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Gelasio Semi Bold"/>
      <p:regular r:id="rId17"/>
    </p:embeddedFont>
    <p:embeddedFont>
      <p:font typeface="Gelasio Semi Bold"/>
      <p:regular r:id="rId18"/>
    </p:embeddedFont>
    <p:embeddedFont>
      <p:font typeface="Gelasio Semi Bold"/>
      <p:regular r:id="rId19"/>
    </p:embeddedFont>
    <p:embeddedFont>
      <p:font typeface="Gelasio Semi Bold"/>
      <p:regular r:id="rId20"/>
    </p:embeddedFont>
    <p:embeddedFont>
      <p:font typeface="Gelasio"/>
      <p:regular r:id="rId21"/>
    </p:embeddedFont>
    <p:embeddedFont>
      <p:font typeface="Gelasio"/>
      <p:regular r:id="rId22"/>
    </p:embeddedFont>
    <p:embeddedFont>
      <p:font typeface="Gelasio"/>
      <p:regular r:id="rId23"/>
    </p:embeddedFont>
    <p:embeddedFont>
      <p:font typeface="Gelasio"/>
      <p:regular r:id="rId2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 Id="rId23" Type="http://schemas.openxmlformats.org/officeDocument/2006/relationships/font" Target="fonts/font7.fntdata"/><Relationship Id="rId2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slideLayout" Target="../slideLayouts/slideLayout11.xml"/><Relationship Id="rId8"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slideLayout" Target="../slideLayouts/slideLayout10.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691527"/>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484237"/>
                </a:solidFill>
                <a:latin typeface="Gelasio Semi Bold" pitchFamily="34" charset="0"/>
                <a:ea typeface="Gelasio Semi Bold" pitchFamily="34" charset="-122"/>
                <a:cs typeface="Gelasio Semi Bold" pitchFamily="34" charset="-120"/>
              </a:rPr>
              <a:t>Cậu Bé Mồ Côi Dũng Cảm Cứu Gia Đình Cò</a:t>
            </a:r>
            <a:endParaRPr lang="en-US" sz="4450" dirty="0"/>
          </a:p>
        </p:txBody>
      </p:sp>
      <p:sp>
        <p:nvSpPr>
          <p:cNvPr id="4" name="Text 1"/>
          <p:cNvSpPr/>
          <p:nvPr/>
        </p:nvSpPr>
        <p:spPr>
          <a:xfrm>
            <a:off x="793790" y="4449247"/>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Chào các bạn nhỏ và quý thầy cô! Hôm nay, chúng ta sẽ cùng nhau bước vào một thế giới tràn ngập phiêu lưu và lòng dũng cảm. Hãy cùng xem những nhân vật quen thuộc dưới đây và đoán xem ai là người hùng nhé!</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74502" y="608528"/>
            <a:ext cx="4759523" cy="553164"/>
          </a:xfrm>
          <a:prstGeom prst="rect">
            <a:avLst/>
          </a:prstGeom>
          <a:noFill/>
          <a:ln/>
        </p:spPr>
        <p:txBody>
          <a:bodyPr wrap="none" lIns="0" tIns="0" rIns="0" bIns="0" rtlCol="0" anchor="t"/>
          <a:lstStyle/>
          <a:p>
            <a:pPr algn="l" indent="0" marL="0">
              <a:lnSpc>
                <a:spcPts val="4350"/>
              </a:lnSpc>
              <a:buNone/>
            </a:pPr>
            <a:r>
              <a:rPr lang="en-US" sz="3450" dirty="0">
                <a:solidFill>
                  <a:srgbClr val="484237"/>
                </a:solidFill>
                <a:latin typeface="Gelasio Semi Bold" pitchFamily="34" charset="0"/>
                <a:ea typeface="Gelasio Semi Bold" pitchFamily="34" charset="-122"/>
                <a:cs typeface="Gelasio Semi Bold" pitchFamily="34" charset="-120"/>
              </a:rPr>
              <a:t>Bài Học Từ Cậu Bé An</a:t>
            </a:r>
            <a:endParaRPr lang="en-US" sz="3450" dirty="0"/>
          </a:p>
        </p:txBody>
      </p:sp>
      <p:sp>
        <p:nvSpPr>
          <p:cNvPr id="3" name="Text 1"/>
          <p:cNvSpPr/>
          <p:nvPr/>
        </p:nvSpPr>
        <p:spPr>
          <a:xfrm>
            <a:off x="774502" y="1604248"/>
            <a:ext cx="13081397" cy="708184"/>
          </a:xfrm>
          <a:prstGeom prst="rect">
            <a:avLst/>
          </a:prstGeom>
          <a:noFill/>
          <a:ln/>
        </p:spPr>
        <p:txBody>
          <a:bodyPr wrap="square" lIns="0" tIns="0" rIns="0" bIns="0" rtlCol="0" anchor="t"/>
          <a:lstStyle/>
          <a:p>
            <a:pPr algn="l" indent="0" marL="0">
              <a:lnSpc>
                <a:spcPts val="2750"/>
              </a:lnSpc>
              <a:buNone/>
            </a:pPr>
            <a:r>
              <a:rPr lang="en-US" sz="1700" dirty="0">
                <a:solidFill>
                  <a:srgbClr val="746558"/>
                </a:solidFill>
                <a:latin typeface="Gelasio" pitchFamily="34" charset="0"/>
                <a:ea typeface="Gelasio" pitchFamily="34" charset="-122"/>
                <a:cs typeface="Gelasio" pitchFamily="34" charset="-120"/>
              </a:rPr>
              <a:t>Câu chuyện về An và gia đình cò dạy chúng ta nhiều điều ý nghĩa. Dù là ai, chúng ta cũng có thể trở thành người hùng bằng những hành động nhỏ bé nhưng đầy tình yêu thương và lòng dũng cảm.</a:t>
            </a:r>
            <a:endParaRPr lang="en-US" sz="1700" dirty="0"/>
          </a:p>
        </p:txBody>
      </p:sp>
      <p:sp>
        <p:nvSpPr>
          <p:cNvPr id="4" name="Text 2"/>
          <p:cNvSpPr/>
          <p:nvPr/>
        </p:nvSpPr>
        <p:spPr>
          <a:xfrm>
            <a:off x="1817251" y="4257199"/>
            <a:ext cx="2766179" cy="345638"/>
          </a:xfrm>
          <a:prstGeom prst="rect">
            <a:avLst/>
          </a:prstGeom>
          <a:noFill/>
          <a:ln/>
        </p:spPr>
        <p:txBody>
          <a:bodyPr wrap="none" lIns="0" tIns="0" rIns="0" bIns="0" rtlCol="0" anchor="t"/>
          <a:lstStyle/>
          <a:p>
            <a:pPr algn="r" indent="0" marL="0">
              <a:lnSpc>
                <a:spcPts val="2700"/>
              </a:lnSpc>
              <a:buNone/>
            </a:pPr>
            <a:r>
              <a:rPr lang="en-US" sz="2150" dirty="0">
                <a:solidFill>
                  <a:srgbClr val="746558"/>
                </a:solidFill>
                <a:latin typeface="Gelasio Semi Bold" pitchFamily="34" charset="0"/>
                <a:ea typeface="Gelasio Semi Bold" pitchFamily="34" charset="-122"/>
                <a:cs typeface="Gelasio Semi Bold" pitchFamily="34" charset="-120"/>
              </a:rPr>
              <a:t>Lòng tốt</a:t>
            </a:r>
            <a:endParaRPr lang="en-US" sz="2150" dirty="0"/>
          </a:p>
        </p:txBody>
      </p:sp>
      <p:sp>
        <p:nvSpPr>
          <p:cNvPr id="5" name="Text 3"/>
          <p:cNvSpPr/>
          <p:nvPr/>
        </p:nvSpPr>
        <p:spPr>
          <a:xfrm>
            <a:off x="774502" y="4735592"/>
            <a:ext cx="3808928" cy="708184"/>
          </a:xfrm>
          <a:prstGeom prst="rect">
            <a:avLst/>
          </a:prstGeom>
          <a:noFill/>
          <a:ln/>
        </p:spPr>
        <p:txBody>
          <a:bodyPr wrap="square" lIns="0" tIns="0" rIns="0" bIns="0" rtlCol="0" anchor="t"/>
          <a:lstStyle/>
          <a:p>
            <a:pPr algn="r" indent="0" marL="0">
              <a:lnSpc>
                <a:spcPts val="2750"/>
              </a:lnSpc>
              <a:buNone/>
            </a:pPr>
            <a:r>
              <a:rPr lang="en-US" sz="1700" dirty="0">
                <a:solidFill>
                  <a:srgbClr val="746558"/>
                </a:solidFill>
                <a:latin typeface="Gelasio" pitchFamily="34" charset="0"/>
                <a:ea typeface="Gelasio" pitchFamily="34" charset="-122"/>
                <a:cs typeface="Gelasio" pitchFamily="34" charset="-120"/>
              </a:rPr>
              <a:t>Hãy luôn yêu thương và giúp đỡ mọi người xung quanh.</a:t>
            </a:r>
            <a:endParaRPr lang="en-US" sz="1700" dirty="0"/>
          </a:p>
        </p:txBody>
      </p:sp>
      <p:pic>
        <p:nvPicPr>
          <p:cNvPr id="6" name="Image 0" descr="preencoded.png">    </p:cNvPr>
          <p:cNvPicPr>
            <a:picLocks noChangeAspect="1"/>
          </p:cNvPicPr>
          <p:nvPr/>
        </p:nvPicPr>
        <p:blipFill>
          <a:blip r:embed="rId1"/>
          <a:stretch>
            <a:fillRect/>
          </a:stretch>
        </p:blipFill>
        <p:spPr>
          <a:xfrm>
            <a:off x="5025985" y="2561273"/>
            <a:ext cx="4578429" cy="4578429"/>
          </a:xfrm>
          <a:prstGeom prst="rect">
            <a:avLst/>
          </a:prstGeom>
        </p:spPr>
      </p:pic>
      <p:pic>
        <p:nvPicPr>
          <p:cNvPr id="7" name="Image 1" descr="preencoded.png">    </p:cNvPr>
          <p:cNvPicPr>
            <a:picLocks noChangeAspect="1"/>
          </p:cNvPicPr>
          <p:nvPr/>
        </p:nvPicPr>
        <p:blipFill>
          <a:blip r:embed="rId2"/>
          <a:stretch>
            <a:fillRect/>
          </a:stretch>
        </p:blipFill>
        <p:spPr>
          <a:xfrm>
            <a:off x="5547122" y="4643557"/>
            <a:ext cx="331113" cy="413861"/>
          </a:xfrm>
          <a:prstGeom prst="rect">
            <a:avLst/>
          </a:prstGeom>
        </p:spPr>
      </p:pic>
      <p:sp>
        <p:nvSpPr>
          <p:cNvPr id="8" name="Text 4"/>
          <p:cNvSpPr/>
          <p:nvPr/>
        </p:nvSpPr>
        <p:spPr>
          <a:xfrm>
            <a:off x="9936242" y="3029545"/>
            <a:ext cx="2766179" cy="345638"/>
          </a:xfrm>
          <a:prstGeom prst="rect">
            <a:avLst/>
          </a:prstGeom>
          <a:noFill/>
          <a:ln/>
        </p:spPr>
        <p:txBody>
          <a:bodyPr wrap="none" lIns="0" tIns="0" rIns="0" bIns="0" rtlCol="0" anchor="t"/>
          <a:lstStyle/>
          <a:p>
            <a:pPr algn="l" indent="0" marL="0">
              <a:lnSpc>
                <a:spcPts val="2700"/>
              </a:lnSpc>
              <a:buNone/>
            </a:pPr>
            <a:r>
              <a:rPr lang="en-US" sz="2150" dirty="0">
                <a:solidFill>
                  <a:srgbClr val="746558"/>
                </a:solidFill>
                <a:latin typeface="Gelasio Semi Bold" pitchFamily="34" charset="0"/>
                <a:ea typeface="Gelasio Semi Bold" pitchFamily="34" charset="-122"/>
                <a:cs typeface="Gelasio Semi Bold" pitchFamily="34" charset="-120"/>
              </a:rPr>
              <a:t>Dũng cảm</a:t>
            </a:r>
            <a:endParaRPr lang="en-US" sz="2150" dirty="0"/>
          </a:p>
        </p:txBody>
      </p:sp>
      <p:sp>
        <p:nvSpPr>
          <p:cNvPr id="9" name="Text 5"/>
          <p:cNvSpPr/>
          <p:nvPr/>
        </p:nvSpPr>
        <p:spPr>
          <a:xfrm>
            <a:off x="9936242" y="3507938"/>
            <a:ext cx="3919657" cy="708184"/>
          </a:xfrm>
          <a:prstGeom prst="rect">
            <a:avLst/>
          </a:prstGeom>
          <a:noFill/>
          <a:ln/>
        </p:spPr>
        <p:txBody>
          <a:bodyPr wrap="square" lIns="0" tIns="0" rIns="0" bIns="0" rtlCol="0" anchor="t"/>
          <a:lstStyle/>
          <a:p>
            <a:pPr algn="l" indent="0" marL="0">
              <a:lnSpc>
                <a:spcPts val="2750"/>
              </a:lnSpc>
              <a:buNone/>
            </a:pPr>
            <a:r>
              <a:rPr lang="en-US" sz="1700" dirty="0">
                <a:solidFill>
                  <a:srgbClr val="746558"/>
                </a:solidFill>
                <a:latin typeface="Gelasio" pitchFamily="34" charset="0"/>
                <a:ea typeface="Gelasio" pitchFamily="34" charset="-122"/>
                <a:cs typeface="Gelasio" pitchFamily="34" charset="-120"/>
              </a:rPr>
              <a:t>Đừng ngại đối mặt với khó khăn để bảo vệ lẽ phải.</a:t>
            </a:r>
            <a:endParaRPr lang="en-US" sz="1700" dirty="0"/>
          </a:p>
        </p:txBody>
      </p:sp>
      <p:pic>
        <p:nvPicPr>
          <p:cNvPr id="10" name="Image 2" descr="preencoded.png">    </p:cNvPr>
          <p:cNvPicPr>
            <a:picLocks noChangeAspect="1"/>
          </p:cNvPicPr>
          <p:nvPr/>
        </p:nvPicPr>
        <p:blipFill>
          <a:blip r:embed="rId3"/>
          <a:stretch>
            <a:fillRect/>
          </a:stretch>
        </p:blipFill>
        <p:spPr>
          <a:xfrm>
            <a:off x="5025985" y="2561273"/>
            <a:ext cx="4578429" cy="4578429"/>
          </a:xfrm>
          <a:prstGeom prst="rect">
            <a:avLst/>
          </a:prstGeom>
        </p:spPr>
      </p:pic>
      <p:pic>
        <p:nvPicPr>
          <p:cNvPr id="11" name="Image 3" descr="preencoded.png">    </p:cNvPr>
          <p:cNvPicPr>
            <a:picLocks noChangeAspect="1"/>
          </p:cNvPicPr>
          <p:nvPr/>
        </p:nvPicPr>
        <p:blipFill>
          <a:blip r:embed="rId4"/>
          <a:stretch>
            <a:fillRect/>
          </a:stretch>
        </p:blipFill>
        <p:spPr>
          <a:xfrm>
            <a:off x="7950756" y="3255764"/>
            <a:ext cx="331113" cy="413861"/>
          </a:xfrm>
          <a:prstGeom prst="rect">
            <a:avLst/>
          </a:prstGeom>
        </p:spPr>
      </p:pic>
      <p:sp>
        <p:nvSpPr>
          <p:cNvPr id="12" name="Text 6"/>
          <p:cNvSpPr/>
          <p:nvPr/>
        </p:nvSpPr>
        <p:spPr>
          <a:xfrm>
            <a:off x="9936242" y="5484733"/>
            <a:ext cx="2766179" cy="345638"/>
          </a:xfrm>
          <a:prstGeom prst="rect">
            <a:avLst/>
          </a:prstGeom>
          <a:noFill/>
          <a:ln/>
        </p:spPr>
        <p:txBody>
          <a:bodyPr wrap="none" lIns="0" tIns="0" rIns="0" bIns="0" rtlCol="0" anchor="t"/>
          <a:lstStyle/>
          <a:p>
            <a:pPr algn="l" indent="0" marL="0">
              <a:lnSpc>
                <a:spcPts val="2700"/>
              </a:lnSpc>
              <a:buNone/>
            </a:pPr>
            <a:r>
              <a:rPr lang="en-US" sz="2150" dirty="0">
                <a:solidFill>
                  <a:srgbClr val="746558"/>
                </a:solidFill>
                <a:latin typeface="Gelasio Semi Bold" pitchFamily="34" charset="0"/>
                <a:ea typeface="Gelasio Semi Bold" pitchFamily="34" charset="-122"/>
                <a:cs typeface="Gelasio Semi Bold" pitchFamily="34" charset="-120"/>
              </a:rPr>
              <a:t>Tình bạn</a:t>
            </a:r>
            <a:endParaRPr lang="en-US" sz="2150" dirty="0"/>
          </a:p>
        </p:txBody>
      </p:sp>
      <p:sp>
        <p:nvSpPr>
          <p:cNvPr id="13" name="Text 7"/>
          <p:cNvSpPr/>
          <p:nvPr/>
        </p:nvSpPr>
        <p:spPr>
          <a:xfrm>
            <a:off x="9936242" y="5963126"/>
            <a:ext cx="3919657" cy="708184"/>
          </a:xfrm>
          <a:prstGeom prst="rect">
            <a:avLst/>
          </a:prstGeom>
          <a:noFill/>
          <a:ln/>
        </p:spPr>
        <p:txBody>
          <a:bodyPr wrap="square" lIns="0" tIns="0" rIns="0" bIns="0" rtlCol="0" anchor="t"/>
          <a:lstStyle/>
          <a:p>
            <a:pPr algn="l" indent="0" marL="0">
              <a:lnSpc>
                <a:spcPts val="2750"/>
              </a:lnSpc>
              <a:buNone/>
            </a:pPr>
            <a:r>
              <a:rPr lang="en-US" sz="1700" dirty="0">
                <a:solidFill>
                  <a:srgbClr val="746558"/>
                </a:solidFill>
                <a:latin typeface="Gelasio" pitchFamily="34" charset="0"/>
                <a:ea typeface="Gelasio" pitchFamily="34" charset="-122"/>
                <a:cs typeface="Gelasio" pitchFamily="34" charset="-120"/>
              </a:rPr>
              <a:t>Trân trọng những mối quan hệ và luôn là người bạn tốt.</a:t>
            </a:r>
            <a:endParaRPr lang="en-US" sz="1700" dirty="0"/>
          </a:p>
        </p:txBody>
      </p:sp>
      <p:pic>
        <p:nvPicPr>
          <p:cNvPr id="14" name="Image 4" descr="preencoded.png">    </p:cNvPr>
          <p:cNvPicPr>
            <a:picLocks noChangeAspect="1"/>
          </p:cNvPicPr>
          <p:nvPr/>
        </p:nvPicPr>
        <p:blipFill>
          <a:blip r:embed="rId5"/>
          <a:stretch>
            <a:fillRect/>
          </a:stretch>
        </p:blipFill>
        <p:spPr>
          <a:xfrm>
            <a:off x="5025985" y="2561273"/>
            <a:ext cx="4578429" cy="4578429"/>
          </a:xfrm>
          <a:prstGeom prst="rect">
            <a:avLst/>
          </a:prstGeom>
        </p:spPr>
      </p:pic>
      <p:pic>
        <p:nvPicPr>
          <p:cNvPr id="15" name="Image 5" descr="preencoded.png">    </p:cNvPr>
          <p:cNvPicPr>
            <a:picLocks noChangeAspect="1"/>
          </p:cNvPicPr>
          <p:nvPr/>
        </p:nvPicPr>
        <p:blipFill>
          <a:blip r:embed="rId6"/>
          <a:stretch>
            <a:fillRect/>
          </a:stretch>
        </p:blipFill>
        <p:spPr>
          <a:xfrm>
            <a:off x="7950756" y="6031230"/>
            <a:ext cx="331113" cy="413861"/>
          </a:xfrm>
          <a:prstGeom prst="rect">
            <a:avLst/>
          </a:prstGeom>
        </p:spPr>
      </p:pic>
      <p:sp>
        <p:nvSpPr>
          <p:cNvPr id="16" name="Text 8"/>
          <p:cNvSpPr/>
          <p:nvPr/>
        </p:nvSpPr>
        <p:spPr>
          <a:xfrm>
            <a:off x="774502" y="7388543"/>
            <a:ext cx="13081397" cy="354092"/>
          </a:xfrm>
          <a:prstGeom prst="rect">
            <a:avLst/>
          </a:prstGeom>
          <a:noFill/>
          <a:ln/>
        </p:spPr>
        <p:txBody>
          <a:bodyPr wrap="none" lIns="0" tIns="0" rIns="0" bIns="0" rtlCol="0" anchor="t"/>
          <a:lstStyle/>
          <a:p>
            <a:pPr algn="l" indent="0" marL="0">
              <a:lnSpc>
                <a:spcPts val="2750"/>
              </a:lnSpc>
              <a:buNone/>
            </a:pPr>
            <a:r>
              <a:rPr lang="en-US" sz="1700" dirty="0">
                <a:solidFill>
                  <a:srgbClr val="746558"/>
                </a:solidFill>
                <a:latin typeface="Gelasio" pitchFamily="34" charset="0"/>
                <a:ea typeface="Gelasio" pitchFamily="34" charset="-122"/>
                <a:cs typeface="Gelasio" pitchFamily="34" charset="-120"/>
              </a:rPr>
              <a:t>Cảm ơn các bạn đã lắng nghe câu chuyện! Chúc các bạn luôn là những người hùng trong cuộc sống của mình nhé!</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07400"/>
            <a:ext cx="9517737" cy="566976"/>
          </a:xfrm>
          <a:prstGeom prst="rect">
            <a:avLst/>
          </a:prstGeom>
          <a:noFill/>
          <a:ln/>
        </p:spPr>
        <p:txBody>
          <a:bodyPr wrap="none" lIns="0" tIns="0" rIns="0" bIns="0" rtlCol="0" anchor="t"/>
          <a:lstStyle/>
          <a:p>
            <a:pPr algn="l" indent="0" marL="0">
              <a:lnSpc>
                <a:spcPts val="4450"/>
              </a:lnSpc>
              <a:buNone/>
            </a:pPr>
            <a:r>
              <a:rPr lang="en-US" sz="3550" dirty="0">
                <a:solidFill>
                  <a:srgbClr val="484237"/>
                </a:solidFill>
                <a:latin typeface="Gelasio Semi Bold" pitchFamily="34" charset="0"/>
                <a:ea typeface="Gelasio Semi Bold" pitchFamily="34" charset="-122"/>
                <a:cs typeface="Gelasio Semi Bold" pitchFamily="34" charset="-120"/>
              </a:rPr>
              <a:t>Những Người Hùng Huyền Thoại Việt Nam</a:t>
            </a:r>
            <a:endParaRPr lang="en-US" sz="3550" dirty="0"/>
          </a:p>
        </p:txBody>
      </p:sp>
      <p:sp>
        <p:nvSpPr>
          <p:cNvPr id="3" name="Text 1"/>
          <p:cNvSpPr/>
          <p:nvPr/>
        </p:nvSpPr>
        <p:spPr>
          <a:xfrm>
            <a:off x="793790" y="2128004"/>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Đất nước ta có biết bao nhiêu câu chuyện về những người hùng nhỏ tuổi, gan dạ. Các bạn có nhớ ai trong số họ không?</a:t>
            </a:r>
            <a:endParaRPr lang="en-US" sz="1750" dirty="0"/>
          </a:p>
        </p:txBody>
      </p:sp>
      <p:pic>
        <p:nvPicPr>
          <p:cNvPr id="4" name="Image 0" descr="preencoded.png">    </p:cNvPr>
          <p:cNvPicPr>
            <a:picLocks noChangeAspect="1"/>
          </p:cNvPicPr>
          <p:nvPr/>
        </p:nvPicPr>
        <p:blipFill>
          <a:blip r:embed="rId1"/>
          <a:stretch>
            <a:fillRect/>
          </a:stretch>
        </p:blipFill>
        <p:spPr>
          <a:xfrm>
            <a:off x="793790" y="2746058"/>
            <a:ext cx="4158615" cy="2570202"/>
          </a:xfrm>
          <a:prstGeom prst="rect">
            <a:avLst/>
          </a:prstGeom>
        </p:spPr>
      </p:pic>
      <p:sp>
        <p:nvSpPr>
          <p:cNvPr id="5" name="Text 2"/>
          <p:cNvSpPr/>
          <p:nvPr/>
        </p:nvSpPr>
        <p:spPr>
          <a:xfrm>
            <a:off x="793790" y="5543074"/>
            <a:ext cx="3493651"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Thạch Sanh bắn đại bàng</a:t>
            </a:r>
            <a:endParaRPr lang="en-US" sz="2200" dirty="0"/>
          </a:p>
        </p:txBody>
      </p:sp>
      <p:sp>
        <p:nvSpPr>
          <p:cNvPr id="6" name="Text 3"/>
          <p:cNvSpPr/>
          <p:nvPr/>
        </p:nvSpPr>
        <p:spPr>
          <a:xfrm>
            <a:off x="793790" y="6033492"/>
            <a:ext cx="4158615" cy="1088708"/>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Chàng tiều phu dũng mãnh đã diệt ác điểu, cứu công chúa và đem lại bình yên cho bá tánh.</a:t>
            </a:r>
            <a:endParaRPr lang="en-US" sz="1750" dirty="0"/>
          </a:p>
        </p:txBody>
      </p:sp>
      <p:pic>
        <p:nvPicPr>
          <p:cNvPr id="7" name="Image 1" descr="preencoded.png">    </p:cNvPr>
          <p:cNvPicPr>
            <a:picLocks noChangeAspect="1"/>
          </p:cNvPicPr>
          <p:nvPr/>
        </p:nvPicPr>
        <p:blipFill>
          <a:blip r:embed="rId2"/>
          <a:stretch>
            <a:fillRect/>
          </a:stretch>
        </p:blipFill>
        <p:spPr>
          <a:xfrm>
            <a:off x="5235893" y="2746058"/>
            <a:ext cx="4158615" cy="2570202"/>
          </a:xfrm>
          <a:prstGeom prst="rect">
            <a:avLst/>
          </a:prstGeom>
        </p:spPr>
      </p:pic>
      <p:sp>
        <p:nvSpPr>
          <p:cNvPr id="8" name="Text 4"/>
          <p:cNvSpPr/>
          <p:nvPr/>
        </p:nvSpPr>
        <p:spPr>
          <a:xfrm>
            <a:off x="5235893" y="554307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Cậu Bé Lượm</a:t>
            </a:r>
            <a:endParaRPr lang="en-US" sz="2200" dirty="0"/>
          </a:p>
        </p:txBody>
      </p:sp>
      <p:sp>
        <p:nvSpPr>
          <p:cNvPr id="9" name="Text 5"/>
          <p:cNvSpPr/>
          <p:nvPr/>
        </p:nvSpPr>
        <p:spPr>
          <a:xfrm>
            <a:off x="5235893" y="6033492"/>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Dù nhỏ tuổi, Lượm vẫn không ngại hiểm nguy, dũng cảm đưa thư cho cách mạng.</a:t>
            </a:r>
            <a:endParaRPr lang="en-US" sz="1750" dirty="0"/>
          </a:p>
        </p:txBody>
      </p:sp>
      <p:pic>
        <p:nvPicPr>
          <p:cNvPr id="10" name="Image 2" descr="preencoded.png">    </p:cNvPr>
          <p:cNvPicPr>
            <a:picLocks noChangeAspect="1"/>
          </p:cNvPicPr>
          <p:nvPr/>
        </p:nvPicPr>
        <p:blipFill>
          <a:blip r:embed="rId3"/>
          <a:stretch>
            <a:fillRect/>
          </a:stretch>
        </p:blipFill>
        <p:spPr>
          <a:xfrm>
            <a:off x="9677995" y="2746058"/>
            <a:ext cx="4158615" cy="2570202"/>
          </a:xfrm>
          <a:prstGeom prst="rect">
            <a:avLst/>
          </a:prstGeom>
        </p:spPr>
      </p:pic>
      <p:sp>
        <p:nvSpPr>
          <p:cNvPr id="11" name="Text 6"/>
          <p:cNvSpPr/>
          <p:nvPr/>
        </p:nvSpPr>
        <p:spPr>
          <a:xfrm>
            <a:off x="9677995" y="554307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Cậu Bé Gióng</a:t>
            </a:r>
            <a:endParaRPr lang="en-US" sz="2200" dirty="0"/>
          </a:p>
        </p:txBody>
      </p:sp>
      <p:sp>
        <p:nvSpPr>
          <p:cNvPr id="12" name="Text 7"/>
          <p:cNvSpPr/>
          <p:nvPr/>
        </p:nvSpPr>
        <p:spPr>
          <a:xfrm>
            <a:off x="9677995" y="6033492"/>
            <a:ext cx="4158615"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Lớn nhanh như thổi, cưỡi ngựa sắt, nhổ tre đánh giặc, bảo vệ non sông.</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615077" y="483275"/>
            <a:ext cx="4556879" cy="439341"/>
          </a:xfrm>
          <a:prstGeom prst="rect">
            <a:avLst/>
          </a:prstGeom>
          <a:noFill/>
          <a:ln/>
        </p:spPr>
        <p:txBody>
          <a:bodyPr wrap="none" lIns="0" tIns="0" rIns="0" bIns="0" rtlCol="0" anchor="t"/>
          <a:lstStyle/>
          <a:p>
            <a:pPr algn="l" indent="0" marL="0">
              <a:lnSpc>
                <a:spcPts val="3450"/>
              </a:lnSpc>
              <a:buNone/>
            </a:pPr>
            <a:r>
              <a:rPr lang="en-US" sz="2750" dirty="0">
                <a:solidFill>
                  <a:srgbClr val="484237"/>
                </a:solidFill>
                <a:latin typeface="Gelasio Semi Bold" pitchFamily="34" charset="0"/>
                <a:ea typeface="Gelasio Semi Bold" pitchFamily="34" charset="-122"/>
                <a:cs typeface="Gelasio Semi Bold" pitchFamily="34" charset="-120"/>
              </a:rPr>
              <a:t>Bước Vào Câu Chuyện Mới</a:t>
            </a:r>
            <a:endParaRPr lang="en-US" sz="2750" dirty="0"/>
          </a:p>
        </p:txBody>
      </p:sp>
      <p:sp>
        <p:nvSpPr>
          <p:cNvPr id="3" name="Text 1"/>
          <p:cNvSpPr/>
          <p:nvPr/>
        </p:nvSpPr>
        <p:spPr>
          <a:xfrm>
            <a:off x="615077" y="1274088"/>
            <a:ext cx="13400246" cy="281107"/>
          </a:xfrm>
          <a:prstGeom prst="rect">
            <a:avLst/>
          </a:prstGeom>
          <a:noFill/>
          <a:ln/>
        </p:spPr>
        <p:txBody>
          <a:bodyPr wrap="none" lIns="0" tIns="0" rIns="0" bIns="0" rtlCol="0" anchor="t"/>
          <a:lstStyle/>
          <a:p>
            <a:pPr algn="l" indent="0" marL="0">
              <a:lnSpc>
                <a:spcPts val="2200"/>
              </a:lnSpc>
              <a:buNone/>
            </a:pPr>
            <a:r>
              <a:rPr lang="en-US" sz="1350" dirty="0">
                <a:solidFill>
                  <a:srgbClr val="746558"/>
                </a:solidFill>
                <a:latin typeface="Gelasio" pitchFamily="34" charset="0"/>
                <a:ea typeface="Gelasio" pitchFamily="34" charset="-122"/>
                <a:cs typeface="Gelasio" pitchFamily="34" charset="-120"/>
              </a:rPr>
              <a:t>Hôm nay, chúng ta sẽ làm quen với một người bạn nhỏ cũng rất dũng cảm. Cậu bé này sống cô đơn, nhưng trái tim lại tràn đầy yêu thương.</a:t>
            </a:r>
            <a:endParaRPr lang="en-US" sz="1350" dirty="0"/>
          </a:p>
        </p:txBody>
      </p:sp>
      <p:sp>
        <p:nvSpPr>
          <p:cNvPr id="4" name="Text 2"/>
          <p:cNvSpPr/>
          <p:nvPr/>
        </p:nvSpPr>
        <p:spPr>
          <a:xfrm>
            <a:off x="615077" y="1910953"/>
            <a:ext cx="6485811" cy="562213"/>
          </a:xfrm>
          <a:prstGeom prst="rect">
            <a:avLst/>
          </a:prstGeom>
          <a:noFill/>
          <a:ln/>
        </p:spPr>
        <p:txBody>
          <a:bodyPr wrap="square" lIns="0" tIns="0" rIns="0" bIns="0" rtlCol="0" anchor="t"/>
          <a:lstStyle/>
          <a:p>
            <a:pPr algn="l" indent="0" marL="0">
              <a:lnSpc>
                <a:spcPts val="2200"/>
              </a:lnSpc>
              <a:buNone/>
            </a:pPr>
            <a:r>
              <a:rPr lang="en-US" sz="1350" dirty="0">
                <a:solidFill>
                  <a:srgbClr val="746558"/>
                </a:solidFill>
                <a:latin typeface="Gelasio" pitchFamily="34" charset="0"/>
                <a:ea typeface="Gelasio" pitchFamily="34" charset="-122"/>
                <a:cs typeface="Gelasio" pitchFamily="34" charset="-120"/>
              </a:rPr>
              <a:t>Hãy nhìn bức tranh này và thử tưởng tượng xem, câu chuyện của cậu bé và gia đình cò sẽ diễn ra như thế nào?</a:t>
            </a:r>
            <a:endParaRPr lang="en-US" sz="1350" dirty="0"/>
          </a:p>
        </p:txBody>
      </p:sp>
      <p:sp>
        <p:nvSpPr>
          <p:cNvPr id="5" name="Text 3"/>
          <p:cNvSpPr/>
          <p:nvPr/>
        </p:nvSpPr>
        <p:spPr>
          <a:xfrm>
            <a:off x="878681" y="2670810"/>
            <a:ext cx="6222206" cy="281107"/>
          </a:xfrm>
          <a:prstGeom prst="rect">
            <a:avLst/>
          </a:prstGeom>
          <a:noFill/>
          <a:ln/>
        </p:spPr>
        <p:txBody>
          <a:bodyPr wrap="none" lIns="0" tIns="0" rIns="0" bIns="0" rtlCol="0" anchor="t"/>
          <a:lstStyle/>
          <a:p>
            <a:pPr algn="l" indent="0" marL="0">
              <a:lnSpc>
                <a:spcPts val="2200"/>
              </a:lnSpc>
              <a:buNone/>
            </a:pPr>
            <a:r>
              <a:rPr lang="en-US" sz="1350" dirty="0">
                <a:solidFill>
                  <a:srgbClr val="746558"/>
                </a:solidFill>
                <a:latin typeface="Gelasio" pitchFamily="34" charset="0"/>
                <a:ea typeface="Gelasio" pitchFamily="34" charset="-122"/>
                <a:cs typeface="Gelasio" pitchFamily="34" charset="-120"/>
              </a:rPr>
              <a:t>Một câu chuyện ấm áp về lòng tốt và sự dũng cảm!</a:t>
            </a:r>
            <a:endParaRPr lang="en-US" sz="1350" dirty="0"/>
          </a:p>
        </p:txBody>
      </p:sp>
      <p:sp>
        <p:nvSpPr>
          <p:cNvPr id="6" name="Shape 4"/>
          <p:cNvSpPr/>
          <p:nvPr/>
        </p:nvSpPr>
        <p:spPr>
          <a:xfrm>
            <a:off x="615077" y="2670810"/>
            <a:ext cx="22860" cy="281107"/>
          </a:xfrm>
          <a:prstGeom prst="rect">
            <a:avLst/>
          </a:prstGeom>
          <a:solidFill>
            <a:srgbClr val="D3C5B6"/>
          </a:solidFill>
          <a:ln/>
        </p:spPr>
      </p:sp>
      <p:pic>
        <p:nvPicPr>
          <p:cNvPr id="7" name="Image 0" descr="preencoded.png">    </p:cNvPr>
          <p:cNvPicPr>
            <a:picLocks noChangeAspect="1"/>
          </p:cNvPicPr>
          <p:nvPr/>
        </p:nvPicPr>
        <p:blipFill>
          <a:blip r:embed="rId1"/>
          <a:stretch>
            <a:fillRect/>
          </a:stretch>
        </p:blipFill>
        <p:spPr>
          <a:xfrm>
            <a:off x="7537133" y="1950482"/>
            <a:ext cx="6485811" cy="64858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41640" y="582692"/>
            <a:ext cx="5619988" cy="529828"/>
          </a:xfrm>
          <a:prstGeom prst="rect">
            <a:avLst/>
          </a:prstGeom>
          <a:noFill/>
          <a:ln/>
        </p:spPr>
        <p:txBody>
          <a:bodyPr wrap="none" lIns="0" tIns="0" rIns="0" bIns="0" rtlCol="0" anchor="t"/>
          <a:lstStyle/>
          <a:p>
            <a:pPr algn="l" indent="0" marL="0">
              <a:lnSpc>
                <a:spcPts val="4150"/>
              </a:lnSpc>
              <a:buNone/>
            </a:pPr>
            <a:r>
              <a:rPr lang="en-US" sz="3300" dirty="0">
                <a:solidFill>
                  <a:srgbClr val="484237"/>
                </a:solidFill>
                <a:latin typeface="Gelasio Semi Bold" pitchFamily="34" charset="0"/>
                <a:ea typeface="Gelasio Semi Bold" pitchFamily="34" charset="-122"/>
                <a:cs typeface="Gelasio Semi Bold" pitchFamily="34" charset="-120"/>
              </a:rPr>
              <a:t>Giới Thiệu Nhân Vật Chính</a:t>
            </a:r>
            <a:endParaRPr lang="en-US" sz="3300" dirty="0"/>
          </a:p>
        </p:txBody>
      </p:sp>
      <p:pic>
        <p:nvPicPr>
          <p:cNvPr id="3" name="Image 0" descr="preencoded.png">    </p:cNvPr>
          <p:cNvPicPr>
            <a:picLocks noChangeAspect="1"/>
          </p:cNvPicPr>
          <p:nvPr/>
        </p:nvPicPr>
        <p:blipFill>
          <a:blip r:embed="rId1"/>
          <a:stretch>
            <a:fillRect/>
          </a:stretch>
        </p:blipFill>
        <p:spPr>
          <a:xfrm>
            <a:off x="741640" y="1589246"/>
            <a:ext cx="6301383" cy="6301383"/>
          </a:xfrm>
          <a:prstGeom prst="rect">
            <a:avLst/>
          </a:prstGeom>
        </p:spPr>
      </p:pic>
      <p:sp>
        <p:nvSpPr>
          <p:cNvPr id="4" name="Text 1"/>
          <p:cNvSpPr/>
          <p:nvPr/>
        </p:nvSpPr>
        <p:spPr>
          <a:xfrm>
            <a:off x="7567612" y="1562695"/>
            <a:ext cx="3178612" cy="397312"/>
          </a:xfrm>
          <a:prstGeom prst="rect">
            <a:avLst/>
          </a:prstGeom>
          <a:noFill/>
          <a:ln/>
        </p:spPr>
        <p:txBody>
          <a:bodyPr wrap="none" lIns="0" tIns="0" rIns="0" bIns="0" rtlCol="0" anchor="t"/>
          <a:lstStyle/>
          <a:p>
            <a:pPr algn="l" indent="0" marL="0">
              <a:lnSpc>
                <a:spcPts val="3100"/>
              </a:lnSpc>
              <a:buNone/>
            </a:pPr>
            <a:r>
              <a:rPr lang="en-US" sz="2500" dirty="0">
                <a:solidFill>
                  <a:srgbClr val="484237"/>
                </a:solidFill>
                <a:latin typeface="Gelasio Semi Bold" pitchFamily="34" charset="0"/>
                <a:ea typeface="Gelasio Semi Bold" pitchFamily="34" charset="-122"/>
                <a:cs typeface="Gelasio Semi Bold" pitchFamily="34" charset="-120"/>
              </a:rPr>
              <a:t>Cậu Bé An</a:t>
            </a:r>
            <a:endParaRPr lang="en-US" sz="2500" dirty="0"/>
          </a:p>
        </p:txBody>
      </p:sp>
      <p:sp>
        <p:nvSpPr>
          <p:cNvPr id="5" name="Text 2"/>
          <p:cNvSpPr/>
          <p:nvPr/>
        </p:nvSpPr>
        <p:spPr>
          <a:xfrm>
            <a:off x="7567612" y="2171819"/>
            <a:ext cx="6328648" cy="1356360"/>
          </a:xfrm>
          <a:prstGeom prst="rect">
            <a:avLst/>
          </a:prstGeom>
          <a:noFill/>
          <a:ln/>
        </p:spPr>
        <p:txBody>
          <a:bodyPr wrap="square" lIns="0" tIns="0" rIns="0" bIns="0" rtlCol="0" anchor="t"/>
          <a:lstStyle/>
          <a:p>
            <a:pPr algn="l" indent="0" marL="0">
              <a:lnSpc>
                <a:spcPts val="2650"/>
              </a:lnSpc>
              <a:buNone/>
            </a:pPr>
            <a:r>
              <a:rPr lang="en-US" sz="1650" dirty="0">
                <a:solidFill>
                  <a:srgbClr val="746558"/>
                </a:solidFill>
                <a:latin typeface="Gelasio" pitchFamily="34" charset="0"/>
                <a:ea typeface="Gelasio" pitchFamily="34" charset="-122"/>
                <a:cs typeface="Gelasio" pitchFamily="34" charset="-120"/>
              </a:rPr>
              <a:t>An là một cậu bé mồ côi, sống một mình trong ngôi nhà nhỏ ven sông. Dù không có cha mẹ, An vẫn luôn lạc quan và yêu đời. Cậu bé có một trái tim nhân ái, luôn giúp đỡ những sinh vật nhỏ bé xung quanh.</a:t>
            </a:r>
            <a:endParaRPr lang="en-US" sz="1650" dirty="0"/>
          </a:p>
        </p:txBody>
      </p:sp>
      <p:sp>
        <p:nvSpPr>
          <p:cNvPr id="6" name="Text 3"/>
          <p:cNvSpPr/>
          <p:nvPr/>
        </p:nvSpPr>
        <p:spPr>
          <a:xfrm>
            <a:off x="7567612" y="3718798"/>
            <a:ext cx="6328648" cy="1017270"/>
          </a:xfrm>
          <a:prstGeom prst="rect">
            <a:avLst/>
          </a:prstGeom>
          <a:noFill/>
          <a:ln/>
        </p:spPr>
        <p:txBody>
          <a:bodyPr wrap="square" lIns="0" tIns="0" rIns="0" bIns="0" rtlCol="0" anchor="t"/>
          <a:lstStyle/>
          <a:p>
            <a:pPr algn="l" indent="0" marL="0">
              <a:lnSpc>
                <a:spcPts val="2650"/>
              </a:lnSpc>
              <a:buNone/>
            </a:pPr>
            <a:r>
              <a:rPr lang="en-US" sz="1650" dirty="0">
                <a:solidFill>
                  <a:srgbClr val="746558"/>
                </a:solidFill>
                <a:latin typeface="Gelasio" pitchFamily="34" charset="0"/>
                <a:ea typeface="Gelasio" pitchFamily="34" charset="-122"/>
                <a:cs typeface="Gelasio" pitchFamily="34" charset="-120"/>
              </a:rPr>
              <a:t>Mỗi buổi sáng, An thường ra bờ sông ngắm nhìn đàn cò trắng bay lượn. Cậu bé coi gia đình cò như những người bạn thân thiết của mình.</a:t>
            </a:r>
            <a:endParaRPr lang="en-US" sz="1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647462"/>
            <a:ext cx="4536519" cy="566976"/>
          </a:xfrm>
          <a:prstGeom prst="rect">
            <a:avLst/>
          </a:prstGeom>
          <a:noFill/>
          <a:ln/>
        </p:spPr>
        <p:txBody>
          <a:bodyPr wrap="none" lIns="0" tIns="0" rIns="0" bIns="0" rtlCol="0" anchor="t"/>
          <a:lstStyle/>
          <a:p>
            <a:pPr algn="l" indent="0" marL="0">
              <a:lnSpc>
                <a:spcPts val="4450"/>
              </a:lnSpc>
              <a:buNone/>
            </a:pPr>
            <a:r>
              <a:rPr lang="en-US" sz="3550" dirty="0">
                <a:solidFill>
                  <a:srgbClr val="484237"/>
                </a:solidFill>
                <a:latin typeface="Gelasio Semi Bold" pitchFamily="34" charset="0"/>
                <a:ea typeface="Gelasio Semi Bold" pitchFamily="34" charset="-122"/>
                <a:cs typeface="Gelasio Semi Bold" pitchFamily="34" charset="-120"/>
              </a:rPr>
              <a:t>Tình Bạn Diệu Kỳ</a:t>
            </a:r>
            <a:endParaRPr lang="en-US" sz="3550" dirty="0"/>
          </a:p>
        </p:txBody>
      </p:sp>
      <p:sp>
        <p:nvSpPr>
          <p:cNvPr id="4" name="Text 1"/>
          <p:cNvSpPr/>
          <p:nvPr/>
        </p:nvSpPr>
        <p:spPr>
          <a:xfrm>
            <a:off x="6280190" y="1469588"/>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Gia đình cò là niềm vui nho nhỏ của An. Cậu bé thường mang những hạt cơm nguội ra cho đàn cò, trò chuyện cùng chúng như những người bạn thân thiết.</a:t>
            </a:r>
            <a:endParaRPr lang="en-US" sz="1750" dirty="0"/>
          </a:p>
        </p:txBody>
      </p:sp>
      <p:sp>
        <p:nvSpPr>
          <p:cNvPr id="5" name="Shape 2"/>
          <p:cNvSpPr/>
          <p:nvPr/>
        </p:nvSpPr>
        <p:spPr>
          <a:xfrm>
            <a:off x="6280190" y="2813447"/>
            <a:ext cx="3664744" cy="2810947"/>
          </a:xfrm>
          <a:prstGeom prst="roundRect">
            <a:avLst>
              <a:gd name="adj" fmla="val 1210"/>
            </a:avLst>
          </a:prstGeom>
          <a:solidFill>
            <a:srgbClr val="F9F6F0"/>
          </a:solidFill>
          <a:ln w="30480">
            <a:solidFill>
              <a:srgbClr val="D4CEC3"/>
            </a:solidFill>
            <a:prstDash val="solid"/>
          </a:ln>
        </p:spPr>
      </p:sp>
      <p:sp>
        <p:nvSpPr>
          <p:cNvPr id="6" name="Text 3"/>
          <p:cNvSpPr/>
          <p:nvPr/>
        </p:nvSpPr>
        <p:spPr>
          <a:xfrm>
            <a:off x="6537484" y="3070741"/>
            <a:ext cx="3150156" cy="708660"/>
          </a:xfrm>
          <a:prstGeom prst="rect">
            <a:avLst/>
          </a:prstGeom>
          <a:noFill/>
          <a:ln/>
        </p:spPr>
        <p:txBody>
          <a:bodyPr wrap="squar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Kết nối với thiên nhiên</a:t>
            </a:r>
            <a:endParaRPr lang="en-US" sz="2200" dirty="0"/>
          </a:p>
        </p:txBody>
      </p:sp>
      <p:sp>
        <p:nvSpPr>
          <p:cNvPr id="7" name="Text 4"/>
          <p:cNvSpPr/>
          <p:nvPr/>
        </p:nvSpPr>
        <p:spPr>
          <a:xfrm>
            <a:off x="6537484" y="3915489"/>
            <a:ext cx="3150156" cy="1451610"/>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An cảm thấy bình yên khi ở bên gia đình cò, những người bạn không biết nói nhưng luôn hiểu cậu.</a:t>
            </a:r>
            <a:endParaRPr lang="en-US" sz="1750" dirty="0"/>
          </a:p>
        </p:txBody>
      </p:sp>
      <p:sp>
        <p:nvSpPr>
          <p:cNvPr id="8" name="Shape 5"/>
          <p:cNvSpPr/>
          <p:nvPr/>
        </p:nvSpPr>
        <p:spPr>
          <a:xfrm>
            <a:off x="10171748" y="2813447"/>
            <a:ext cx="3664863" cy="2810947"/>
          </a:xfrm>
          <a:prstGeom prst="roundRect">
            <a:avLst>
              <a:gd name="adj" fmla="val 1210"/>
            </a:avLst>
          </a:prstGeom>
          <a:solidFill>
            <a:srgbClr val="F9F6F0"/>
          </a:solidFill>
          <a:ln w="30480">
            <a:solidFill>
              <a:srgbClr val="D4CEC3"/>
            </a:solidFill>
            <a:prstDash val="solid"/>
          </a:ln>
        </p:spPr>
      </p:sp>
      <p:sp>
        <p:nvSpPr>
          <p:cNvPr id="9" name="Text 6"/>
          <p:cNvSpPr/>
          <p:nvPr/>
        </p:nvSpPr>
        <p:spPr>
          <a:xfrm>
            <a:off x="10429042" y="307074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Niềm vui nhỏ bé</a:t>
            </a:r>
            <a:endParaRPr lang="en-US" sz="2200" dirty="0"/>
          </a:p>
        </p:txBody>
      </p:sp>
      <p:sp>
        <p:nvSpPr>
          <p:cNvPr id="10" name="Text 7"/>
          <p:cNvSpPr/>
          <p:nvPr/>
        </p:nvSpPr>
        <p:spPr>
          <a:xfrm>
            <a:off x="10429042" y="3561159"/>
            <a:ext cx="3150275" cy="1088708"/>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Việc chăm sóc đàn cò mang lại cho An niềm hạnh phúc giản dị mỗi ngày.</a:t>
            </a:r>
            <a:endParaRPr lang="en-US" sz="1750" dirty="0"/>
          </a:p>
        </p:txBody>
      </p:sp>
      <p:sp>
        <p:nvSpPr>
          <p:cNvPr id="11" name="Shape 8"/>
          <p:cNvSpPr/>
          <p:nvPr/>
        </p:nvSpPr>
        <p:spPr>
          <a:xfrm>
            <a:off x="6280190" y="5851208"/>
            <a:ext cx="7556421" cy="1730812"/>
          </a:xfrm>
          <a:prstGeom prst="roundRect">
            <a:avLst>
              <a:gd name="adj" fmla="val 1966"/>
            </a:avLst>
          </a:prstGeom>
          <a:solidFill>
            <a:srgbClr val="F9F6F0"/>
          </a:solidFill>
          <a:ln w="30480">
            <a:solidFill>
              <a:srgbClr val="D4CEC3"/>
            </a:solidFill>
            <a:prstDash val="solid"/>
          </a:ln>
        </p:spPr>
      </p:sp>
      <p:sp>
        <p:nvSpPr>
          <p:cNvPr id="12" name="Text 9"/>
          <p:cNvSpPr/>
          <p:nvPr/>
        </p:nvSpPr>
        <p:spPr>
          <a:xfrm>
            <a:off x="6537484" y="610850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Tình bạn không lời</a:t>
            </a:r>
            <a:endParaRPr lang="en-US" sz="2200" dirty="0"/>
          </a:p>
        </p:txBody>
      </p:sp>
      <p:sp>
        <p:nvSpPr>
          <p:cNvPr id="13" name="Text 10"/>
          <p:cNvSpPr/>
          <p:nvPr/>
        </p:nvSpPr>
        <p:spPr>
          <a:xfrm>
            <a:off x="6537484" y="6598920"/>
            <a:ext cx="7041832"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Dù không nói chuyện được, An và đàn cò vẫn chia sẻ một mối liên kết đặc biệt.</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4194215"/>
            <a:ext cx="4893707" cy="566976"/>
          </a:xfrm>
          <a:prstGeom prst="rect">
            <a:avLst/>
          </a:prstGeom>
          <a:noFill/>
          <a:ln/>
        </p:spPr>
        <p:txBody>
          <a:bodyPr wrap="none" lIns="0" tIns="0" rIns="0" bIns="0" rtlCol="0" anchor="t"/>
          <a:lstStyle/>
          <a:p>
            <a:pPr algn="l" indent="0" marL="0">
              <a:lnSpc>
                <a:spcPts val="4450"/>
              </a:lnSpc>
              <a:buNone/>
            </a:pPr>
            <a:r>
              <a:rPr lang="en-US" sz="3550" dirty="0">
                <a:solidFill>
                  <a:srgbClr val="484237"/>
                </a:solidFill>
                <a:latin typeface="Gelasio Semi Bold" pitchFamily="34" charset="0"/>
                <a:ea typeface="Gelasio Semi Bold" pitchFamily="34" charset="-122"/>
                <a:cs typeface="Gelasio Semi Bold" pitchFamily="34" charset="-120"/>
              </a:rPr>
              <a:t>Hiểm Nguy Rình Rập!</a:t>
            </a:r>
            <a:endParaRPr lang="en-US" sz="3550" dirty="0"/>
          </a:p>
        </p:txBody>
      </p:sp>
      <p:sp>
        <p:nvSpPr>
          <p:cNvPr id="4" name="Text 1"/>
          <p:cNvSpPr/>
          <p:nvPr/>
        </p:nvSpPr>
        <p:spPr>
          <a:xfrm>
            <a:off x="793790" y="5016341"/>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Một ngày nọ, một trận bão lớn đổ về, dòng sông chảy xiết, cuốn trôi tổ ấm của gia đình cò. Những chú cò con yếu ớt đang chới với giữa dòng nước.</a:t>
            </a:r>
            <a:endParaRPr lang="en-US" sz="1750" dirty="0"/>
          </a:p>
        </p:txBody>
      </p:sp>
      <p:sp>
        <p:nvSpPr>
          <p:cNvPr id="5" name="Text 2"/>
          <p:cNvSpPr/>
          <p:nvPr/>
        </p:nvSpPr>
        <p:spPr>
          <a:xfrm>
            <a:off x="1133951" y="6252448"/>
            <a:ext cx="12702659" cy="362903"/>
          </a:xfrm>
          <a:prstGeom prst="rect">
            <a:avLst/>
          </a:prstGeom>
          <a:noFill/>
          <a:ln/>
        </p:spPr>
        <p:txBody>
          <a:bodyPr wrap="non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Tổ ấm của gia đình cò đang gặp nguy hiểm!</a:t>
            </a:r>
            <a:endParaRPr lang="en-US" sz="1750" dirty="0"/>
          </a:p>
        </p:txBody>
      </p:sp>
      <p:sp>
        <p:nvSpPr>
          <p:cNvPr id="6" name="Shape 3"/>
          <p:cNvSpPr/>
          <p:nvPr/>
        </p:nvSpPr>
        <p:spPr>
          <a:xfrm>
            <a:off x="793790" y="5997297"/>
            <a:ext cx="30480" cy="873204"/>
          </a:xfrm>
          <a:prstGeom prst="rect">
            <a:avLst/>
          </a:prstGeom>
          <a:solidFill>
            <a:srgbClr val="D3C5B6"/>
          </a:solid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15077" y="483275"/>
            <a:ext cx="3608665" cy="439341"/>
          </a:xfrm>
          <a:prstGeom prst="rect">
            <a:avLst/>
          </a:prstGeom>
          <a:noFill/>
          <a:ln/>
        </p:spPr>
        <p:txBody>
          <a:bodyPr wrap="none" lIns="0" tIns="0" rIns="0" bIns="0" rtlCol="0" anchor="t"/>
          <a:lstStyle/>
          <a:p>
            <a:pPr algn="l" indent="0" marL="0">
              <a:lnSpc>
                <a:spcPts val="3450"/>
              </a:lnSpc>
              <a:buNone/>
            </a:pPr>
            <a:r>
              <a:rPr lang="en-US" sz="2750" dirty="0">
                <a:solidFill>
                  <a:srgbClr val="484237"/>
                </a:solidFill>
                <a:latin typeface="Gelasio Semi Bold" pitchFamily="34" charset="0"/>
                <a:ea typeface="Gelasio Semi Bold" pitchFamily="34" charset="-122"/>
                <a:cs typeface="Gelasio Semi Bold" pitchFamily="34" charset="-120"/>
              </a:rPr>
              <a:t>An Không Ngần Ngại</a:t>
            </a:r>
            <a:endParaRPr lang="en-US" sz="2750" dirty="0"/>
          </a:p>
        </p:txBody>
      </p:sp>
      <p:sp>
        <p:nvSpPr>
          <p:cNvPr id="3" name="Text 1"/>
          <p:cNvSpPr/>
          <p:nvPr/>
        </p:nvSpPr>
        <p:spPr>
          <a:xfrm>
            <a:off x="615077" y="1274088"/>
            <a:ext cx="13400246" cy="281107"/>
          </a:xfrm>
          <a:prstGeom prst="rect">
            <a:avLst/>
          </a:prstGeom>
          <a:noFill/>
          <a:ln/>
        </p:spPr>
        <p:txBody>
          <a:bodyPr wrap="none" lIns="0" tIns="0" rIns="0" bIns="0" rtlCol="0" anchor="t"/>
          <a:lstStyle/>
          <a:p>
            <a:pPr algn="l" indent="0" marL="0">
              <a:lnSpc>
                <a:spcPts val="2200"/>
              </a:lnSpc>
              <a:buNone/>
            </a:pPr>
            <a:r>
              <a:rPr lang="en-US" sz="1350" dirty="0">
                <a:solidFill>
                  <a:srgbClr val="746558"/>
                </a:solidFill>
                <a:latin typeface="Gelasio" pitchFamily="34" charset="0"/>
                <a:ea typeface="Gelasio" pitchFamily="34" charset="-122"/>
                <a:cs typeface="Gelasio" pitchFamily="34" charset="-120"/>
              </a:rPr>
              <a:t>Nhìn thấy cảnh tượng đó, An không chút do dự. Cậu bé liền lao ra dòng nước lũ, bất chấp nguy hiểm để cứu những người bạn của mình.</a:t>
            </a:r>
            <a:endParaRPr lang="en-US" sz="1350" dirty="0"/>
          </a:p>
        </p:txBody>
      </p:sp>
      <p:sp>
        <p:nvSpPr>
          <p:cNvPr id="4" name="Text 2"/>
          <p:cNvSpPr/>
          <p:nvPr/>
        </p:nvSpPr>
        <p:spPr>
          <a:xfrm>
            <a:off x="615077" y="1928574"/>
            <a:ext cx="2636163" cy="329446"/>
          </a:xfrm>
          <a:prstGeom prst="rect">
            <a:avLst/>
          </a:prstGeom>
          <a:noFill/>
          <a:ln/>
        </p:spPr>
        <p:txBody>
          <a:bodyPr wrap="none" lIns="0" tIns="0" rIns="0" bIns="0" rtlCol="0" anchor="t"/>
          <a:lstStyle/>
          <a:p>
            <a:pPr algn="l" indent="0" marL="0">
              <a:lnSpc>
                <a:spcPts val="2550"/>
              </a:lnSpc>
              <a:buNone/>
            </a:pPr>
            <a:r>
              <a:rPr lang="en-US" sz="2050" dirty="0">
                <a:solidFill>
                  <a:srgbClr val="484237"/>
                </a:solidFill>
                <a:latin typeface="Gelasio Semi Bold" pitchFamily="34" charset="0"/>
                <a:ea typeface="Gelasio Semi Bold" pitchFamily="34" charset="-122"/>
                <a:cs typeface="Gelasio Semi Bold" pitchFamily="34" charset="-120"/>
              </a:rPr>
              <a:t>Lòng Dũng Cảm</a:t>
            </a:r>
            <a:endParaRPr lang="en-US" sz="2050" dirty="0"/>
          </a:p>
        </p:txBody>
      </p:sp>
      <p:sp>
        <p:nvSpPr>
          <p:cNvPr id="5" name="Text 3"/>
          <p:cNvSpPr/>
          <p:nvPr/>
        </p:nvSpPr>
        <p:spPr>
          <a:xfrm>
            <a:off x="615077" y="2433757"/>
            <a:ext cx="6485811" cy="281107"/>
          </a:xfrm>
          <a:prstGeom prst="rect">
            <a:avLst/>
          </a:prstGeom>
          <a:noFill/>
          <a:ln/>
        </p:spPr>
        <p:txBody>
          <a:bodyPr wrap="none" lIns="0" tIns="0" rIns="0" bIns="0" rtlCol="0" anchor="t"/>
          <a:lstStyle/>
          <a:p>
            <a:pPr algn="l" indent="0" marL="0">
              <a:lnSpc>
                <a:spcPts val="2200"/>
              </a:lnSpc>
              <a:buNone/>
            </a:pPr>
            <a:r>
              <a:rPr lang="en-US" sz="1350" dirty="0">
                <a:solidFill>
                  <a:srgbClr val="746558"/>
                </a:solidFill>
                <a:latin typeface="Gelasio" pitchFamily="34" charset="0"/>
                <a:ea typeface="Gelasio" pitchFamily="34" charset="-122"/>
                <a:cs typeface="Gelasio" pitchFamily="34" charset="-120"/>
              </a:rPr>
              <a:t>Dù còn nhỏ và biết hiểm nguy, An vẫn đặt tính mạng của gia đình cò lên trên hết.</a:t>
            </a:r>
            <a:endParaRPr lang="en-US" sz="1350" dirty="0"/>
          </a:p>
        </p:txBody>
      </p:sp>
      <p:sp>
        <p:nvSpPr>
          <p:cNvPr id="6" name="Text 4"/>
          <p:cNvSpPr/>
          <p:nvPr/>
        </p:nvSpPr>
        <p:spPr>
          <a:xfrm>
            <a:off x="615077" y="2872978"/>
            <a:ext cx="6485811" cy="28110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746558"/>
                </a:solidFill>
                <a:latin typeface="Gelasio" pitchFamily="34" charset="0"/>
                <a:ea typeface="Gelasio" pitchFamily="34" charset="-122"/>
                <a:cs typeface="Gelasio" pitchFamily="34" charset="-120"/>
              </a:rPr>
              <a:t>Không nghĩ đến bản thân</a:t>
            </a:r>
            <a:endParaRPr lang="en-US" sz="1350" dirty="0"/>
          </a:p>
        </p:txBody>
      </p:sp>
      <p:sp>
        <p:nvSpPr>
          <p:cNvPr id="7" name="Text 5"/>
          <p:cNvSpPr/>
          <p:nvPr/>
        </p:nvSpPr>
        <p:spPr>
          <a:xfrm>
            <a:off x="615077" y="3215521"/>
            <a:ext cx="6485811" cy="28110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746558"/>
                </a:solidFill>
                <a:latin typeface="Gelasio" pitchFamily="34" charset="0"/>
                <a:ea typeface="Gelasio" pitchFamily="34" charset="-122"/>
                <a:cs typeface="Gelasio" pitchFamily="34" charset="-120"/>
              </a:rPr>
              <a:t>Hành động nhanh chóng</a:t>
            </a:r>
            <a:endParaRPr lang="en-US" sz="1350" dirty="0"/>
          </a:p>
        </p:txBody>
      </p:sp>
      <p:sp>
        <p:nvSpPr>
          <p:cNvPr id="8" name="Text 6"/>
          <p:cNvSpPr/>
          <p:nvPr/>
        </p:nvSpPr>
        <p:spPr>
          <a:xfrm>
            <a:off x="615077" y="3558064"/>
            <a:ext cx="6485811" cy="281107"/>
          </a:xfrm>
          <a:prstGeom prst="rect">
            <a:avLst/>
          </a:prstGeom>
          <a:noFill/>
          <a:ln/>
        </p:spPr>
        <p:txBody>
          <a:bodyPr wrap="none" lIns="0" tIns="0" rIns="0" bIns="0" rtlCol="0" anchor="t"/>
          <a:lstStyle/>
          <a:p>
            <a:pPr algn="l" marL="342900" indent="-342900">
              <a:lnSpc>
                <a:spcPts val="2200"/>
              </a:lnSpc>
              <a:buSzPct val="100000"/>
              <a:buChar char="•"/>
            </a:pPr>
            <a:r>
              <a:rPr lang="en-US" sz="1350" dirty="0">
                <a:solidFill>
                  <a:srgbClr val="746558"/>
                </a:solidFill>
                <a:latin typeface="Gelasio" pitchFamily="34" charset="0"/>
                <a:ea typeface="Gelasio" pitchFamily="34" charset="-122"/>
                <a:cs typeface="Gelasio" pitchFamily="34" charset="-120"/>
              </a:rPr>
              <a:t>Trái tim nhân ái</a:t>
            </a:r>
            <a:endParaRPr lang="en-US" sz="1350" dirty="0"/>
          </a:p>
        </p:txBody>
      </p:sp>
      <p:pic>
        <p:nvPicPr>
          <p:cNvPr id="9" name="Image 0" descr="preencoded.png">    </p:cNvPr>
          <p:cNvPicPr>
            <a:picLocks noChangeAspect="1"/>
          </p:cNvPicPr>
          <p:nvPr/>
        </p:nvPicPr>
        <p:blipFill>
          <a:blip r:embed="rId1"/>
          <a:stretch>
            <a:fillRect/>
          </a:stretch>
        </p:blipFill>
        <p:spPr>
          <a:xfrm>
            <a:off x="7537133" y="1950482"/>
            <a:ext cx="6485811" cy="64858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98652"/>
            <a:ext cx="4536519" cy="566976"/>
          </a:xfrm>
          <a:prstGeom prst="rect">
            <a:avLst/>
          </a:prstGeom>
          <a:noFill/>
          <a:ln/>
        </p:spPr>
        <p:txBody>
          <a:bodyPr wrap="none" lIns="0" tIns="0" rIns="0" bIns="0" rtlCol="0" anchor="t"/>
          <a:lstStyle/>
          <a:p>
            <a:pPr algn="l" indent="0" marL="0">
              <a:lnSpc>
                <a:spcPts val="4450"/>
              </a:lnSpc>
              <a:buNone/>
            </a:pPr>
            <a:r>
              <a:rPr lang="en-US" sz="3550" dirty="0">
                <a:solidFill>
                  <a:srgbClr val="484237"/>
                </a:solidFill>
                <a:latin typeface="Gelasio Semi Bold" pitchFamily="34" charset="0"/>
                <a:ea typeface="Gelasio Semi Bold" pitchFamily="34" charset="-122"/>
                <a:cs typeface="Gelasio Semi Bold" pitchFamily="34" charset="-120"/>
              </a:rPr>
              <a:t>Cứu Giúp Kịp Thời</a:t>
            </a:r>
            <a:endParaRPr lang="en-US" sz="3550" dirty="0"/>
          </a:p>
        </p:txBody>
      </p:sp>
      <p:sp>
        <p:nvSpPr>
          <p:cNvPr id="3" name="Text 1"/>
          <p:cNvSpPr/>
          <p:nvPr/>
        </p:nvSpPr>
        <p:spPr>
          <a:xfrm>
            <a:off x="793790" y="2619256"/>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Với sức lực nhỏ bé của mình, An cố gắng đưa từng chú cò con vào bờ. Cậu bé dùng một cành cây khô để kéo tổ cò lại gần, rồi cẩn thận bế từng chú lên. Nhờ có An, cả gia đình cò đã được cứu thoát an toàn.</a:t>
            </a:r>
            <a:endParaRPr lang="en-US" sz="1750" dirty="0"/>
          </a:p>
        </p:txBody>
      </p:sp>
      <p:sp>
        <p:nvSpPr>
          <p:cNvPr id="4" name="Shape 2"/>
          <p:cNvSpPr/>
          <p:nvPr/>
        </p:nvSpPr>
        <p:spPr>
          <a:xfrm>
            <a:off x="1133951" y="4507468"/>
            <a:ext cx="3856077" cy="226814"/>
          </a:xfrm>
          <a:prstGeom prst="roundRect">
            <a:avLst>
              <a:gd name="adj" fmla="val 15001"/>
            </a:avLst>
          </a:prstGeom>
          <a:solidFill>
            <a:srgbClr val="EEE8DD"/>
          </a:solidFill>
          <a:ln/>
        </p:spPr>
      </p:sp>
      <p:sp>
        <p:nvSpPr>
          <p:cNvPr id="5" name="Shape 3"/>
          <p:cNvSpPr/>
          <p:nvPr/>
        </p:nvSpPr>
        <p:spPr>
          <a:xfrm>
            <a:off x="793790" y="4280595"/>
            <a:ext cx="680442" cy="680442"/>
          </a:xfrm>
          <a:prstGeom prst="roundRect">
            <a:avLst>
              <a:gd name="adj" fmla="val 67192"/>
            </a:avLst>
          </a:prstGeom>
          <a:solidFill>
            <a:srgbClr val="EEE8DD"/>
          </a:solidFill>
          <a:ln/>
        </p:spPr>
      </p:sp>
      <p:pic>
        <p:nvPicPr>
          <p:cNvPr id="6" name="Image 0" descr="preencoded.png">    </p:cNvPr>
          <p:cNvPicPr>
            <a:picLocks noChangeAspect="1"/>
          </p:cNvPicPr>
          <p:nvPr/>
        </p:nvPicPr>
        <p:blipFill>
          <a:blip r:embed="rId1"/>
          <a:stretch>
            <a:fillRect/>
          </a:stretch>
        </p:blipFill>
        <p:spPr>
          <a:xfrm>
            <a:off x="963930" y="4408230"/>
            <a:ext cx="340162" cy="425291"/>
          </a:xfrm>
          <a:prstGeom prst="rect">
            <a:avLst/>
          </a:prstGeom>
        </p:spPr>
      </p:pic>
      <p:sp>
        <p:nvSpPr>
          <p:cNvPr id="7" name="Text 4"/>
          <p:cNvSpPr/>
          <p:nvPr/>
        </p:nvSpPr>
        <p:spPr>
          <a:xfrm>
            <a:off x="1020604" y="518791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Lao ra dòng nước</a:t>
            </a:r>
            <a:endParaRPr lang="en-US" sz="2200" dirty="0"/>
          </a:p>
        </p:txBody>
      </p:sp>
      <p:sp>
        <p:nvSpPr>
          <p:cNvPr id="8" name="Text 5"/>
          <p:cNvSpPr/>
          <p:nvPr/>
        </p:nvSpPr>
        <p:spPr>
          <a:xfrm>
            <a:off x="1020604" y="5678329"/>
            <a:ext cx="3742730"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An không chút do dự khi thấy bạn gặp nạn.</a:t>
            </a:r>
            <a:endParaRPr lang="en-US" sz="1750" dirty="0"/>
          </a:p>
        </p:txBody>
      </p:sp>
      <p:sp>
        <p:nvSpPr>
          <p:cNvPr id="9" name="Shape 6"/>
          <p:cNvSpPr/>
          <p:nvPr/>
        </p:nvSpPr>
        <p:spPr>
          <a:xfrm>
            <a:off x="5557123" y="4167188"/>
            <a:ext cx="3856077" cy="226814"/>
          </a:xfrm>
          <a:prstGeom prst="roundRect">
            <a:avLst>
              <a:gd name="adj" fmla="val 15001"/>
            </a:avLst>
          </a:prstGeom>
          <a:solidFill>
            <a:srgbClr val="EEE8DD"/>
          </a:solidFill>
          <a:ln/>
        </p:spPr>
      </p:sp>
      <p:sp>
        <p:nvSpPr>
          <p:cNvPr id="10" name="Shape 7"/>
          <p:cNvSpPr/>
          <p:nvPr/>
        </p:nvSpPr>
        <p:spPr>
          <a:xfrm>
            <a:off x="5216962" y="3940314"/>
            <a:ext cx="680442" cy="680442"/>
          </a:xfrm>
          <a:prstGeom prst="roundRect">
            <a:avLst>
              <a:gd name="adj" fmla="val 67192"/>
            </a:avLst>
          </a:prstGeom>
          <a:solidFill>
            <a:srgbClr val="EEE8DD"/>
          </a:solidFill>
          <a:ln/>
        </p:spPr>
      </p:sp>
      <p:pic>
        <p:nvPicPr>
          <p:cNvPr id="11" name="Image 1" descr="preencoded.png">    </p:cNvPr>
          <p:cNvPicPr>
            <a:picLocks noChangeAspect="1"/>
          </p:cNvPicPr>
          <p:nvPr/>
        </p:nvPicPr>
        <p:blipFill>
          <a:blip r:embed="rId2"/>
          <a:stretch>
            <a:fillRect/>
          </a:stretch>
        </p:blipFill>
        <p:spPr>
          <a:xfrm>
            <a:off x="5387102" y="4067949"/>
            <a:ext cx="340162" cy="425291"/>
          </a:xfrm>
          <a:prstGeom prst="rect">
            <a:avLst/>
          </a:prstGeom>
        </p:spPr>
      </p:pic>
      <p:sp>
        <p:nvSpPr>
          <p:cNvPr id="12" name="Text 8"/>
          <p:cNvSpPr/>
          <p:nvPr/>
        </p:nvSpPr>
        <p:spPr>
          <a:xfrm>
            <a:off x="5443776" y="4847630"/>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Kéo tổ cò vào bờ</a:t>
            </a:r>
            <a:endParaRPr lang="en-US" sz="2200" dirty="0"/>
          </a:p>
        </p:txBody>
      </p:sp>
      <p:sp>
        <p:nvSpPr>
          <p:cNvPr id="13" name="Text 9"/>
          <p:cNvSpPr/>
          <p:nvPr/>
        </p:nvSpPr>
        <p:spPr>
          <a:xfrm>
            <a:off x="5443776" y="5338048"/>
            <a:ext cx="3742730"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Cậu bé dùng mọi cách để đưa đàn cò đến nơi an toàn.</a:t>
            </a:r>
            <a:endParaRPr lang="en-US" sz="1750" dirty="0"/>
          </a:p>
        </p:txBody>
      </p:sp>
      <p:sp>
        <p:nvSpPr>
          <p:cNvPr id="14" name="Shape 10"/>
          <p:cNvSpPr/>
          <p:nvPr/>
        </p:nvSpPr>
        <p:spPr>
          <a:xfrm>
            <a:off x="9980295" y="3827026"/>
            <a:ext cx="3856077" cy="226814"/>
          </a:xfrm>
          <a:prstGeom prst="roundRect">
            <a:avLst>
              <a:gd name="adj" fmla="val 15001"/>
            </a:avLst>
          </a:prstGeom>
          <a:solidFill>
            <a:srgbClr val="EEE8DD"/>
          </a:solidFill>
          <a:ln/>
        </p:spPr>
      </p:sp>
      <p:sp>
        <p:nvSpPr>
          <p:cNvPr id="15" name="Shape 11"/>
          <p:cNvSpPr/>
          <p:nvPr/>
        </p:nvSpPr>
        <p:spPr>
          <a:xfrm>
            <a:off x="9640133" y="3600152"/>
            <a:ext cx="680442" cy="680442"/>
          </a:xfrm>
          <a:prstGeom prst="roundRect">
            <a:avLst>
              <a:gd name="adj" fmla="val 67192"/>
            </a:avLst>
          </a:prstGeom>
          <a:solidFill>
            <a:srgbClr val="EEE8DD"/>
          </a:solidFill>
          <a:ln/>
        </p:spPr>
      </p:sp>
      <p:pic>
        <p:nvPicPr>
          <p:cNvPr id="16" name="Image 2" descr="preencoded.png">    </p:cNvPr>
          <p:cNvPicPr>
            <a:picLocks noChangeAspect="1"/>
          </p:cNvPicPr>
          <p:nvPr/>
        </p:nvPicPr>
        <p:blipFill>
          <a:blip r:embed="rId3"/>
          <a:stretch>
            <a:fillRect/>
          </a:stretch>
        </p:blipFill>
        <p:spPr>
          <a:xfrm>
            <a:off x="9810274" y="3727787"/>
            <a:ext cx="340162" cy="425291"/>
          </a:xfrm>
          <a:prstGeom prst="rect">
            <a:avLst/>
          </a:prstGeom>
        </p:spPr>
      </p:pic>
      <p:sp>
        <p:nvSpPr>
          <p:cNvPr id="17" name="Text 12"/>
          <p:cNvSpPr/>
          <p:nvPr/>
        </p:nvSpPr>
        <p:spPr>
          <a:xfrm>
            <a:off x="9866948" y="4507468"/>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746558"/>
                </a:solidFill>
                <a:latin typeface="Gelasio Semi Bold" pitchFamily="34" charset="0"/>
                <a:ea typeface="Gelasio Semi Bold" pitchFamily="34" charset="-122"/>
                <a:cs typeface="Gelasio Semi Bold" pitchFamily="34" charset="-120"/>
              </a:rPr>
              <a:t>Đưa cò con lên bờ</a:t>
            </a:r>
            <a:endParaRPr lang="en-US" sz="2200" dirty="0"/>
          </a:p>
        </p:txBody>
      </p:sp>
      <p:sp>
        <p:nvSpPr>
          <p:cNvPr id="18" name="Text 13"/>
          <p:cNvSpPr/>
          <p:nvPr/>
        </p:nvSpPr>
        <p:spPr>
          <a:xfrm>
            <a:off x="9866948" y="4997887"/>
            <a:ext cx="3742730" cy="725805"/>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Cẩn thận từng chút một, An đã cứu thoát cả gia đình cò.</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549843"/>
            <a:ext cx="5585222" cy="566976"/>
          </a:xfrm>
          <a:prstGeom prst="rect">
            <a:avLst/>
          </a:prstGeom>
          <a:noFill/>
          <a:ln/>
        </p:spPr>
        <p:txBody>
          <a:bodyPr wrap="none" lIns="0" tIns="0" rIns="0" bIns="0" rtlCol="0" anchor="t"/>
          <a:lstStyle/>
          <a:p>
            <a:pPr algn="l" indent="0" marL="0">
              <a:lnSpc>
                <a:spcPts val="4450"/>
              </a:lnSpc>
              <a:buNone/>
            </a:pPr>
            <a:r>
              <a:rPr lang="en-US" sz="3550" dirty="0">
                <a:solidFill>
                  <a:srgbClr val="484237"/>
                </a:solidFill>
                <a:latin typeface="Gelasio Semi Bold" pitchFamily="34" charset="0"/>
                <a:ea typeface="Gelasio Semi Bold" pitchFamily="34" charset="-122"/>
                <a:cs typeface="Gelasio Semi Bold" pitchFamily="34" charset="-120"/>
              </a:rPr>
              <a:t>Phần Thưởng Xứng Đáng</a:t>
            </a:r>
            <a:endParaRPr lang="en-US" sz="3550" dirty="0"/>
          </a:p>
        </p:txBody>
      </p:sp>
      <p:sp>
        <p:nvSpPr>
          <p:cNvPr id="4" name="Text 1"/>
          <p:cNvSpPr/>
          <p:nvPr/>
        </p:nvSpPr>
        <p:spPr>
          <a:xfrm>
            <a:off x="6280190" y="3371969"/>
            <a:ext cx="7556421" cy="1088708"/>
          </a:xfrm>
          <a:prstGeom prst="rect">
            <a:avLst/>
          </a:prstGeom>
          <a:noFill/>
          <a:ln/>
        </p:spPr>
        <p:txBody>
          <a:bodyPr wrap="square" lIns="0" tIns="0" rIns="0" bIns="0" rtlCol="0" anchor="t"/>
          <a:lstStyle/>
          <a:p>
            <a:pPr algn="l" indent="0" marL="0">
              <a:lnSpc>
                <a:spcPts val="2850"/>
              </a:lnSpc>
              <a:buNone/>
            </a:pPr>
            <a:r>
              <a:rPr lang="en-US" sz="1750" dirty="0">
                <a:solidFill>
                  <a:srgbClr val="746558"/>
                </a:solidFill>
                <a:latin typeface="Gelasio" pitchFamily="34" charset="0"/>
                <a:ea typeface="Gelasio" pitchFamily="34" charset="-122"/>
                <a:cs typeface="Gelasio" pitchFamily="34" charset="-120"/>
              </a:rPr>
              <a:t>Sau khi được cứu, gia đình cò rất biết ơn An. Chúng bay lượn vòng quanh cậu bé, cất tiếng kêu như những lời cảm ơn chân thành nhất. An cảm thấy vô cùng hạnh phúc vì đã giúp đỡ được những người bạn của mình.</a:t>
            </a:r>
            <a:endParaRPr lang="en-US" sz="1750" dirty="0"/>
          </a:p>
        </p:txBody>
      </p:sp>
      <p:sp>
        <p:nvSpPr>
          <p:cNvPr id="5" name="Shape 2"/>
          <p:cNvSpPr/>
          <p:nvPr/>
        </p:nvSpPr>
        <p:spPr>
          <a:xfrm>
            <a:off x="6280190" y="4715828"/>
            <a:ext cx="7556421" cy="963811"/>
          </a:xfrm>
          <a:prstGeom prst="roundRect">
            <a:avLst>
              <a:gd name="adj" fmla="val 3530"/>
            </a:avLst>
          </a:prstGeom>
          <a:solidFill>
            <a:srgbClr val="E2D9CF"/>
          </a:solidFill>
          <a:ln/>
        </p:spPr>
      </p:sp>
      <p:pic>
        <p:nvPicPr>
          <p:cNvPr id="6" name="Image 1" descr="preencoded.png">    </p:cNvPr>
          <p:cNvPicPr>
            <a:picLocks noChangeAspect="1"/>
          </p:cNvPicPr>
          <p:nvPr/>
        </p:nvPicPr>
        <p:blipFill>
          <a:blip r:embed="rId2"/>
          <a:stretch>
            <a:fillRect/>
          </a:stretch>
        </p:blipFill>
        <p:spPr>
          <a:xfrm>
            <a:off x="6507004" y="5044678"/>
            <a:ext cx="283488" cy="226814"/>
          </a:xfrm>
          <a:prstGeom prst="rect">
            <a:avLst/>
          </a:prstGeom>
        </p:spPr>
      </p:pic>
      <p:sp>
        <p:nvSpPr>
          <p:cNvPr id="7" name="Text 3"/>
          <p:cNvSpPr/>
          <p:nvPr/>
        </p:nvSpPr>
        <p:spPr>
          <a:xfrm>
            <a:off x="7017306" y="4999315"/>
            <a:ext cx="659249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Gelasio" pitchFamily="34" charset="0"/>
                <a:ea typeface="Gelasio" pitchFamily="34" charset="-122"/>
                <a:cs typeface="Gelasio" pitchFamily="34" charset="-120"/>
              </a:rPr>
              <a:t>Lòng tốt và sự dũng cảm của An đã được đền đáp!</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2025-09-21T07:15:53Z</dcterms:created>
  <dcterms:modified xsi:type="dcterms:W3CDTF">2025-09-21T07:15:53Z</dcterms:modified>
</cp:coreProperties>
</file>