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1" r:id="rId3"/>
    <p:sldId id="289" r:id="rId4"/>
    <p:sldId id="283" r:id="rId5"/>
    <p:sldId id="290" r:id="rId6"/>
    <p:sldId id="291" r:id="rId7"/>
    <p:sldId id="294" r:id="rId8"/>
    <p:sldId id="277" r:id="rId9"/>
    <p:sldId id="292" r:id="rId10"/>
    <p:sldId id="293" r:id="rId11"/>
    <p:sldId id="278" r:id="rId12"/>
    <p:sldId id="282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96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1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957300" cy="216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49: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TAM GIÁC. HÌNH TỨ GIÁC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642447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3" t="11394" b="13231"/>
          <a:stretch/>
        </p:blipFill>
        <p:spPr bwMode="auto">
          <a:xfrm>
            <a:off x="1174628" y="3657600"/>
            <a:ext cx="5621582" cy="39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B12752-172C-4326-8FFE-00C51A508D96}"/>
              </a:ext>
            </a:extLst>
          </p:cNvPr>
          <p:cNvSpPr/>
          <p:nvPr/>
        </p:nvSpPr>
        <p:spPr>
          <a:xfrm>
            <a:off x="2405260" y="2440000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5465055-4BD1-498B-940D-DC74A1D61151}"/>
              </a:ext>
            </a:extLst>
          </p:cNvPr>
          <p:cNvSpPr/>
          <p:nvPr/>
        </p:nvSpPr>
        <p:spPr>
          <a:xfrm>
            <a:off x="7376319" y="3899138"/>
            <a:ext cx="8109664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0000FF"/>
                </a:solidFill>
              </a:rPr>
              <a:t>Hình tứ giác LMNK: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K, canh KL và KN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L, cạnh LM và LK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M, cạnh MN và ML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N, cạnh NM và NK</a:t>
            </a:r>
          </a:p>
        </p:txBody>
      </p:sp>
    </p:spTree>
    <p:extLst>
      <p:ext uri="{BB962C8B-B14F-4D97-AF65-F5344CB8AC3E}">
        <p14:creationId xmlns:p14="http://schemas.microsoft.com/office/powerpoint/2010/main" val="231611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538C804-8923-4C65-BE86-9118CF0FA797}"/>
              </a:ext>
            </a:extLst>
          </p:cNvPr>
          <p:cNvGrpSpPr/>
          <p:nvPr/>
        </p:nvGrpSpPr>
        <p:grpSpPr>
          <a:xfrm>
            <a:off x="1613271" y="1813165"/>
            <a:ext cx="13216953" cy="1109749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625048FB-0D4E-48DA-8631-2606969D4DA2}"/>
                </a:ext>
              </a:extLst>
            </p:cNvPr>
            <p:cNvSpPr/>
            <p:nvPr/>
          </p:nvSpPr>
          <p:spPr>
            <a:xfrm>
              <a:off x="1393881" y="2145999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FF3ECB-46AA-4002-8AD8-57639970340A}"/>
                </a:ext>
              </a:extLst>
            </p:cNvPr>
            <p:cNvSpPr txBox="1"/>
            <p:nvPr/>
          </p:nvSpPr>
          <p:spPr>
            <a:xfrm>
              <a:off x="2117615" y="2178530"/>
              <a:ext cx="8436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/>
                <a:t>Đo độ dài mỗi cạnh của hình tam giác, hình tứ giác sau rồi viết số đo (theo mẫu):</a:t>
              </a:r>
            </a:p>
          </p:txBody>
        </p:sp>
      </p:grpSp>
      <p:pic>
        <p:nvPicPr>
          <p:cNvPr id="19458" name="Picture 2" descr="https://img.loigiaihay.com/picture/2022/0323/bai-3_2.PNG">
            <a:extLst>
              <a:ext uri="{FF2B5EF4-FFF2-40B4-BE49-F238E27FC236}">
                <a16:creationId xmlns:a16="http://schemas.microsoft.com/office/drawing/2014/main" xmlns="" id="{F58BFC19-AAC2-4FC3-B996-B1ACFFA17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519" y="3133091"/>
            <a:ext cx="12618022" cy="49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B9374418-2149-49AD-86D0-4AF8BD6B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42719" y="148281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588C9926-180A-4639-A536-8530B2E0D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176622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2A4652-8B02-4CC0-8570-DA0DA0243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3333" r="25156" b="68964"/>
          <a:stretch/>
        </p:blipFill>
        <p:spPr>
          <a:xfrm>
            <a:off x="1895686" y="1645568"/>
            <a:ext cx="12669541" cy="1089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570F3E7-FEBD-4A84-A802-4C24B22EE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30903" r="25156" b="34167"/>
          <a:stretch/>
        </p:blipFill>
        <p:spPr>
          <a:xfrm>
            <a:off x="1168925" y="2828257"/>
            <a:ext cx="12809465" cy="436854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6ABB96F-1BFC-4F02-8FA8-2E90F339797F}"/>
              </a:ext>
            </a:extLst>
          </p:cNvPr>
          <p:cNvSpPr/>
          <p:nvPr/>
        </p:nvSpPr>
        <p:spPr>
          <a:xfrm>
            <a:off x="1508919" y="7244715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1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3 que tính.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A15FD9-27F3-465E-B57E-DED139024E12}"/>
              </a:ext>
            </a:extLst>
          </p:cNvPr>
          <p:cNvSpPr/>
          <p:nvPr/>
        </p:nvSpPr>
        <p:spPr>
          <a:xfrm>
            <a:off x="3794919" y="7243246"/>
            <a:ext cx="19216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0000FF"/>
                </a:solidFill>
              </a:rPr>
              <a:t>Hình 2. </a:t>
            </a:r>
          </a:p>
          <a:p>
            <a:pPr algn="ctr"/>
            <a:r>
              <a:rPr lang="vi-VN">
                <a:solidFill>
                  <a:srgbClr val="0000FF"/>
                </a:solidFill>
              </a:rPr>
              <a:t>5 que tính.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62CDC7E-7ED9-4FB8-95B2-2D8E92A1FF45}"/>
              </a:ext>
            </a:extLst>
          </p:cNvPr>
          <p:cNvSpPr/>
          <p:nvPr/>
        </p:nvSpPr>
        <p:spPr>
          <a:xfrm>
            <a:off x="6233319" y="7243246"/>
            <a:ext cx="207774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</a:rPr>
              <a:t>Hình </a:t>
            </a:r>
            <a:r>
              <a:rPr lang="vi-VN">
                <a:solidFill>
                  <a:srgbClr val="0000FF"/>
                </a:solidFill>
              </a:rPr>
              <a:t>3.</a:t>
            </a:r>
          </a:p>
          <a:p>
            <a:pPr algn="ctr"/>
            <a:r>
              <a:rPr lang="pt-BR">
                <a:solidFill>
                  <a:srgbClr val="0000FF"/>
                </a:solidFill>
              </a:rPr>
              <a:t>7 que tính.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90CBFD7-5957-4A1A-8492-E64D7C9A9C19}"/>
              </a:ext>
            </a:extLst>
          </p:cNvPr>
          <p:cNvSpPr/>
          <p:nvPr/>
        </p:nvSpPr>
        <p:spPr>
          <a:xfrm>
            <a:off x="9738519" y="7244715"/>
            <a:ext cx="181171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>
                <a:solidFill>
                  <a:srgbClr val="0000FF"/>
                </a:solidFill>
              </a:rPr>
              <a:t>Hình </a:t>
            </a:r>
            <a:r>
              <a:rPr lang="vi-VN">
                <a:solidFill>
                  <a:srgbClr val="0000FF"/>
                </a:solidFill>
              </a:rPr>
              <a:t>4.</a:t>
            </a:r>
          </a:p>
          <a:p>
            <a:pPr algn="ctr"/>
            <a:r>
              <a:rPr lang="pt-BR">
                <a:solidFill>
                  <a:srgbClr val="0000FF"/>
                </a:solidFill>
              </a:rPr>
              <a:t>9 que tính.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ACD30DE-CD85-4DE0-86B4-32AA3FB6FC2C}"/>
              </a:ext>
            </a:extLst>
          </p:cNvPr>
          <p:cNvSpPr/>
          <p:nvPr/>
        </p:nvSpPr>
        <p:spPr>
          <a:xfrm>
            <a:off x="12749127" y="7244715"/>
            <a:ext cx="2362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 Hình 5 có11 que tính.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92B6E4C-E355-42B7-A97E-F2B8B372F156}"/>
              </a:ext>
            </a:extLst>
          </p:cNvPr>
          <p:cNvSpPr/>
          <p:nvPr/>
        </p:nvSpPr>
        <p:spPr>
          <a:xfrm>
            <a:off x="11886901" y="7462391"/>
            <a:ext cx="747218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 =&gt;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4D08A47-EC7B-44D9-8E16-1A7F124BF6B8}"/>
              </a:ext>
            </a:extLst>
          </p:cNvPr>
          <p:cNvGrpSpPr/>
          <p:nvPr/>
        </p:nvGrpSpPr>
        <p:grpSpPr>
          <a:xfrm>
            <a:off x="12304366" y="6114382"/>
            <a:ext cx="3834953" cy="984885"/>
            <a:chOff x="12304366" y="6114382"/>
            <a:chExt cx="3834953" cy="98488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E6E0362D-288F-4924-80FF-02C7A747F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011" t="57368" r="31192" b="34980"/>
            <a:stretch/>
          </p:blipFill>
          <p:spPr>
            <a:xfrm>
              <a:off x="12304366" y="6114382"/>
              <a:ext cx="3348048" cy="984885"/>
            </a:xfrm>
            <a:prstGeom prst="rect">
              <a:avLst/>
            </a:prstGeom>
          </p:spPr>
        </p:pic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xmlns="" id="{71F574CD-223E-4722-BD1A-CAF3F564B2F0}"/>
                </a:ext>
              </a:extLst>
            </p:cNvPr>
            <p:cNvSpPr/>
            <p:nvPr/>
          </p:nvSpPr>
          <p:spPr>
            <a:xfrm>
              <a:off x="14996319" y="6263924"/>
              <a:ext cx="1143000" cy="685800"/>
            </a:xfrm>
            <a:prstGeom prst="triangle">
              <a:avLst/>
            </a:prstGeom>
            <a:solidFill>
              <a:schemeClr val="bg1"/>
            </a:solidFill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C2FF8C3-6FFA-4A27-B334-1CFEA5C7BC2C}"/>
              </a:ext>
            </a:extLst>
          </p:cNvPr>
          <p:cNvGrpSpPr/>
          <p:nvPr/>
        </p:nvGrpSpPr>
        <p:grpSpPr>
          <a:xfrm>
            <a:off x="14996319" y="6263924"/>
            <a:ext cx="1143000" cy="685800"/>
            <a:chOff x="14996319" y="6263924"/>
            <a:chExt cx="1143000" cy="6858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13A1A94C-92F7-4635-9B84-DB4DF2663540}"/>
                </a:ext>
              </a:extLst>
            </p:cNvPr>
            <p:cNvCxnSpPr>
              <a:stCxn id="8" idx="0"/>
              <a:endCxn id="8" idx="4"/>
            </p:cNvCxnSpPr>
            <p:nvPr/>
          </p:nvCxnSpPr>
          <p:spPr>
            <a:xfrm>
              <a:off x="15567819" y="6263924"/>
              <a:ext cx="571500" cy="685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F9175A9D-0936-418A-9D91-F8E207FED115}"/>
                </a:ext>
              </a:extLst>
            </p:cNvPr>
            <p:cNvCxnSpPr>
              <a:stCxn id="8" idx="2"/>
              <a:endCxn id="8" idx="4"/>
            </p:cNvCxnSpPr>
            <p:nvPr/>
          </p:nvCxnSpPr>
          <p:spPr>
            <a:xfrm>
              <a:off x="14996319" y="6949724"/>
              <a:ext cx="1143000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3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39C40A-81F5-46AF-A3E2-03677AC43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53" t="20833" r="24453" b="40000"/>
          <a:stretch/>
        </p:blipFill>
        <p:spPr>
          <a:xfrm>
            <a:off x="1156591" y="1679867"/>
            <a:ext cx="14482929" cy="624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7170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337BB08-4F63-470C-A350-FA000039E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47623" r="68148" b="44559"/>
          <a:stretch/>
        </p:blipFill>
        <p:spPr bwMode="auto">
          <a:xfrm>
            <a:off x="2042319" y="4988011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991D2D7-ADCF-4417-99B5-AAB256F10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6715" r="66288" b="51222"/>
          <a:stretch/>
        </p:blipFill>
        <p:spPr bwMode="auto">
          <a:xfrm>
            <a:off x="1900980" y="2328578"/>
            <a:ext cx="416887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28FE8DD8-5197-4FD5-9762-79F39D47C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0291" r="10498" b="83285"/>
          <a:stretch/>
        </p:blipFill>
        <p:spPr bwMode="auto">
          <a:xfrm>
            <a:off x="6385719" y="1855238"/>
            <a:ext cx="8915400" cy="47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4A4CCF3E-4FC5-4129-B0D4-787E820B4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15681" r="10498" b="76046"/>
          <a:stretch/>
        </p:blipFill>
        <p:spPr bwMode="auto">
          <a:xfrm>
            <a:off x="6538119" y="2252378"/>
            <a:ext cx="89154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3C149BA1-1B16-4609-8D36-8CE3A7B37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1886" r="10498" b="70875"/>
          <a:stretch/>
        </p:blipFill>
        <p:spPr bwMode="auto">
          <a:xfrm>
            <a:off x="6538119" y="27095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99B77818-EBC2-4E58-A4CC-BEC419856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28092" r="10498" b="64670"/>
          <a:stretch/>
        </p:blipFill>
        <p:spPr bwMode="auto">
          <a:xfrm>
            <a:off x="6538119" y="3166778"/>
            <a:ext cx="8915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C3501316-BA68-42B7-B870-B43C00F39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35329" r="10498" b="58467"/>
          <a:stretch/>
        </p:blipFill>
        <p:spPr bwMode="auto">
          <a:xfrm>
            <a:off x="6538119" y="3776378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FD078820-B47D-4AFD-B19E-E4A6D5613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1" t="41198" r="11243" b="52598"/>
          <a:stretch/>
        </p:blipFill>
        <p:spPr bwMode="auto">
          <a:xfrm>
            <a:off x="6461919" y="4233578"/>
            <a:ext cx="8915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DE23F9FB-B597-4257-A8D3-6F6DE1FB7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8898" r="68148" b="83284"/>
          <a:stretch/>
        </p:blipFill>
        <p:spPr bwMode="auto">
          <a:xfrm>
            <a:off x="2118519" y="1686045"/>
            <a:ext cx="3352800" cy="5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04D69FFD-339D-4727-9F08-17D85B800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57053" r="66288" b="7325"/>
          <a:stretch/>
        </p:blipFill>
        <p:spPr bwMode="auto">
          <a:xfrm>
            <a:off x="1421113" y="5514562"/>
            <a:ext cx="4742164" cy="30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1AB72364-3B33-4836-A09D-9FF7AB2FE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49815" r="13287" b="43979"/>
          <a:stretch/>
        </p:blipFill>
        <p:spPr bwMode="auto">
          <a:xfrm>
            <a:off x="6461919" y="5334000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5B76D4D2-B308-4918-BA5A-072A1B95E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57055" r="13287" b="36739"/>
          <a:stretch/>
        </p:blipFill>
        <p:spPr bwMode="auto">
          <a:xfrm>
            <a:off x="6690519" y="5824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09F8A9D0-3C52-4AF5-A0A0-3D7D67805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2684" r="13287" b="31110"/>
          <a:stretch/>
        </p:blipFill>
        <p:spPr bwMode="auto">
          <a:xfrm>
            <a:off x="6690519" y="62058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40373B98-B694-4E66-BEED-A8FB998E3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4638" r="13287" b="19733"/>
          <a:stretch/>
        </p:blipFill>
        <p:spPr bwMode="auto">
          <a:xfrm>
            <a:off x="6690519" y="7120222"/>
            <a:ext cx="8458200" cy="4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596B6FE6-7544-4DF1-B0BF-6632DE5C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69343" r="13287" b="24450"/>
          <a:stretch/>
        </p:blipFill>
        <p:spPr bwMode="auto">
          <a:xfrm>
            <a:off x="6690519" y="66630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C00352AA-1FA5-46AB-9B9D-0C27485A6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79932" r="13287" b="13861"/>
          <a:stretch/>
        </p:blipFill>
        <p:spPr bwMode="auto">
          <a:xfrm>
            <a:off x="6690519" y="7577422"/>
            <a:ext cx="845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718/image-12.png">
            <a:extLst>
              <a:ext uri="{FF2B5EF4-FFF2-40B4-BE49-F238E27FC236}">
                <a16:creationId xmlns:a16="http://schemas.microsoft.com/office/drawing/2014/main" xmlns="" id="{787796C2-492B-48E5-B5A0-4D1017E13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6" t="85894" r="13287" b="8355"/>
          <a:stretch/>
        </p:blipFill>
        <p:spPr bwMode="auto">
          <a:xfrm>
            <a:off x="6690519" y="8110822"/>
            <a:ext cx="8458200" cy="4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8004762E-6D36-46F5-BFC7-7598CEA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508919" y="1535870"/>
            <a:ext cx="12821258" cy="9380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8557F6-74E8-47E2-BF55-83267F6CC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0000" r="23281" b="42500"/>
          <a:stretch/>
        </p:blipFill>
        <p:spPr>
          <a:xfrm>
            <a:off x="1051719" y="2590800"/>
            <a:ext cx="144787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8004762E-6D36-46F5-BFC7-7598CEA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156" t="23293" r="23281" b="70000"/>
          <a:stretch/>
        </p:blipFill>
        <p:spPr>
          <a:xfrm>
            <a:off x="1727690" y="1511941"/>
            <a:ext cx="12821258" cy="938093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7446486F-C0AE-44F8-A491-B12819C51B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67832"/>
              </p:ext>
            </p:extLst>
          </p:nvPr>
        </p:nvGraphicFramePr>
        <p:xfrm>
          <a:off x="2106398" y="2461543"/>
          <a:ext cx="4868231" cy="3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Bitmap Image" r:id="rId5" imgW="4248000" imgH="2619360" progId="PBrush">
                  <p:embed/>
                </p:oleObj>
              </mc:Choice>
              <mc:Fallback>
                <p:oleObj name="Bitmap Image" r:id="rId5" imgW="4248000" imgH="2619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6398" y="2461543"/>
                        <a:ext cx="4868231" cy="300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8A201A-CBEB-47D4-BE00-114E327C9511}"/>
              </a:ext>
            </a:extLst>
          </p:cNvPr>
          <p:cNvSpPr/>
          <p:nvPr/>
        </p:nvSpPr>
        <p:spPr>
          <a:xfrm>
            <a:off x="8118581" y="2482723"/>
            <a:ext cx="68777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- Hình tam giác KIL: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đỉnh là: K, I, 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cạnh là: KI, IL, LK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+ 3 góc là: Góc đỉnh K, cạnh KI và KL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                   Góc đỉnh I, cạnh IK và IL</a:t>
            </a:r>
          </a:p>
          <a:p>
            <a:pPr lvl="0"/>
            <a:r>
              <a:rPr lang="vi-VN" dirty="0">
                <a:solidFill>
                  <a:srgbClr val="FF0000"/>
                </a:solidFill>
                <a:latin typeface="OpenSans"/>
              </a:rPr>
              <a:t>                   Góc đỉnh L, cạnh LI và LK</a:t>
            </a:r>
            <a:endParaRPr lang="vi-VN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4CF15375-5B76-4778-9C9B-6A8FF614B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47422"/>
              </p:ext>
            </p:extLst>
          </p:nvPr>
        </p:nvGraphicFramePr>
        <p:xfrm>
          <a:off x="1889919" y="6020936"/>
          <a:ext cx="4954063" cy="203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Bitmap Image" r:id="rId7" imgW="4600440" imgH="1886040" progId="PBrush">
                  <p:embed/>
                </p:oleObj>
              </mc:Choice>
              <mc:Fallback>
                <p:oleObj name="Bitmap Image" r:id="rId7" imgW="4600440" imgH="188604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89919" y="6020936"/>
                        <a:ext cx="4954063" cy="2030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4CBE971-C0C9-4B20-87E7-74E20F6B1F03}"/>
              </a:ext>
            </a:extLst>
          </p:cNvPr>
          <p:cNvSpPr/>
          <p:nvPr/>
        </p:nvSpPr>
        <p:spPr>
          <a:xfrm>
            <a:off x="8118582" y="5790616"/>
            <a:ext cx="756353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- Hình tam giác GEH: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đỉnh là: G, E, 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cạnh là: GE, EH, HG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+ 3 góc là: Góc đỉnh G, cạnh GE, GH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E, cạnh EG, EH</a:t>
            </a:r>
          </a:p>
          <a:p>
            <a:pPr lvl="0"/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H, cạnh HE, HG</a:t>
            </a:r>
          </a:p>
        </p:txBody>
      </p:sp>
    </p:spTree>
    <p:extLst>
      <p:ext uri="{BB962C8B-B14F-4D97-AF65-F5344CB8AC3E}">
        <p14:creationId xmlns:p14="http://schemas.microsoft.com/office/powerpoint/2010/main" val="4001150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8004762E-6D36-46F5-BFC7-7598CEAD8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7F8CE7-249E-4780-9911-0DC9B7F123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23293" r="23281" b="70000"/>
          <a:stretch/>
        </p:blipFill>
        <p:spPr>
          <a:xfrm>
            <a:off x="1727690" y="1486583"/>
            <a:ext cx="12278029" cy="898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5BEAAE0-5725-40AB-92B3-083077162237}"/>
              </a:ext>
            </a:extLst>
          </p:cNvPr>
          <p:cNvSpPr/>
          <p:nvPr/>
        </p:nvSpPr>
        <p:spPr>
          <a:xfrm>
            <a:off x="1727690" y="5560524"/>
            <a:ext cx="717262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FF"/>
                </a:solidFill>
                <a:latin typeface="OpenSans"/>
              </a:rPr>
              <a:t>- Hình tứ giác QMNP: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đỉnh là: Q, M, N, 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cạnh là: QM, MN, NP, PQ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+ 4 góc là: Góc đỉnh Q, cạnh QM và QP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  Góc đỉnh M, cạnh MN và MQ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  Góc đỉnh N, cạnh NM và NP</a:t>
            </a:r>
          </a:p>
          <a:p>
            <a:r>
              <a:rPr lang="vi-VN" dirty="0">
                <a:solidFill>
                  <a:srgbClr val="0000FF"/>
                </a:solidFill>
                <a:latin typeface="OpenSans"/>
              </a:rPr>
              <a:t>                   Góc đỉnh P, cạnh PN và PQ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DF19D8-203F-44E2-B8CB-BDCF311585C7}"/>
              </a:ext>
            </a:extLst>
          </p:cNvPr>
          <p:cNvSpPr/>
          <p:nvPr/>
        </p:nvSpPr>
        <p:spPr>
          <a:xfrm>
            <a:off x="8222456" y="2401906"/>
            <a:ext cx="753586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Hình tứ giác ADCB: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đỉnh là A, D, C, 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cạnh là AD, DC, CB, BA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 góc là: Góc đỉnh A, cạnh AD và AB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D, cạnh DA và DC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  Góc đỉnh C, cạnh CD và CB</a:t>
            </a:r>
          </a:p>
          <a:p>
            <a:pPr lvl="0"/>
            <a:r>
              <a:rPr lang="vi-VN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               Góc đỉnh B, cạnh BC và  BA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6D6EC70-9ED6-4669-A0DD-93E7E21C4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156" t="31592" r="58290" b="45688"/>
          <a:stretch/>
        </p:blipFill>
        <p:spPr>
          <a:xfrm>
            <a:off x="2575719" y="2233492"/>
            <a:ext cx="3810000" cy="31878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0C946A5-EDA9-40B2-AD62-892BF08C2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72" t="34569" r="24159" b="46485"/>
          <a:stretch/>
        </p:blipFill>
        <p:spPr>
          <a:xfrm>
            <a:off x="9890919" y="5762594"/>
            <a:ext cx="3291473" cy="301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22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8" y="2967702"/>
            <a:ext cx="14227897" cy="45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B12752-172C-4326-8FFE-00C51A508D96}"/>
              </a:ext>
            </a:extLst>
          </p:cNvPr>
          <p:cNvSpPr/>
          <p:nvPr/>
        </p:nvSpPr>
        <p:spPr>
          <a:xfrm>
            <a:off x="2381941" y="2207387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EE9B1A-0817-4B6F-9B4D-705FDB106727}"/>
              </a:ext>
            </a:extLst>
          </p:cNvPr>
          <p:cNvSpPr/>
          <p:nvPr/>
        </p:nvSpPr>
        <p:spPr>
          <a:xfrm>
            <a:off x="1086643" y="7448890"/>
            <a:ext cx="376237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tam giác ABC.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D305B9B-1B93-4135-A82E-408A8A585C3F}"/>
              </a:ext>
            </a:extLst>
          </p:cNvPr>
          <p:cNvSpPr/>
          <p:nvPr/>
        </p:nvSpPr>
        <p:spPr>
          <a:xfrm>
            <a:off x="5791876" y="7416225"/>
            <a:ext cx="36487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 Hình tứ giác GHIE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61D86-0B44-43EA-94E8-6E1ECF3FC334}"/>
              </a:ext>
            </a:extLst>
          </p:cNvPr>
          <p:cNvSpPr/>
          <p:nvPr/>
        </p:nvSpPr>
        <p:spPr>
          <a:xfrm>
            <a:off x="11033919" y="7340025"/>
            <a:ext cx="37850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rgbClr val="0000FF"/>
                </a:solidFill>
              </a:rPr>
              <a:t>Hình tứ giác LMNK.</a:t>
            </a:r>
          </a:p>
        </p:txBody>
      </p:sp>
    </p:spTree>
    <p:extLst>
      <p:ext uri="{BB962C8B-B14F-4D97-AF65-F5344CB8AC3E}">
        <p14:creationId xmlns:p14="http://schemas.microsoft.com/office/powerpoint/2010/main" val="114088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56" b="-146"/>
          <a:stretch/>
        </p:blipFill>
        <p:spPr bwMode="auto">
          <a:xfrm>
            <a:off x="1966119" y="3636472"/>
            <a:ext cx="3627168" cy="435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FB8483E-B085-46FA-8F93-CDFCA99459A2}"/>
              </a:ext>
            </a:extLst>
          </p:cNvPr>
          <p:cNvSpPr/>
          <p:nvPr/>
        </p:nvSpPr>
        <p:spPr>
          <a:xfrm>
            <a:off x="6309519" y="4015218"/>
            <a:ext cx="8137525" cy="29557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>
                <a:solidFill>
                  <a:srgbClr val="0000FF"/>
                </a:solidFill>
              </a:rPr>
              <a:t>Hình tam giác ABC: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vuông đỉnh A, cạnh AB và AC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B, cạnh BA và BC</a:t>
            </a:r>
          </a:p>
          <a:p>
            <a:pPr>
              <a:lnSpc>
                <a:spcPct val="150000"/>
              </a:lnSpc>
            </a:pPr>
            <a:r>
              <a:rPr lang="vi-VN" sz="3200"/>
              <a:t>- Góc không vuông đỉnh C, cạnh CA và CB.</a:t>
            </a:r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904C273-719F-4920-90E9-F8BD1F07FB5B}"/>
              </a:ext>
            </a:extLst>
          </p:cNvPr>
          <p:cNvSpPr/>
          <p:nvPr/>
        </p:nvSpPr>
        <p:spPr>
          <a:xfrm>
            <a:off x="2407984" y="238001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</p:spTree>
    <p:extLst>
      <p:ext uri="{BB962C8B-B14F-4D97-AF65-F5344CB8AC3E}">
        <p14:creationId xmlns:p14="http://schemas.microsoft.com/office/powerpoint/2010/main" val="5651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Quan sát hình vẽ, thực hiện các hoạt động sau:</a:t>
              </a:r>
            </a:p>
          </p:txBody>
        </p:sp>
      </p:grp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FEA35C74-E5A3-4419-ABA2-08BF61FB5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49: HÌNH TAM GIÁC. HÌNH TỨ GIÁC</a:t>
            </a:r>
          </a:p>
        </p:txBody>
      </p:sp>
      <p:pic>
        <p:nvPicPr>
          <p:cNvPr id="14338" name="Picture 2" descr="https://img.loigiaihay.com/picture/2022/0323/bai-2_2.PNG">
            <a:extLst>
              <a:ext uri="{FF2B5EF4-FFF2-40B4-BE49-F238E27FC236}">
                <a16:creationId xmlns:a16="http://schemas.microsoft.com/office/drawing/2014/main" xmlns="" id="{EF6BA02C-D6F5-46C1-B19D-BC7CEFED5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r="34157" b="8756"/>
          <a:stretch/>
        </p:blipFill>
        <p:spPr bwMode="auto">
          <a:xfrm>
            <a:off x="2407984" y="3733800"/>
            <a:ext cx="5257800" cy="41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285D3DB-752D-4FF8-85FD-4A9E0FF67627}"/>
              </a:ext>
            </a:extLst>
          </p:cNvPr>
          <p:cNvSpPr/>
          <p:nvPr/>
        </p:nvSpPr>
        <p:spPr>
          <a:xfrm>
            <a:off x="2407984" y="2380011"/>
            <a:ext cx="12802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b) Dùng ê ke để kiểm tra và nêu tên góc vuông, góc không vuông trong mỗi hình trên.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6FEA99-BF01-4396-B91A-E768045B1AAF}"/>
              </a:ext>
            </a:extLst>
          </p:cNvPr>
          <p:cNvSpPr/>
          <p:nvPr/>
        </p:nvSpPr>
        <p:spPr>
          <a:xfrm>
            <a:off x="8015240" y="4008428"/>
            <a:ext cx="7438280" cy="343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b="1">
                <a:solidFill>
                  <a:srgbClr val="0000FF"/>
                </a:solidFill>
              </a:rPr>
              <a:t>Hình tứ giác GHIE: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G, cạnh GH và GE</a:t>
            </a:r>
          </a:p>
          <a:p>
            <a:pPr>
              <a:lnSpc>
                <a:spcPct val="150000"/>
              </a:lnSpc>
            </a:pPr>
            <a:r>
              <a:rPr lang="vi-VN"/>
              <a:t>- Góc không vuông đỉnh I, cạnh IH và IE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E, cạnh EG và EI</a:t>
            </a:r>
          </a:p>
          <a:p>
            <a:pPr>
              <a:lnSpc>
                <a:spcPct val="150000"/>
              </a:lnSpc>
            </a:pPr>
            <a:r>
              <a:rPr lang="vi-VN"/>
              <a:t>- Góc vuông đỉnh H, cạnh HG, HI</a:t>
            </a:r>
          </a:p>
        </p:txBody>
      </p:sp>
    </p:spTree>
    <p:extLst>
      <p:ext uri="{BB962C8B-B14F-4D97-AF65-F5344CB8AC3E}">
        <p14:creationId xmlns:p14="http://schemas.microsoft.com/office/powerpoint/2010/main" val="204260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771</Words>
  <Application>Microsoft Office PowerPoint</Application>
  <PresentationFormat>Custom</PresentationFormat>
  <Paragraphs>120</Paragraphs>
  <Slides>13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783</cp:revision>
  <dcterms:created xsi:type="dcterms:W3CDTF">2022-07-10T01:37:20Z</dcterms:created>
  <dcterms:modified xsi:type="dcterms:W3CDTF">2022-08-20T15:38:53Z</dcterms:modified>
</cp:coreProperties>
</file>