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Lst>
  <p:notesMasterIdLst>
    <p:notesMasterId r:id="rId29"/>
  </p:notesMasterIdLst>
  <p:sldIdLst>
    <p:sldId id="425" r:id="rId3"/>
    <p:sldId id="347" r:id="rId4"/>
    <p:sldId id="426" r:id="rId5"/>
    <p:sldId id="427" r:id="rId6"/>
    <p:sldId id="428" r:id="rId7"/>
    <p:sldId id="429" r:id="rId8"/>
    <p:sldId id="430" r:id="rId9"/>
    <p:sldId id="406" r:id="rId10"/>
    <p:sldId id="419" r:id="rId11"/>
    <p:sldId id="412" r:id="rId12"/>
    <p:sldId id="420" r:id="rId13"/>
    <p:sldId id="421" r:id="rId14"/>
    <p:sldId id="422" r:id="rId15"/>
    <p:sldId id="396" r:id="rId16"/>
    <p:sldId id="400" r:id="rId17"/>
    <p:sldId id="397" r:id="rId18"/>
    <p:sldId id="398" r:id="rId19"/>
    <p:sldId id="399" r:id="rId20"/>
    <p:sldId id="365" r:id="rId21"/>
    <p:sldId id="363" r:id="rId22"/>
    <p:sldId id="364" r:id="rId23"/>
    <p:sldId id="423" r:id="rId24"/>
    <p:sldId id="401" r:id="rId25"/>
    <p:sldId id="379" r:id="rId26"/>
    <p:sldId id="424" r:id="rId27"/>
    <p:sldId id="28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1F69"/>
    <a:srgbClr val="FF00FF"/>
    <a:srgbClr val="E8A2C0"/>
    <a:srgbClr val="F298D6"/>
    <a:srgbClr val="00CCFF"/>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2" autoAdjust="0"/>
    <p:restoredTop sz="89879" autoAdjust="0"/>
  </p:normalViewPr>
  <p:slideViewPr>
    <p:cSldViewPr snapToGrid="0">
      <p:cViewPr varScale="1">
        <p:scale>
          <a:sx n="79" d="100"/>
          <a:sy n="79" d="100"/>
        </p:scale>
        <p:origin x="-1068" y="-90"/>
      </p:cViewPr>
      <p:guideLst>
        <p:guide orient="horz" pos="2160"/>
        <p:guide pos="3812"/>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DAB96-B8EF-4ECA-82F6-CA2A0A514080}" type="datetimeFigureOut">
              <a:rPr lang="en-US" smtClean="0"/>
              <a:t>9/22/2024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BF5C3-98C9-4DE1-ACEE-16B969DC144E}" type="slidenum">
              <a:rPr lang="en-US" smtClean="0"/>
              <a:t>‹#›</a:t>
            </a:fld>
            <a:endParaRPr lang="en-US"/>
          </a:p>
        </p:txBody>
      </p:sp>
    </p:spTree>
    <p:extLst>
      <p:ext uri="{BB962C8B-B14F-4D97-AF65-F5344CB8AC3E}">
        <p14:creationId xmlns:p14="http://schemas.microsoft.com/office/powerpoint/2010/main" val="4289542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32EBF5C3-98C9-4DE1-ACEE-16B969DC144E}" type="slidenum">
              <a:rPr lang="en-US" smtClean="0"/>
              <a:t>1</a:t>
            </a:fld>
            <a:endParaRPr lang="en-US"/>
          </a:p>
        </p:txBody>
      </p:sp>
    </p:spTree>
    <p:extLst>
      <p:ext uri="{BB962C8B-B14F-4D97-AF65-F5344CB8AC3E}">
        <p14:creationId xmlns:p14="http://schemas.microsoft.com/office/powerpoint/2010/main" val="40423456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44E6E6-66EA-4261-BC32-F98BF6CC210C}" type="datetimeFigureOut">
              <a:rPr lang="en-US" smtClean="0"/>
              <a:t>9/22/2024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9" name="Picture 10"/>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92" y="0"/>
            <a:ext cx="12191508"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9/22/2024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pic>
        <p:nvPicPr>
          <p:cNvPr id="13" name="Picture 12" descr="Diagram&#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9/22/2024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9/22/2024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9/22/2024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9/22/2024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9/22/2024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9/22/2024</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9/22/2024</a:t>
            </a:fld>
            <a:endParaRPr lang="en-US"/>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9/22/2024</a:t>
            </a:fld>
            <a:endParaRPr lang="en-US"/>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9/22/2024</a:t>
            </a:fld>
            <a:endParaRPr lang="en-US"/>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9/22/2024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9/22/2024</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9/22/2024</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9/22/2024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9/22/2024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1203219-0ED5-4CAD-8F16-4E3B3502CBBA}"/>
              </a:ext>
            </a:extLst>
          </p:cNvPr>
          <p:cNvSpPr>
            <a:spLocks noGrp="1"/>
          </p:cNvSpPr>
          <p:nvPr>
            <p:ph type="dt" sz="half" idx="10"/>
          </p:nvPr>
        </p:nvSpPr>
        <p:spPr/>
        <p:txBody>
          <a:bodyPr/>
          <a:lstStyle/>
          <a:p>
            <a:fld id="{D6D27D59-6977-44DD-8E4E-5EC5FBCC1A34}" type="datetime1">
              <a:rPr lang="en-US" smtClean="0"/>
              <a:t>9/22/2024</a:t>
            </a:fld>
            <a:endParaRPr lang="en-US"/>
          </a:p>
        </p:txBody>
      </p:sp>
      <p:sp>
        <p:nvSpPr>
          <p:cNvPr id="3" name="Footer Placeholder 2">
            <a:extLst>
              <a:ext uri="{FF2B5EF4-FFF2-40B4-BE49-F238E27FC236}">
                <a16:creationId xmlns:a16="http://schemas.microsoft.com/office/drawing/2014/main" xmlns=""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989569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44E6E6-66EA-4261-BC32-F98BF6CC210C}" type="datetimeFigureOut">
              <a:rPr lang="en-US" smtClean="0"/>
              <a:t>9/22/2024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8" name="Picture 7" descr="A basketball court with a basketball hoop&#10;&#10;Description automatically generated with low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44E6E6-66EA-4261-BC32-F98BF6CC210C}" type="datetimeFigureOut">
              <a:rPr lang="en-US" smtClean="0"/>
              <a:t>9/22/2024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44E6E6-66EA-4261-BC32-F98BF6CC210C}" type="datetimeFigureOut">
              <a:rPr lang="en-US" smtClean="0"/>
              <a:t>9/22/2024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9/22/2024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4E6E6-66EA-4261-BC32-F98BF6CC210C}" type="datetimeFigureOut">
              <a:rPr lang="en-US" smtClean="0"/>
              <a:t>9/22/2024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211B76-5616-4E9D-896D-683DCF1C7392}" type="slidenum">
              <a:rPr lang="en-US" smtClean="0"/>
              <a:t>‹#›</a:t>
            </a:fld>
            <a:endParaRPr lang="en-US"/>
          </a:p>
        </p:txBody>
      </p:sp>
      <p:pic>
        <p:nvPicPr>
          <p:cNvPr id="5" name="Picture 30"/>
          <p:cNvPicPr>
            <a:picLocks noChangeAspect="1"/>
          </p:cNvPicPr>
          <p:nvPr userDrawn="1"/>
        </p:nvPicPr>
        <p:blipFill>
          <a:blip r:embed="rId2"/>
          <a:srcRect/>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9/22/2024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alphaModFix amt="74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9/22/2024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4E6E6-66EA-4261-BC32-F98BF6CC210C}" type="datetimeFigureOut">
              <a:rPr lang="en-US" smtClean="0"/>
              <a:t>9/22/2024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211B76-5616-4E9D-896D-683DCF1C739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98" r:id="rId12"/>
  </p:sldLayoutIdLs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8.png"/><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jpe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15.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Layout" Target="../slideLayouts/slideLayout5.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o="urn:schemas-microsoft-com:office:office" xmlns:v="urn:schemas-microsoft-com:vml" xmlns:w10="urn:schemas-microsoft-com:office:word" xmlns:w="http://schemas.openxmlformats.org/wordprocessingml/2006/main" xmlns="" xmlns:a16="http://schemas.microsoft.com/office/drawing/2014/main" xmlns:lc="http://schemas.openxmlformats.org/drawingml/2006/lockedCanvas" id="{9266A26F-ABEC-BF8E-4863-4743AFC1ED97}"/>
              </a:ext>
            </a:extLst>
          </p:cNvPr>
          <p:cNvPicPr/>
          <p:nvPr/>
        </p:nvPicPr>
        <p:blipFill>
          <a:blip r:embed="rId3"/>
          <a:stretch>
            <a:fillRect/>
          </a:stretch>
        </p:blipFill>
        <p:spPr>
          <a:xfrm>
            <a:off x="0" y="0"/>
            <a:ext cx="12192000" cy="6858000"/>
          </a:xfrm>
          <a:prstGeom prst="rect">
            <a:avLst/>
          </a:prstGeom>
        </p:spPr>
      </p:pic>
      <p:pic>
        <p:nvPicPr>
          <p:cNvPr id="3" name="Picture 2" descr="BONGHO~5"/>
          <p:cNvPicPr/>
          <p:nvPr/>
        </p:nvPicPr>
        <p:blipFill>
          <a:blip r:embed="rId4">
            <a:extLst>
              <a:ext uri="{28A0092B-C50C-407E-A947-70E740481C1C}">
                <a14:useLocalDpi xmlns:a14="http://schemas.microsoft.com/office/drawing/2010/main" val="0"/>
              </a:ext>
            </a:extLst>
          </a:blip>
          <a:srcRect/>
          <a:stretch>
            <a:fillRect/>
          </a:stretch>
        </p:blipFill>
        <p:spPr bwMode="auto">
          <a:xfrm>
            <a:off x="11719427" y="5654708"/>
            <a:ext cx="444500"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BONGHO~5"/>
          <p:cNvPicPr/>
          <p:nvPr/>
        </p:nvPicPr>
        <p:blipFill>
          <a:blip r:embed="rId4">
            <a:extLst>
              <a:ext uri="{28A0092B-C50C-407E-A947-70E740481C1C}">
                <a14:useLocalDpi xmlns:a14="http://schemas.microsoft.com/office/drawing/2010/main" val="0"/>
              </a:ext>
            </a:extLst>
          </a:blip>
          <a:srcRect/>
          <a:stretch>
            <a:fillRect/>
          </a:stretch>
        </p:blipFill>
        <p:spPr bwMode="auto">
          <a:xfrm>
            <a:off x="11487485" y="5426242"/>
            <a:ext cx="444500" cy="123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BONGHO~5"/>
          <p:cNvPicPr/>
          <p:nvPr/>
        </p:nvPicPr>
        <p:blipFill>
          <a:blip r:embed="rId4">
            <a:extLst>
              <a:ext uri="{28A0092B-C50C-407E-A947-70E740481C1C}">
                <a14:useLocalDpi xmlns:a14="http://schemas.microsoft.com/office/drawing/2010/main" val="0"/>
              </a:ext>
            </a:extLst>
          </a:blip>
          <a:srcRect/>
          <a:stretch>
            <a:fillRect/>
          </a:stretch>
        </p:blipFill>
        <p:spPr bwMode="auto">
          <a:xfrm flipH="1">
            <a:off x="11252535" y="5654708"/>
            <a:ext cx="399382"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BONGHO~5"/>
          <p:cNvPicPr/>
          <p:nvPr/>
        </p:nvPicPr>
        <p:blipFill>
          <a:blip r:embed="rId4">
            <a:extLst>
              <a:ext uri="{28A0092B-C50C-407E-A947-70E740481C1C}">
                <a14:useLocalDpi xmlns:a14="http://schemas.microsoft.com/office/drawing/2010/main" val="0"/>
              </a:ext>
            </a:extLst>
          </a:blip>
          <a:srcRect/>
          <a:stretch>
            <a:fillRect/>
          </a:stretch>
        </p:blipFill>
        <p:spPr bwMode="auto">
          <a:xfrm>
            <a:off x="11747500" y="3344645"/>
            <a:ext cx="444500"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BONGHO~5"/>
          <p:cNvPicPr/>
          <p:nvPr/>
        </p:nvPicPr>
        <p:blipFill>
          <a:blip r:embed="rId4">
            <a:extLst>
              <a:ext uri="{28A0092B-C50C-407E-A947-70E740481C1C}">
                <a14:useLocalDpi xmlns:a14="http://schemas.microsoft.com/office/drawing/2010/main" val="0"/>
              </a:ext>
            </a:extLst>
          </a:blip>
          <a:srcRect/>
          <a:stretch>
            <a:fillRect/>
          </a:stretch>
        </p:blipFill>
        <p:spPr bwMode="auto">
          <a:xfrm rot="21224658">
            <a:off x="11480657" y="2958115"/>
            <a:ext cx="444500" cy="131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BONGHO~5"/>
          <p:cNvPicPr/>
          <p:nvPr/>
        </p:nvPicPr>
        <p:blipFill>
          <a:blip r:embed="rId4">
            <a:extLst>
              <a:ext uri="{28A0092B-C50C-407E-A947-70E740481C1C}">
                <a14:useLocalDpi xmlns:a14="http://schemas.microsoft.com/office/drawing/2010/main" val="0"/>
              </a:ext>
            </a:extLst>
          </a:blip>
          <a:srcRect/>
          <a:stretch>
            <a:fillRect/>
          </a:stretch>
        </p:blipFill>
        <p:spPr bwMode="auto">
          <a:xfrm rot="21197131" flipH="1">
            <a:off x="11264163" y="3344644"/>
            <a:ext cx="423445"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4">
            <a:extLst>
              <a:ext uri="{FF2B5EF4-FFF2-40B4-BE49-F238E27FC236}">
                <a16:creationId xmlns:a16="http://schemas.microsoft.com/office/drawing/2014/main" xmlns="" id="{7343FE20-CCED-4429-D608-EDFC2D4CF6B1}"/>
              </a:ext>
            </a:extLst>
          </p:cNvPr>
          <p:cNvSpPr txBox="1">
            <a:spLocks noChangeArrowheads="1"/>
          </p:cNvSpPr>
          <p:nvPr/>
        </p:nvSpPr>
        <p:spPr bwMode="auto">
          <a:xfrm>
            <a:off x="-1" y="336896"/>
            <a:ext cx="12191999" cy="2560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Tuần </a:t>
            </a:r>
            <a:r>
              <a:rPr lang="en-US" sz="4800" b="1"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33</a:t>
            </a:r>
            <a:endParaRPr lang="en-US" sz="48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a:p>
            <a:pPr algn="ctr" eaLnBrk="1" hangingPunct="1">
              <a:spcBef>
                <a:spcPts val="1350"/>
              </a:spcBef>
              <a:defRPr/>
            </a:pPr>
            <a:r>
              <a:rPr lang="en-US" sz="480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Bài </a:t>
            </a:r>
            <a:r>
              <a:rPr lang="en-US" sz="4800" smtClean="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đọc 3:</a:t>
            </a:r>
          </a:p>
          <a:p>
            <a:pPr algn="ctr" eaLnBrk="1" hangingPunct="1">
              <a:spcBef>
                <a:spcPts val="1350"/>
              </a:spcBef>
              <a:defRPr/>
            </a:pPr>
            <a:r>
              <a:rPr lang="en-US" sz="4000" smtClean="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NGƯỜI ĐƯỢC PHONG BA DANH HIỆU ANH HÙNG</a:t>
            </a:r>
            <a:endParaRPr lang="en-US" sz="40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endParaRPr>
          </a:p>
        </p:txBody>
      </p:sp>
      <p:pic>
        <p:nvPicPr>
          <p:cNvPr id="11" name="Picture 2" descr="Sách giáo khoa THPT 2018">
            <a:extLst>
              <a:ext uri="{FF2B5EF4-FFF2-40B4-BE49-F238E27FC236}">
                <a16:creationId xmlns:a16="http://schemas.microsoft.com/office/drawing/2014/main" xmlns="" id="{DE6A9B1F-1EDF-353C-3150-307BC15157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97250" y="-945"/>
            <a:ext cx="1866546" cy="2085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825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xmlns="" id="{0C48C6DD-355D-2E5D-05BB-E44155A5EC41}"/>
              </a:ext>
            </a:extLst>
          </p:cNvPr>
          <p:cNvSpPr txBox="1">
            <a:spLocks noChangeArrowheads="1"/>
          </p:cNvSpPr>
          <p:nvPr/>
        </p:nvSpPr>
        <p:spPr bwMode="auto">
          <a:xfrm>
            <a:off x="3078370" y="493143"/>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Luyện đọc từ khó</a:t>
            </a:r>
            <a:endParaRPr lang="en-US" sz="5400" dirty="0">
              <a:solidFill>
                <a:srgbClr val="0070C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endParaRPr>
          </a:p>
        </p:txBody>
      </p:sp>
      <p:sp>
        <p:nvSpPr>
          <p:cNvPr id="3" name="Rectangle: Rounded Corners 8">
            <a:extLst>
              <a:ext uri="{FF2B5EF4-FFF2-40B4-BE49-F238E27FC236}">
                <a16:creationId xmlns:a16="http://schemas.microsoft.com/office/drawing/2014/main" xmlns="" id="{3B10CC8B-5F7C-DDF0-A24C-75673EA30E0F}"/>
              </a:ext>
            </a:extLst>
          </p:cNvPr>
          <p:cNvSpPr/>
          <p:nvPr/>
        </p:nvSpPr>
        <p:spPr>
          <a:xfrm>
            <a:off x="1538805" y="2118657"/>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altLang="vi-VN" sz="4800" smtClean="0">
                <a:solidFill>
                  <a:srgbClr val="0070C0"/>
                </a:solidFill>
                <a:latin typeface="UTM Avo" panose="02040603050506020204" pitchFamily="18" charset="0"/>
              </a:rPr>
              <a:t>Bai-cơ-nua</a:t>
            </a:r>
            <a:endParaRPr lang="en-US" altLang="vi-VN" sz="4800" dirty="0">
              <a:solidFill>
                <a:srgbClr val="0070C0"/>
              </a:solidFill>
              <a:latin typeface="UTM Avo" panose="02040603050506020204" pitchFamily="18" charset="0"/>
            </a:endParaRPr>
          </a:p>
        </p:txBody>
      </p:sp>
      <p:sp>
        <p:nvSpPr>
          <p:cNvPr id="5" name="Rectangle: Rounded Corners 8">
            <a:extLst>
              <a:ext uri="{FF2B5EF4-FFF2-40B4-BE49-F238E27FC236}">
                <a16:creationId xmlns:a16="http://schemas.microsoft.com/office/drawing/2014/main" xmlns="" id="{20B68D6F-7609-BD84-B1CA-BD937D930382}"/>
              </a:ext>
            </a:extLst>
          </p:cNvPr>
          <p:cNvSpPr/>
          <p:nvPr/>
        </p:nvSpPr>
        <p:spPr>
          <a:xfrm>
            <a:off x="4133637" y="3368073"/>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altLang="vi-VN" sz="4800" smtClean="0">
                <a:solidFill>
                  <a:srgbClr val="0070C0"/>
                </a:solidFill>
                <a:latin typeface="UTM Avo" panose="02040603050506020204" pitchFamily="18" charset="0"/>
              </a:rPr>
              <a:t>Go-rơ-bát-cô</a:t>
            </a:r>
            <a:endParaRPr lang="en-US" altLang="vi-VN" sz="4800" dirty="0">
              <a:solidFill>
                <a:srgbClr val="0070C0"/>
              </a:solidFill>
              <a:latin typeface="UTM Avo" panose="02040603050506020204" pitchFamily="18" charset="0"/>
            </a:endParaRPr>
          </a:p>
        </p:txBody>
      </p:sp>
      <p:sp>
        <p:nvSpPr>
          <p:cNvPr id="6" name="Rectangle: Rounded Corners 8">
            <a:extLst>
              <a:ext uri="{FF2B5EF4-FFF2-40B4-BE49-F238E27FC236}">
                <a16:creationId xmlns:a16="http://schemas.microsoft.com/office/drawing/2014/main" xmlns="" id="{37916720-F050-D67B-D152-CD816F079156}"/>
              </a:ext>
            </a:extLst>
          </p:cNvPr>
          <p:cNvSpPr/>
          <p:nvPr/>
        </p:nvSpPr>
        <p:spPr>
          <a:xfrm>
            <a:off x="6687651" y="4645982"/>
            <a:ext cx="3948266"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altLang="vi-VN" sz="4800">
                <a:solidFill>
                  <a:srgbClr val="0070C0"/>
                </a:solidFill>
                <a:latin typeface="UTM Avo" panose="02040603050506020204" pitchFamily="18" charset="0"/>
              </a:rPr>
              <a:t>lơ </a:t>
            </a:r>
            <a:r>
              <a:rPr lang="vi-VN" altLang="vi-VN" sz="4800" smtClean="0">
                <a:solidFill>
                  <a:srgbClr val="0070C0"/>
                </a:solidFill>
                <a:latin typeface="UTM Avo" panose="02040603050506020204" pitchFamily="18" charset="0"/>
              </a:rPr>
              <a:t>lửng</a:t>
            </a:r>
            <a:endParaRPr lang="en-US" altLang="vi-VN" sz="4800" dirty="0">
              <a:solidFill>
                <a:srgbClr val="0070C0"/>
              </a:solidFill>
              <a:latin typeface="UTM Avo" panose="02040603050506020204" pitchFamily="18" charset="0"/>
            </a:endParaRPr>
          </a:p>
        </p:txBody>
      </p:sp>
    </p:spTree>
    <p:extLst>
      <p:ext uri="{BB962C8B-B14F-4D97-AF65-F5344CB8AC3E}">
        <p14:creationId xmlns:p14="http://schemas.microsoft.com/office/powerpoint/2010/main" val="12998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6"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xmlns="" id="{02FAA30D-4948-D5AC-B792-9585FE09469D}"/>
              </a:ext>
            </a:extLst>
          </p:cNvPr>
          <p:cNvSpPr txBox="1">
            <a:spLocks noChangeArrowheads="1"/>
          </p:cNvSpPr>
          <p:nvPr/>
        </p:nvSpPr>
        <p:spPr bwMode="auto">
          <a:xfrm>
            <a:off x="3081834" y="0"/>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Chia đoạn</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xmlns="" id="{CF97C1DF-FEBD-1BCA-5CCD-647C02F10EF3}"/>
              </a:ext>
            </a:extLst>
          </p:cNvPr>
          <p:cNvGrpSpPr/>
          <p:nvPr/>
        </p:nvGrpSpPr>
        <p:grpSpPr>
          <a:xfrm>
            <a:off x="186044" y="1302298"/>
            <a:ext cx="11753284" cy="731519"/>
            <a:chOff x="5753100" y="1905000"/>
            <a:chExt cx="4876464" cy="460317"/>
          </a:xfrm>
          <a:solidFill>
            <a:schemeClr val="accent2">
              <a:lumMod val="20000"/>
              <a:lumOff val="80000"/>
              <a:alpha val="67000"/>
            </a:schemeClr>
          </a:solidFill>
        </p:grpSpPr>
        <p:sp>
          <p:nvSpPr>
            <p:cNvPr id="5" name="Hexagon 4">
              <a:extLst>
                <a:ext uri="{FF2B5EF4-FFF2-40B4-BE49-F238E27FC236}">
                  <a16:creationId xmlns:a16="http://schemas.microsoft.com/office/drawing/2014/main" xmlns="" id="{69553BDB-4DBC-5E99-E843-749F18466F7A}"/>
                </a:ext>
              </a:extLst>
            </p:cNvPr>
            <p:cNvSpPr/>
            <p:nvPr/>
          </p:nvSpPr>
          <p:spPr>
            <a:xfrm>
              <a:off x="5753100" y="1905000"/>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6" name="Rectangle 5">
              <a:extLst>
                <a:ext uri="{FF2B5EF4-FFF2-40B4-BE49-F238E27FC236}">
                  <a16:creationId xmlns:a16="http://schemas.microsoft.com/office/drawing/2014/main" xmlns="" id="{CA67A672-E78F-2E5B-1E4F-63454F28C778}"/>
                </a:ext>
              </a:extLst>
            </p:cNvPr>
            <p:cNvSpPr/>
            <p:nvPr/>
          </p:nvSpPr>
          <p:spPr>
            <a:xfrm>
              <a:off x="6748862" y="1908117"/>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a:solidFill>
                    <a:srgbClr val="002060"/>
                  </a:solidFill>
                  <a:latin typeface="UTM Avo" panose="02040603050506020204" pitchFamily="18" charset="0"/>
                  <a:cs typeface="Times New Roman" panose="02020603050405020304" pitchFamily="18" charset="0"/>
                </a:rPr>
                <a:t>Từ đầu đến </a:t>
              </a:r>
              <a:r>
                <a:rPr lang="en-US" sz="3200" smtClean="0">
                  <a:solidFill>
                    <a:srgbClr val="002060"/>
                  </a:solidFill>
                  <a:latin typeface="UTM Avo" panose="02040603050506020204" pitchFamily="18" charset="0"/>
                  <a:cs typeface="Times New Roman" panose="02020603050405020304" pitchFamily="18" charset="0"/>
                </a:rPr>
                <a:t>“…</a:t>
              </a:r>
              <a:r>
                <a:rPr lang="vi-VN" sz="3200">
                  <a:solidFill>
                    <a:srgbClr val="002060"/>
                  </a:solidFill>
                  <a:latin typeface="UTM Avo" panose="02040603050506020204" pitchFamily="18" charset="0"/>
                  <a:cs typeface="Times New Roman" panose="02020603050405020304" pitchFamily="18" charset="0"/>
                </a:rPr>
                <a:t>vùng trời Thủ đô đêm </a:t>
              </a:r>
              <a:r>
                <a:rPr lang="vi-VN" sz="3200" smtClean="0">
                  <a:solidFill>
                    <a:srgbClr val="002060"/>
                  </a:solidFill>
                  <a:latin typeface="UTM Avo" panose="02040603050506020204" pitchFamily="18" charset="0"/>
                  <a:cs typeface="Times New Roman" panose="02020603050405020304" pitchFamily="18" charset="0"/>
                </a:rPr>
                <a:t>27-12-1972.</a:t>
              </a:r>
              <a:endParaRPr lang="en-US" sz="3200" dirty="0">
                <a:solidFill>
                  <a:srgbClr val="002060"/>
                </a:solidFill>
                <a:latin typeface="UTM Avo" panose="02040603050506020204" pitchFamily="18" charset="0"/>
                <a:cs typeface="Times New Roman" panose="02020603050405020304" pitchFamily="18" charset="0"/>
              </a:endParaRPr>
            </a:p>
          </p:txBody>
        </p:sp>
      </p:grpSp>
      <p:sp>
        <p:nvSpPr>
          <p:cNvPr id="8" name="Hexagon 7">
            <a:extLst>
              <a:ext uri="{FF2B5EF4-FFF2-40B4-BE49-F238E27FC236}">
                <a16:creationId xmlns:a16="http://schemas.microsoft.com/office/drawing/2014/main" xmlns="" id="{DA2FA103-49B7-775F-3414-78D452918DE6}"/>
              </a:ext>
            </a:extLst>
          </p:cNvPr>
          <p:cNvSpPr/>
          <p:nvPr/>
        </p:nvSpPr>
        <p:spPr>
          <a:xfrm>
            <a:off x="222338" y="1284360"/>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9" name="Hexagon 8">
            <a:extLst>
              <a:ext uri="{FF2B5EF4-FFF2-40B4-BE49-F238E27FC236}">
                <a16:creationId xmlns:a16="http://schemas.microsoft.com/office/drawing/2014/main" xmlns="" id="{08C93064-E08E-D6A8-87A9-5D416A2D5DA9}"/>
              </a:ext>
            </a:extLst>
          </p:cNvPr>
          <p:cNvSpPr/>
          <p:nvPr/>
        </p:nvSpPr>
        <p:spPr>
          <a:xfrm>
            <a:off x="376196" y="1385618"/>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1</a:t>
            </a:r>
            <a:endParaRPr lang="en-US" sz="3200" b="1" dirty="0">
              <a:solidFill>
                <a:srgbClr val="002060"/>
              </a:solidFill>
              <a:latin typeface="UTM Avo" panose="020406030505060202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xmlns="" id="{35F17D01-BD2C-3EF9-CAA0-3740D7D295C7}"/>
              </a:ext>
            </a:extLst>
          </p:cNvPr>
          <p:cNvGrpSpPr/>
          <p:nvPr/>
        </p:nvGrpSpPr>
        <p:grpSpPr>
          <a:xfrm>
            <a:off x="71379" y="3195173"/>
            <a:ext cx="11741946" cy="733125"/>
            <a:chOff x="5759641" y="1871109"/>
            <a:chExt cx="4871760" cy="461328"/>
          </a:xfrm>
          <a:solidFill>
            <a:schemeClr val="accent2">
              <a:lumMod val="20000"/>
              <a:lumOff val="80000"/>
              <a:alpha val="67000"/>
            </a:schemeClr>
          </a:solidFill>
        </p:grpSpPr>
        <p:sp>
          <p:nvSpPr>
            <p:cNvPr id="16" name="Hexagon 15">
              <a:extLst>
                <a:ext uri="{FF2B5EF4-FFF2-40B4-BE49-F238E27FC236}">
                  <a16:creationId xmlns:a16="http://schemas.microsoft.com/office/drawing/2014/main" xmlns="" id="{02EE91B3-DF4F-309D-3D40-2CC9033573C0}"/>
                </a:ext>
              </a:extLst>
            </p:cNvPr>
            <p:cNvSpPr/>
            <p:nvPr/>
          </p:nvSpPr>
          <p:spPr>
            <a:xfrm>
              <a:off x="5759641" y="1875237"/>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7" name="Rectangle 16">
              <a:extLst>
                <a:ext uri="{FF2B5EF4-FFF2-40B4-BE49-F238E27FC236}">
                  <a16:creationId xmlns:a16="http://schemas.microsoft.com/office/drawing/2014/main" xmlns="" id="{2A98DABD-510B-1DAD-1A0C-AC7B460D5187}"/>
                </a:ext>
              </a:extLst>
            </p:cNvPr>
            <p:cNvSpPr/>
            <p:nvPr/>
          </p:nvSpPr>
          <p:spPr>
            <a:xfrm>
              <a:off x="6750699" y="1871109"/>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a:solidFill>
                    <a:srgbClr val="002060"/>
                  </a:solidFill>
                  <a:latin typeface="UTM Avo" panose="02040603050506020204" pitchFamily="18" charset="0"/>
                  <a:cs typeface="Times New Roman" panose="02020603050405020304" pitchFamily="18" charset="0"/>
                </a:rPr>
                <a:t>Sau một ngày </a:t>
              </a:r>
              <a:r>
                <a:rPr lang="en-US" sz="3200" smtClean="0">
                  <a:solidFill>
                    <a:srgbClr val="002060"/>
                  </a:solidFill>
                  <a:latin typeface="UTM Avo" panose="02040603050506020204" pitchFamily="18" charset="0"/>
                  <a:cs typeface="Times New Roman" panose="02020603050405020304" pitchFamily="18" charset="0"/>
                </a:rPr>
                <a:t>bay…………..</a:t>
              </a:r>
              <a:r>
                <a:rPr lang="vi-VN" sz="3200">
                  <a:solidFill>
                    <a:srgbClr val="002060"/>
                  </a:solidFill>
                  <a:latin typeface="UTM Avo" panose="02040603050506020204" pitchFamily="18" charset="0"/>
                  <a:cs typeface="Times New Roman" panose="02020603050405020304" pitchFamily="18" charset="0"/>
                </a:rPr>
                <a:t> đẹp vô </a:t>
              </a:r>
              <a:r>
                <a:rPr lang="vi-VN" sz="3200" smtClean="0">
                  <a:solidFill>
                    <a:srgbClr val="002060"/>
                  </a:solidFill>
                  <a:latin typeface="UTM Avo" panose="02040603050506020204" pitchFamily="18" charset="0"/>
                  <a:cs typeface="Times New Roman" panose="02020603050405020304" pitchFamily="18" charset="0"/>
                </a:rPr>
                <a:t>cùng.</a:t>
              </a:r>
              <a:endParaRPr lang="en-US" sz="3200" dirty="0">
                <a:solidFill>
                  <a:srgbClr val="002060"/>
                </a:solidFill>
                <a:latin typeface="UTM Avo" panose="02040603050506020204" pitchFamily="18" charset="0"/>
                <a:cs typeface="Times New Roman" panose="02020603050405020304" pitchFamily="18" charset="0"/>
              </a:endParaRPr>
            </a:p>
          </p:txBody>
        </p:sp>
      </p:grpSp>
      <p:sp>
        <p:nvSpPr>
          <p:cNvPr id="18" name="Hexagon 17">
            <a:extLst>
              <a:ext uri="{FF2B5EF4-FFF2-40B4-BE49-F238E27FC236}">
                <a16:creationId xmlns:a16="http://schemas.microsoft.com/office/drawing/2014/main" xmlns="" id="{E93D9961-D31D-1E46-BCE5-969991AA87F4}"/>
              </a:ext>
            </a:extLst>
          </p:cNvPr>
          <p:cNvSpPr/>
          <p:nvPr/>
        </p:nvSpPr>
        <p:spPr>
          <a:xfrm>
            <a:off x="-29520" y="3201732"/>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9" name="Hexagon 18">
            <a:extLst>
              <a:ext uri="{FF2B5EF4-FFF2-40B4-BE49-F238E27FC236}">
                <a16:creationId xmlns:a16="http://schemas.microsoft.com/office/drawing/2014/main" xmlns="" id="{A7E39F6C-9E47-876E-D129-F4DBF867941F}"/>
              </a:ext>
            </a:extLst>
          </p:cNvPr>
          <p:cNvSpPr/>
          <p:nvPr/>
        </p:nvSpPr>
        <p:spPr>
          <a:xfrm>
            <a:off x="48909" y="3339082"/>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a:t>
            </a:r>
            <a:r>
              <a:rPr lang="en-US" sz="3200" b="1" smtClean="0">
                <a:solidFill>
                  <a:srgbClr val="002060"/>
                </a:solidFill>
                <a:latin typeface="UTM Avo" panose="02040603050506020204" pitchFamily="18" charset="0"/>
                <a:cs typeface="Times New Roman" panose="02020603050405020304" pitchFamily="18" charset="0"/>
              </a:rPr>
              <a:t>3</a:t>
            </a:r>
            <a:endParaRPr lang="en-US" sz="3200" b="1" dirty="0">
              <a:solidFill>
                <a:srgbClr val="002060"/>
              </a:solidFill>
              <a:latin typeface="UTM Avo" panose="020406030505060202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xmlns="" id="{CF97C1DF-FEBD-1BCA-5CCD-647C02F10EF3}"/>
              </a:ext>
            </a:extLst>
          </p:cNvPr>
          <p:cNvGrpSpPr/>
          <p:nvPr/>
        </p:nvGrpSpPr>
        <p:grpSpPr>
          <a:xfrm>
            <a:off x="-26667" y="2304017"/>
            <a:ext cx="11753284" cy="731519"/>
            <a:chOff x="5753100" y="1905000"/>
            <a:chExt cx="4876464" cy="460317"/>
          </a:xfrm>
          <a:solidFill>
            <a:schemeClr val="accent2">
              <a:lumMod val="20000"/>
              <a:lumOff val="80000"/>
              <a:alpha val="67000"/>
            </a:schemeClr>
          </a:solidFill>
        </p:grpSpPr>
        <p:sp>
          <p:nvSpPr>
            <p:cNvPr id="20" name="Hexagon 19">
              <a:extLst>
                <a:ext uri="{FF2B5EF4-FFF2-40B4-BE49-F238E27FC236}">
                  <a16:creationId xmlns:a16="http://schemas.microsoft.com/office/drawing/2014/main" xmlns="" id="{69553BDB-4DBC-5E99-E843-749F18466F7A}"/>
                </a:ext>
              </a:extLst>
            </p:cNvPr>
            <p:cNvSpPr/>
            <p:nvPr/>
          </p:nvSpPr>
          <p:spPr>
            <a:xfrm>
              <a:off x="5753100" y="1905000"/>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1" name="Rectangle 20">
              <a:extLst>
                <a:ext uri="{FF2B5EF4-FFF2-40B4-BE49-F238E27FC236}">
                  <a16:creationId xmlns:a16="http://schemas.microsoft.com/office/drawing/2014/main" xmlns="" id="{CA67A672-E78F-2E5B-1E4F-63454F28C778}"/>
                </a:ext>
              </a:extLst>
            </p:cNvPr>
            <p:cNvSpPr/>
            <p:nvPr/>
          </p:nvSpPr>
          <p:spPr>
            <a:xfrm>
              <a:off x="6748862" y="1908117"/>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a:solidFill>
                    <a:srgbClr val="002060"/>
                  </a:solidFill>
                  <a:latin typeface="UTM Avo" panose="02040603050506020204" pitchFamily="18" charset="0"/>
                  <a:cs typeface="Times New Roman" panose="02020603050405020304" pitchFamily="18" charset="0"/>
                </a:rPr>
                <a:t>Từ </a:t>
              </a:r>
              <a:r>
                <a:rPr lang="vi-VN" sz="3200" smtClean="0">
                  <a:solidFill>
                    <a:srgbClr val="002060"/>
                  </a:solidFill>
                  <a:latin typeface="UTM Avo" panose="02040603050506020204" pitchFamily="18" charset="0"/>
                  <a:cs typeface="Times New Roman" panose="02020603050405020304" pitchFamily="18" charset="0"/>
                </a:rPr>
                <a:t>n</a:t>
              </a:r>
              <a:r>
                <a:rPr lang="vi-VN" sz="3200">
                  <a:solidFill>
                    <a:srgbClr val="002060"/>
                  </a:solidFill>
                  <a:latin typeface="UTM Avo" panose="02040603050506020204" pitchFamily="18" charset="0"/>
                  <a:cs typeface="Times New Roman" panose="02020603050405020304" pitchFamily="18" charset="0"/>
                </a:rPr>
                <a:t>ăm 1979........ là Go-rơ-bát-cô và Phạm </a:t>
              </a:r>
              <a:r>
                <a:rPr lang="vi-VN" sz="3200" smtClean="0">
                  <a:solidFill>
                    <a:srgbClr val="002060"/>
                  </a:solidFill>
                  <a:latin typeface="UTM Avo" panose="02040603050506020204" pitchFamily="18" charset="0"/>
                  <a:cs typeface="Times New Roman" panose="02020603050405020304" pitchFamily="18" charset="0"/>
                </a:rPr>
                <a:t>Tuân.</a:t>
              </a:r>
              <a:endParaRPr lang="en-US" sz="3200" dirty="0">
                <a:solidFill>
                  <a:srgbClr val="002060"/>
                </a:solidFill>
                <a:latin typeface="UTM Avo" panose="02040603050506020204" pitchFamily="18" charset="0"/>
                <a:cs typeface="Times New Roman" panose="02020603050405020304" pitchFamily="18" charset="0"/>
              </a:endParaRPr>
            </a:p>
          </p:txBody>
        </p:sp>
      </p:grpSp>
      <p:sp>
        <p:nvSpPr>
          <p:cNvPr id="22" name="Hexagon 21">
            <a:extLst>
              <a:ext uri="{FF2B5EF4-FFF2-40B4-BE49-F238E27FC236}">
                <a16:creationId xmlns:a16="http://schemas.microsoft.com/office/drawing/2014/main" xmlns="" id="{DA2FA103-49B7-775F-3414-78D452918DE6}"/>
              </a:ext>
            </a:extLst>
          </p:cNvPr>
          <p:cNvSpPr/>
          <p:nvPr/>
        </p:nvSpPr>
        <p:spPr>
          <a:xfrm>
            <a:off x="-10286" y="2315096"/>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3" name="Hexagon 22">
            <a:extLst>
              <a:ext uri="{FF2B5EF4-FFF2-40B4-BE49-F238E27FC236}">
                <a16:creationId xmlns:a16="http://schemas.microsoft.com/office/drawing/2014/main" xmlns="" id="{08C93064-E08E-D6A8-87A9-5D416A2D5DA9}"/>
              </a:ext>
            </a:extLst>
          </p:cNvPr>
          <p:cNvSpPr/>
          <p:nvPr/>
        </p:nvSpPr>
        <p:spPr>
          <a:xfrm>
            <a:off x="71380" y="2392290"/>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a:t>
            </a:r>
            <a:r>
              <a:rPr lang="en-US" sz="3200" b="1" smtClean="0">
                <a:solidFill>
                  <a:srgbClr val="002060"/>
                </a:solidFill>
                <a:latin typeface="UTM Avo" panose="02040603050506020204" pitchFamily="18" charset="0"/>
                <a:cs typeface="Times New Roman" panose="02020603050405020304" pitchFamily="18" charset="0"/>
              </a:rPr>
              <a:t>2</a:t>
            </a:r>
            <a:endParaRPr lang="en-US" sz="3200" b="1" dirty="0">
              <a:solidFill>
                <a:srgbClr val="002060"/>
              </a:solidFill>
              <a:latin typeface="UTM Avo" panose="020406030505060202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xmlns="" id="{35F17D01-BD2C-3EF9-CAA0-3740D7D295C7}"/>
              </a:ext>
            </a:extLst>
          </p:cNvPr>
          <p:cNvGrpSpPr/>
          <p:nvPr/>
        </p:nvGrpSpPr>
        <p:grpSpPr>
          <a:xfrm>
            <a:off x="55331" y="4225909"/>
            <a:ext cx="11741946" cy="733125"/>
            <a:chOff x="5759641" y="1871109"/>
            <a:chExt cx="4871760" cy="461328"/>
          </a:xfrm>
          <a:solidFill>
            <a:schemeClr val="accent2">
              <a:lumMod val="20000"/>
              <a:lumOff val="80000"/>
              <a:alpha val="67000"/>
            </a:schemeClr>
          </a:solidFill>
        </p:grpSpPr>
        <p:sp>
          <p:nvSpPr>
            <p:cNvPr id="25" name="Hexagon 24">
              <a:extLst>
                <a:ext uri="{FF2B5EF4-FFF2-40B4-BE49-F238E27FC236}">
                  <a16:creationId xmlns:a16="http://schemas.microsoft.com/office/drawing/2014/main" xmlns="" id="{02EE91B3-DF4F-309D-3D40-2CC9033573C0}"/>
                </a:ext>
              </a:extLst>
            </p:cNvPr>
            <p:cNvSpPr/>
            <p:nvPr/>
          </p:nvSpPr>
          <p:spPr>
            <a:xfrm>
              <a:off x="5759641" y="1875237"/>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6" name="Rectangle 25">
              <a:extLst>
                <a:ext uri="{FF2B5EF4-FFF2-40B4-BE49-F238E27FC236}">
                  <a16:creationId xmlns:a16="http://schemas.microsoft.com/office/drawing/2014/main" xmlns="" id="{2A98DABD-510B-1DAD-1A0C-AC7B460D5187}"/>
                </a:ext>
              </a:extLst>
            </p:cNvPr>
            <p:cNvSpPr/>
            <p:nvPr/>
          </p:nvSpPr>
          <p:spPr>
            <a:xfrm>
              <a:off x="6750699" y="1871109"/>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a:solidFill>
                    <a:srgbClr val="002060"/>
                  </a:solidFill>
                  <a:latin typeface="UTM Avo" panose="02040603050506020204" pitchFamily="18" charset="0"/>
                  <a:cs typeface="Times New Roman" panose="02020603050405020304" pitchFamily="18" charset="0"/>
                </a:rPr>
                <a:t>Ông Phạm </a:t>
              </a:r>
              <a:r>
                <a:rPr lang="en-US" sz="3200" smtClean="0">
                  <a:solidFill>
                    <a:srgbClr val="002060"/>
                  </a:solidFill>
                  <a:latin typeface="UTM Avo" panose="02040603050506020204" pitchFamily="18" charset="0"/>
                  <a:cs typeface="Times New Roman" panose="02020603050405020304" pitchFamily="18" charset="0"/>
                </a:rPr>
                <a:t>Tuân…………..</a:t>
              </a:r>
              <a:r>
                <a:rPr lang="vi-VN" sz="3200">
                  <a:solidFill>
                    <a:srgbClr val="002060"/>
                  </a:solidFill>
                  <a:latin typeface="UTM Avo" panose="02040603050506020204" pitchFamily="18" charset="0"/>
                  <a:cs typeface="Times New Roman" panose="02020603050405020304" pitchFamily="18" charset="0"/>
                </a:rPr>
                <a:t> v</a:t>
              </a:r>
              <a:r>
                <a:rPr lang="vi-VN" sz="3200" smtClean="0">
                  <a:solidFill>
                    <a:srgbClr val="002060"/>
                  </a:solidFill>
                  <a:latin typeface="UTM Avo" panose="02040603050506020204" pitchFamily="18" charset="0"/>
                  <a:cs typeface="Times New Roman" panose="02020603050405020304" pitchFamily="18" charset="0"/>
                </a:rPr>
                <a:t>à Anh </a:t>
              </a:r>
              <a:r>
                <a:rPr lang="vi-VN" sz="3200">
                  <a:solidFill>
                    <a:srgbClr val="002060"/>
                  </a:solidFill>
                  <a:latin typeface="UTM Avo" panose="02040603050506020204" pitchFamily="18" charset="0"/>
                  <a:cs typeface="Times New Roman" panose="02020603050405020304" pitchFamily="18" charset="0"/>
                </a:rPr>
                <a:t>hùng </a:t>
              </a:r>
              <a:r>
                <a:rPr lang="vi-VN" sz="3200" smtClean="0">
                  <a:solidFill>
                    <a:srgbClr val="002060"/>
                  </a:solidFill>
                  <a:latin typeface="UTM Avo" panose="02040603050506020204" pitchFamily="18" charset="0"/>
                  <a:cs typeface="Times New Roman" panose="02020603050405020304" pitchFamily="18" charset="0"/>
                </a:rPr>
                <a:t>Liên Xô.</a:t>
              </a:r>
              <a:endParaRPr lang="en-US" sz="3200" dirty="0">
                <a:solidFill>
                  <a:srgbClr val="002060"/>
                </a:solidFill>
                <a:latin typeface="UTM Avo" panose="02040603050506020204" pitchFamily="18" charset="0"/>
                <a:cs typeface="Times New Roman" panose="02020603050405020304" pitchFamily="18" charset="0"/>
              </a:endParaRPr>
            </a:p>
          </p:txBody>
        </p:sp>
      </p:grpSp>
      <p:sp>
        <p:nvSpPr>
          <p:cNvPr id="28" name="Hexagon 27">
            <a:extLst>
              <a:ext uri="{FF2B5EF4-FFF2-40B4-BE49-F238E27FC236}">
                <a16:creationId xmlns:a16="http://schemas.microsoft.com/office/drawing/2014/main" xmlns="" id="{E93D9961-D31D-1E46-BCE5-969991AA87F4}"/>
              </a:ext>
            </a:extLst>
          </p:cNvPr>
          <p:cNvSpPr/>
          <p:nvPr/>
        </p:nvSpPr>
        <p:spPr>
          <a:xfrm>
            <a:off x="86784" y="4256532"/>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9" name="Hexagon 28">
            <a:extLst>
              <a:ext uri="{FF2B5EF4-FFF2-40B4-BE49-F238E27FC236}">
                <a16:creationId xmlns:a16="http://schemas.microsoft.com/office/drawing/2014/main" xmlns="" id="{A7E39F6C-9E47-876E-D129-F4DBF867941F}"/>
              </a:ext>
            </a:extLst>
          </p:cNvPr>
          <p:cNvSpPr/>
          <p:nvPr/>
        </p:nvSpPr>
        <p:spPr>
          <a:xfrm>
            <a:off x="160090" y="4326915"/>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4</a:t>
            </a:r>
            <a:endParaRPr lang="en-US" sz="3200" b="1" dirty="0">
              <a:solidFill>
                <a:srgbClr val="002060"/>
              </a:solidFill>
              <a:latin typeface="UTM Avo" panose="02040603050506020204" pitchFamily="18" charset="0"/>
              <a:cs typeface="Times New Roman" panose="02020603050405020304" pitchFamily="18" charset="0"/>
            </a:endParaRPr>
          </a:p>
        </p:txBody>
      </p:sp>
      <p:grpSp>
        <p:nvGrpSpPr>
          <p:cNvPr id="30" name="Group 29">
            <a:extLst>
              <a:ext uri="{FF2B5EF4-FFF2-40B4-BE49-F238E27FC236}">
                <a16:creationId xmlns:a16="http://schemas.microsoft.com/office/drawing/2014/main" xmlns="" id="{35F17D01-BD2C-3EF9-CAA0-3740D7D295C7}"/>
              </a:ext>
            </a:extLst>
          </p:cNvPr>
          <p:cNvGrpSpPr/>
          <p:nvPr/>
        </p:nvGrpSpPr>
        <p:grpSpPr>
          <a:xfrm>
            <a:off x="195699" y="5160389"/>
            <a:ext cx="11741946" cy="733125"/>
            <a:chOff x="5759641" y="1871109"/>
            <a:chExt cx="4871760" cy="461328"/>
          </a:xfrm>
          <a:solidFill>
            <a:schemeClr val="accent2">
              <a:lumMod val="20000"/>
              <a:lumOff val="80000"/>
              <a:alpha val="67000"/>
            </a:schemeClr>
          </a:solidFill>
        </p:grpSpPr>
        <p:sp>
          <p:nvSpPr>
            <p:cNvPr id="31" name="Hexagon 30">
              <a:extLst>
                <a:ext uri="{FF2B5EF4-FFF2-40B4-BE49-F238E27FC236}">
                  <a16:creationId xmlns:a16="http://schemas.microsoft.com/office/drawing/2014/main" xmlns="" id="{02EE91B3-DF4F-309D-3D40-2CC9033573C0}"/>
                </a:ext>
              </a:extLst>
            </p:cNvPr>
            <p:cNvSpPr/>
            <p:nvPr/>
          </p:nvSpPr>
          <p:spPr>
            <a:xfrm>
              <a:off x="5759641" y="1875237"/>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32" name="Rectangle 31">
              <a:extLst>
                <a:ext uri="{FF2B5EF4-FFF2-40B4-BE49-F238E27FC236}">
                  <a16:creationId xmlns:a16="http://schemas.microsoft.com/office/drawing/2014/main" xmlns="" id="{2A98DABD-510B-1DAD-1A0C-AC7B460D5187}"/>
                </a:ext>
              </a:extLst>
            </p:cNvPr>
            <p:cNvSpPr/>
            <p:nvPr/>
          </p:nvSpPr>
          <p:spPr>
            <a:xfrm>
              <a:off x="6750699" y="1871109"/>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vi-VN" sz="3200" smtClean="0">
                  <a:solidFill>
                    <a:srgbClr val="002060"/>
                  </a:solidFill>
                  <a:latin typeface="UTM Avo" panose="02040603050506020204" pitchFamily="18" charset="0"/>
                  <a:cs typeface="Times New Roman" panose="02020603050405020304" pitchFamily="18" charset="0"/>
                </a:rPr>
                <a:t>Phần còn lại</a:t>
              </a:r>
              <a:endParaRPr lang="en-US" sz="3200" dirty="0">
                <a:solidFill>
                  <a:srgbClr val="002060"/>
                </a:solidFill>
                <a:latin typeface="UTM Avo" panose="02040603050506020204" pitchFamily="18" charset="0"/>
                <a:cs typeface="Times New Roman" panose="02020603050405020304" pitchFamily="18" charset="0"/>
              </a:endParaRPr>
            </a:p>
          </p:txBody>
        </p:sp>
      </p:grpSp>
      <p:sp>
        <p:nvSpPr>
          <p:cNvPr id="33" name="Hexagon 32">
            <a:extLst>
              <a:ext uri="{FF2B5EF4-FFF2-40B4-BE49-F238E27FC236}">
                <a16:creationId xmlns:a16="http://schemas.microsoft.com/office/drawing/2014/main" xmlns="" id="{E93D9961-D31D-1E46-BCE5-969991AA87F4}"/>
              </a:ext>
            </a:extLst>
          </p:cNvPr>
          <p:cNvSpPr/>
          <p:nvPr/>
        </p:nvSpPr>
        <p:spPr>
          <a:xfrm>
            <a:off x="10576" y="5178980"/>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34" name="Hexagon 33">
            <a:extLst>
              <a:ext uri="{FF2B5EF4-FFF2-40B4-BE49-F238E27FC236}">
                <a16:creationId xmlns:a16="http://schemas.microsoft.com/office/drawing/2014/main" xmlns="" id="{A7E39F6C-9E47-876E-D129-F4DBF867941F}"/>
              </a:ext>
            </a:extLst>
          </p:cNvPr>
          <p:cNvSpPr/>
          <p:nvPr/>
        </p:nvSpPr>
        <p:spPr>
          <a:xfrm>
            <a:off x="83882" y="5249363"/>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a:t>
            </a:r>
            <a:r>
              <a:rPr lang="en-US" sz="3200" b="1" smtClean="0">
                <a:solidFill>
                  <a:srgbClr val="002060"/>
                </a:solidFill>
                <a:latin typeface="UTM Avo" panose="02040603050506020204" pitchFamily="18" charset="0"/>
                <a:cs typeface="Times New Roman" panose="02020603050405020304" pitchFamily="18" charset="0"/>
              </a:rPr>
              <a:t>5</a:t>
            </a:r>
            <a:endParaRPr lang="en-US" sz="3200" b="1" dirty="0">
              <a:solidFill>
                <a:srgbClr val="00206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76472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8" grpId="0" animBg="1"/>
      <p:bldP spid="19" grpId="0" animBg="1"/>
      <p:bldP spid="22" grpId="0" animBg="1"/>
      <p:bldP spid="23" grpId="0" animBg="1"/>
      <p:bldP spid="28" grpId="0" animBg="1"/>
      <p:bldP spid="29" grpId="0" animBg="1"/>
      <p:bldP spid="33" grpId="0" animBg="1"/>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16"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xmlns="" id="{02FAA30D-4948-D5AC-B792-9585FE09469D}"/>
              </a:ext>
            </a:extLst>
          </p:cNvPr>
          <p:cNvSpPr txBox="1">
            <a:spLocks noChangeArrowheads="1"/>
          </p:cNvSpPr>
          <p:nvPr/>
        </p:nvSpPr>
        <p:spPr bwMode="auto">
          <a:xfrm>
            <a:off x="1781503" y="734037"/>
            <a:ext cx="8576441"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THEO NHÓM</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
        <p:nvSpPr>
          <p:cNvPr id="10" name="Rectangle: Rounded Corners 34">
            <a:extLst>
              <a:ext uri="{FF2B5EF4-FFF2-40B4-BE49-F238E27FC236}">
                <a16:creationId xmlns:a16="http://schemas.microsoft.com/office/drawing/2014/main" xmlns="" id="{DDE22D18-D7F0-6B4F-3D53-66B11D020E0D}"/>
              </a:ext>
            </a:extLst>
          </p:cNvPr>
          <p:cNvSpPr/>
          <p:nvPr/>
        </p:nvSpPr>
        <p:spPr>
          <a:xfrm>
            <a:off x="3600520" y="2267607"/>
            <a:ext cx="8328152" cy="2824655"/>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00">
              <a:alpha val="94902"/>
            </a:srgbClr>
          </a:solidFill>
          <a:ln w="38100">
            <a:solidFill>
              <a:srgbClr val="002060"/>
            </a:solidFill>
            <a:extLst>
              <a:ext uri="{C807C97D-BFC1-408E-A445-0C87EB9F89A2}">
                <ask:lineSketchStyleProps xmlns:ask="http://schemas.microsoft.com/office/drawing/2018/sketchyshapes" xmlns="" sd="2129858240">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21173" y="248015"/>
                          <a:pt x="350344" y="-9090"/>
                          <a:pt x="794270" y="0"/>
                        </a:cubicBezTo>
                        <a:cubicBezTo>
                          <a:pt x="1032902" y="10698"/>
                          <a:pt x="1423440" y="-4390"/>
                          <a:pt x="1757072" y="0"/>
                        </a:cubicBezTo>
                        <a:cubicBezTo>
                          <a:pt x="2122947" y="24800"/>
                          <a:pt x="2193602" y="16728"/>
                          <a:pt x="2585081" y="0"/>
                        </a:cubicBezTo>
                        <a:cubicBezTo>
                          <a:pt x="2966687" y="-27930"/>
                          <a:pt x="3134466" y="40816"/>
                          <a:pt x="3413091" y="0"/>
                        </a:cubicBezTo>
                        <a:cubicBezTo>
                          <a:pt x="3736167" y="-46266"/>
                          <a:pt x="4192265" y="44495"/>
                          <a:pt x="4443288" y="0"/>
                        </a:cubicBezTo>
                        <a:cubicBezTo>
                          <a:pt x="4693118" y="-6120"/>
                          <a:pt x="5003799" y="-8121"/>
                          <a:pt x="5203901" y="0"/>
                        </a:cubicBezTo>
                        <a:cubicBezTo>
                          <a:pt x="5374082" y="42398"/>
                          <a:pt x="5696635" y="-42277"/>
                          <a:pt x="6031910" y="0"/>
                        </a:cubicBezTo>
                        <a:cubicBezTo>
                          <a:pt x="6304211" y="-51668"/>
                          <a:pt x="7195172" y="9147"/>
                          <a:pt x="7533881" y="0"/>
                        </a:cubicBezTo>
                        <a:cubicBezTo>
                          <a:pt x="7926784" y="-121037"/>
                          <a:pt x="8300925" y="212482"/>
                          <a:pt x="8328152" y="569789"/>
                        </a:cubicBezTo>
                        <a:cubicBezTo>
                          <a:pt x="8369739" y="857797"/>
                          <a:pt x="8345508" y="943735"/>
                          <a:pt x="8328152" y="1148332"/>
                        </a:cubicBezTo>
                        <a:cubicBezTo>
                          <a:pt x="8289250" y="1339501"/>
                          <a:pt x="8336594" y="1475806"/>
                          <a:pt x="8328152" y="1710024"/>
                        </a:cubicBezTo>
                        <a:cubicBezTo>
                          <a:pt x="8299854" y="1952954"/>
                          <a:pt x="8346878" y="2054940"/>
                          <a:pt x="8328152" y="2254865"/>
                        </a:cubicBezTo>
                        <a:cubicBezTo>
                          <a:pt x="8366639" y="2565017"/>
                          <a:pt x="7961120" y="2792378"/>
                          <a:pt x="7533881" y="2824655"/>
                        </a:cubicBezTo>
                        <a:cubicBezTo>
                          <a:pt x="7108471" y="2822375"/>
                          <a:pt x="6950721" y="2836035"/>
                          <a:pt x="6571079" y="2824655"/>
                        </a:cubicBezTo>
                        <a:cubicBezTo>
                          <a:pt x="6187562" y="2757023"/>
                          <a:pt x="5882839" y="2838391"/>
                          <a:pt x="5608279" y="2824655"/>
                        </a:cubicBezTo>
                        <a:cubicBezTo>
                          <a:pt x="5257301" y="2801491"/>
                          <a:pt x="5075371" y="2827093"/>
                          <a:pt x="4578079" y="2824655"/>
                        </a:cubicBezTo>
                        <a:cubicBezTo>
                          <a:pt x="4084837" y="2821269"/>
                          <a:pt x="3841667" y="2829443"/>
                          <a:pt x="3615279" y="2824655"/>
                        </a:cubicBezTo>
                        <a:cubicBezTo>
                          <a:pt x="3403042" y="2870273"/>
                          <a:pt x="2912631" y="2800265"/>
                          <a:pt x="2719872" y="2824655"/>
                        </a:cubicBezTo>
                        <a:cubicBezTo>
                          <a:pt x="2518682" y="2810346"/>
                          <a:pt x="2082604" y="2835693"/>
                          <a:pt x="1824467" y="2824655"/>
                        </a:cubicBezTo>
                        <a:cubicBezTo>
                          <a:pt x="1598074" y="2800973"/>
                          <a:pt x="1313564" y="2861756"/>
                          <a:pt x="794270" y="2824655"/>
                        </a:cubicBezTo>
                        <a:cubicBezTo>
                          <a:pt x="410074" y="2785777"/>
                          <a:pt x="151877" y="2551791"/>
                          <a:pt x="0" y="2254865"/>
                        </a:cubicBezTo>
                        <a:cubicBezTo>
                          <a:pt x="46874" y="2058585"/>
                          <a:pt x="-26974" y="1860053"/>
                          <a:pt x="0" y="1693173"/>
                        </a:cubicBezTo>
                        <a:cubicBezTo>
                          <a:pt x="13242" y="1528939"/>
                          <a:pt x="24445" y="1327176"/>
                          <a:pt x="0" y="1097779"/>
                        </a:cubicBezTo>
                        <a:cubicBezTo>
                          <a:pt x="-21818" y="877607"/>
                          <a:pt x="-37698" y="712246"/>
                          <a:pt x="0" y="569789"/>
                        </a:cubicBezTo>
                        <a:close/>
                      </a:path>
                      <a:path w="8328152" h="2824655" stroke="0" extrusionOk="0">
                        <a:moveTo>
                          <a:pt x="0" y="569789"/>
                        </a:moveTo>
                        <a:cubicBezTo>
                          <a:pt x="34415" y="275985"/>
                          <a:pt x="348985" y="-53183"/>
                          <a:pt x="794270" y="0"/>
                        </a:cubicBezTo>
                        <a:cubicBezTo>
                          <a:pt x="1082723" y="-34369"/>
                          <a:pt x="1578243" y="-34258"/>
                          <a:pt x="1824467" y="0"/>
                        </a:cubicBezTo>
                        <a:cubicBezTo>
                          <a:pt x="2051421" y="-2579"/>
                          <a:pt x="2399427" y="-48796"/>
                          <a:pt x="2652477" y="0"/>
                        </a:cubicBezTo>
                        <a:cubicBezTo>
                          <a:pt x="2944535" y="32276"/>
                          <a:pt x="3296586" y="7314"/>
                          <a:pt x="3480486" y="0"/>
                        </a:cubicBezTo>
                        <a:cubicBezTo>
                          <a:pt x="3622670" y="-15082"/>
                          <a:pt x="4166589" y="29412"/>
                          <a:pt x="4510684" y="0"/>
                        </a:cubicBezTo>
                        <a:cubicBezTo>
                          <a:pt x="4818115" y="18466"/>
                          <a:pt x="5147218" y="-16320"/>
                          <a:pt x="5406089" y="0"/>
                        </a:cubicBezTo>
                        <a:cubicBezTo>
                          <a:pt x="5707135" y="31899"/>
                          <a:pt x="6244562" y="36736"/>
                          <a:pt x="6503684" y="0"/>
                        </a:cubicBezTo>
                        <a:cubicBezTo>
                          <a:pt x="6812881" y="35646"/>
                          <a:pt x="7187069" y="38439"/>
                          <a:pt x="7533881" y="0"/>
                        </a:cubicBezTo>
                        <a:cubicBezTo>
                          <a:pt x="7877295" y="31761"/>
                          <a:pt x="8401388" y="161441"/>
                          <a:pt x="8328152" y="569789"/>
                        </a:cubicBezTo>
                        <a:cubicBezTo>
                          <a:pt x="8332545" y="713122"/>
                          <a:pt x="8295783" y="968102"/>
                          <a:pt x="8328152" y="1097779"/>
                        </a:cubicBezTo>
                        <a:cubicBezTo>
                          <a:pt x="8371827" y="1190391"/>
                          <a:pt x="8307772" y="1512969"/>
                          <a:pt x="8328152" y="1693173"/>
                        </a:cubicBezTo>
                        <a:cubicBezTo>
                          <a:pt x="8358573" y="1930417"/>
                          <a:pt x="8327272" y="1994917"/>
                          <a:pt x="8328152" y="2254865"/>
                        </a:cubicBezTo>
                        <a:cubicBezTo>
                          <a:pt x="8327817" y="2471685"/>
                          <a:pt x="7886114" y="2768397"/>
                          <a:pt x="7533881" y="2824655"/>
                        </a:cubicBezTo>
                        <a:cubicBezTo>
                          <a:pt x="7404336" y="2800848"/>
                          <a:pt x="6943392" y="2828713"/>
                          <a:pt x="6773267" y="2824655"/>
                        </a:cubicBezTo>
                        <a:cubicBezTo>
                          <a:pt x="6511970" y="2848596"/>
                          <a:pt x="6051666" y="2909113"/>
                          <a:pt x="5675674" y="2824655"/>
                        </a:cubicBezTo>
                        <a:cubicBezTo>
                          <a:pt x="5272624" y="2803444"/>
                          <a:pt x="5099847" y="2804585"/>
                          <a:pt x="4780269" y="2824655"/>
                        </a:cubicBezTo>
                        <a:cubicBezTo>
                          <a:pt x="4443722" y="2818938"/>
                          <a:pt x="4152954" y="2859352"/>
                          <a:pt x="3884863" y="2824655"/>
                        </a:cubicBezTo>
                        <a:cubicBezTo>
                          <a:pt x="3639990" y="2763942"/>
                          <a:pt x="3345889" y="2806915"/>
                          <a:pt x="2787269" y="2824655"/>
                        </a:cubicBezTo>
                        <a:cubicBezTo>
                          <a:pt x="2248853" y="2828114"/>
                          <a:pt x="2266690" y="2851637"/>
                          <a:pt x="1757072" y="2824655"/>
                        </a:cubicBezTo>
                        <a:cubicBezTo>
                          <a:pt x="1264520" y="2816040"/>
                          <a:pt x="997560" y="2861455"/>
                          <a:pt x="794270" y="2824655"/>
                        </a:cubicBezTo>
                        <a:cubicBezTo>
                          <a:pt x="368098" y="2772367"/>
                          <a:pt x="8740" y="2610462"/>
                          <a:pt x="0" y="2254865"/>
                        </a:cubicBezTo>
                        <a:cubicBezTo>
                          <a:pt x="13735" y="2078112"/>
                          <a:pt x="-42837" y="1987533"/>
                          <a:pt x="0" y="1693173"/>
                        </a:cubicBezTo>
                        <a:cubicBezTo>
                          <a:pt x="20169" y="1417708"/>
                          <a:pt x="8293" y="1420339"/>
                          <a:pt x="0" y="1148332"/>
                        </a:cubicBezTo>
                        <a:cubicBezTo>
                          <a:pt x="11665" y="873472"/>
                          <a:pt x="-816" y="731187"/>
                          <a:pt x="0" y="569789"/>
                        </a:cubicBezTo>
                        <a:close/>
                      </a:path>
                      <a:path w="8328152" h="2824655" fill="none" stroke="0" extrusionOk="0">
                        <a:moveTo>
                          <a:pt x="0" y="569789"/>
                        </a:moveTo>
                        <a:cubicBezTo>
                          <a:pt x="-17066" y="229733"/>
                          <a:pt x="435984" y="101292"/>
                          <a:pt x="794270" y="0"/>
                        </a:cubicBezTo>
                        <a:cubicBezTo>
                          <a:pt x="951837" y="16931"/>
                          <a:pt x="1335097" y="9457"/>
                          <a:pt x="1757072" y="0"/>
                        </a:cubicBezTo>
                        <a:cubicBezTo>
                          <a:pt x="2130699" y="24501"/>
                          <a:pt x="2177339" y="23180"/>
                          <a:pt x="2585081" y="0"/>
                        </a:cubicBezTo>
                        <a:cubicBezTo>
                          <a:pt x="2949801" y="-16818"/>
                          <a:pt x="3150624" y="-2419"/>
                          <a:pt x="3413091" y="0"/>
                        </a:cubicBezTo>
                        <a:cubicBezTo>
                          <a:pt x="3719670" y="-21802"/>
                          <a:pt x="4226532" y="7168"/>
                          <a:pt x="4443288" y="0"/>
                        </a:cubicBezTo>
                        <a:cubicBezTo>
                          <a:pt x="4649804" y="-62610"/>
                          <a:pt x="4951204" y="20889"/>
                          <a:pt x="5203901" y="0"/>
                        </a:cubicBezTo>
                        <a:cubicBezTo>
                          <a:pt x="5442205" y="-41593"/>
                          <a:pt x="5691790" y="20272"/>
                          <a:pt x="6031910" y="0"/>
                        </a:cubicBezTo>
                        <a:cubicBezTo>
                          <a:pt x="6301828" y="-11789"/>
                          <a:pt x="7044373" y="8744"/>
                          <a:pt x="7533881" y="0"/>
                        </a:cubicBezTo>
                        <a:cubicBezTo>
                          <a:pt x="7915480" y="-67307"/>
                          <a:pt x="8319901" y="188843"/>
                          <a:pt x="8328152" y="569789"/>
                        </a:cubicBezTo>
                        <a:cubicBezTo>
                          <a:pt x="8359585" y="826763"/>
                          <a:pt x="8369103" y="944493"/>
                          <a:pt x="8328152" y="1148332"/>
                        </a:cubicBezTo>
                        <a:cubicBezTo>
                          <a:pt x="8292525" y="1360758"/>
                          <a:pt x="8339417" y="1475148"/>
                          <a:pt x="8328152" y="1710024"/>
                        </a:cubicBezTo>
                        <a:cubicBezTo>
                          <a:pt x="8306592" y="1918834"/>
                          <a:pt x="8326359" y="2070763"/>
                          <a:pt x="8328152" y="2254865"/>
                        </a:cubicBezTo>
                        <a:cubicBezTo>
                          <a:pt x="8401186" y="2556341"/>
                          <a:pt x="7935224" y="2846357"/>
                          <a:pt x="7533881" y="2824655"/>
                        </a:cubicBezTo>
                        <a:cubicBezTo>
                          <a:pt x="7096916" y="2811548"/>
                          <a:pt x="6939729" y="2828243"/>
                          <a:pt x="6571079" y="2824655"/>
                        </a:cubicBezTo>
                        <a:cubicBezTo>
                          <a:pt x="6232958" y="2819139"/>
                          <a:pt x="5943116" y="2841464"/>
                          <a:pt x="5608279" y="2824655"/>
                        </a:cubicBezTo>
                        <a:cubicBezTo>
                          <a:pt x="5247843" y="2809223"/>
                          <a:pt x="5068993" y="2796212"/>
                          <a:pt x="4578079" y="2824655"/>
                        </a:cubicBezTo>
                        <a:cubicBezTo>
                          <a:pt x="4067407" y="2850349"/>
                          <a:pt x="3864857" y="2803602"/>
                          <a:pt x="3615279" y="2824655"/>
                        </a:cubicBezTo>
                        <a:cubicBezTo>
                          <a:pt x="3422035" y="2861759"/>
                          <a:pt x="2927009" y="2832508"/>
                          <a:pt x="2719872" y="2824655"/>
                        </a:cubicBezTo>
                        <a:cubicBezTo>
                          <a:pt x="2543651" y="2863435"/>
                          <a:pt x="2009563" y="2836182"/>
                          <a:pt x="1824467" y="2824655"/>
                        </a:cubicBezTo>
                        <a:cubicBezTo>
                          <a:pt x="1588703" y="2839814"/>
                          <a:pt x="1305414" y="2823569"/>
                          <a:pt x="794270" y="2824655"/>
                        </a:cubicBezTo>
                        <a:cubicBezTo>
                          <a:pt x="354245" y="2866136"/>
                          <a:pt x="144588" y="2532945"/>
                          <a:pt x="0" y="2254865"/>
                        </a:cubicBezTo>
                        <a:cubicBezTo>
                          <a:pt x="24290" y="2006971"/>
                          <a:pt x="-1622" y="1855306"/>
                          <a:pt x="0" y="1693173"/>
                        </a:cubicBezTo>
                        <a:cubicBezTo>
                          <a:pt x="-16225" y="1557229"/>
                          <a:pt x="9283" y="1317445"/>
                          <a:pt x="0" y="1097779"/>
                        </a:cubicBezTo>
                        <a:cubicBezTo>
                          <a:pt x="-16805" y="901394"/>
                          <a:pt x="-56029" y="721660"/>
                          <a:pt x="0" y="56978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a:solidFill>
                  <a:srgbClr val="000000"/>
                </a:solidFill>
                <a:latin typeface="UTM Avo" panose="02040603050506020204" pitchFamily="18" charset="0"/>
                <a:cs typeface="Calibri" panose="020F0502020204030204" pitchFamily="34" charset="0"/>
                <a:sym typeface="Arial"/>
              </a:rPr>
              <a:t>- </a:t>
            </a:r>
            <a:r>
              <a:rPr lang="en-US" sz="3200" kern="0" smtClean="0">
                <a:solidFill>
                  <a:srgbClr val="000000"/>
                </a:solidFill>
                <a:latin typeface="UTM Avo" panose="02040603050506020204" pitchFamily="18" charset="0"/>
                <a:cs typeface="Calibri" panose="020F0502020204030204" pitchFamily="34" charset="0"/>
                <a:sym typeface="Arial"/>
              </a:rPr>
              <a:t>Mỗi </a:t>
            </a:r>
            <a:r>
              <a:rPr lang="en-US" sz="3200" kern="0">
                <a:solidFill>
                  <a:srgbClr val="000000"/>
                </a:solidFill>
                <a:latin typeface="UTM Avo" panose="02040603050506020204" pitchFamily="18" charset="0"/>
                <a:cs typeface="Calibri" panose="020F0502020204030204" pitchFamily="34" charset="0"/>
                <a:sym typeface="Arial"/>
              </a:rPr>
              <a:t>nhóm </a:t>
            </a:r>
            <a:r>
              <a:rPr lang="en-US" sz="3200" kern="0" smtClean="0">
                <a:solidFill>
                  <a:srgbClr val="000000"/>
                </a:solidFill>
                <a:latin typeface="UTM Avo" panose="02040603050506020204" pitchFamily="18" charset="0"/>
                <a:cs typeface="Calibri" panose="020F0502020204030204" pitchFamily="34" charset="0"/>
                <a:sym typeface="Arial"/>
              </a:rPr>
              <a:t>3 </a:t>
            </a:r>
            <a:r>
              <a:rPr lang="en-US" sz="3200" kern="0">
                <a:solidFill>
                  <a:srgbClr val="000000"/>
                </a:solidFill>
                <a:latin typeface="UTM Avo" panose="02040603050506020204" pitchFamily="18" charset="0"/>
                <a:cs typeface="Calibri" panose="020F0502020204030204" pitchFamily="34" charset="0"/>
                <a:sym typeface="Arial"/>
              </a:rPr>
              <a:t>bạn.</a:t>
            </a:r>
            <a:endParaRPr lang="en-US" sz="3200" kern="0" dirty="0">
              <a:solidFill>
                <a:srgbClr val="000000"/>
              </a:solidFill>
              <a:latin typeface="UTM Avo" panose="02040603050506020204" pitchFamily="18" charset="0"/>
              <a:cs typeface="Calibri" panose="020F0502020204030204" pitchFamily="34" charset="0"/>
              <a:sym typeface="Arial"/>
            </a:endParaRPr>
          </a:p>
          <a:p>
            <a:pPr marL="757748" algn="just" defTabSz="1219170">
              <a:lnSpc>
                <a:spcPct val="150000"/>
              </a:lnSpc>
              <a:buClr>
                <a:srgbClr val="000000"/>
              </a:buClr>
            </a:pPr>
            <a:r>
              <a:rPr lang="en-US" sz="3200" kern="0">
                <a:solidFill>
                  <a:srgbClr val="000000"/>
                </a:solidFill>
                <a:latin typeface="UTM Avo" panose="02040603050506020204" pitchFamily="18" charset="0"/>
                <a:cs typeface="Calibri" panose="020F0502020204030204" pitchFamily="34" charset="0"/>
                <a:sym typeface="Arial"/>
              </a:rPr>
              <a:t>- Đọc nối tiếp trong nhóm.</a:t>
            </a:r>
          </a:p>
          <a:p>
            <a:pPr marL="757748" algn="just" defTabSz="1219170">
              <a:lnSpc>
                <a:spcPct val="150000"/>
              </a:lnSpc>
              <a:buClr>
                <a:srgbClr val="000000"/>
              </a:buClr>
            </a:pPr>
            <a:r>
              <a:rPr lang="en-US" sz="3200" kern="0">
                <a:solidFill>
                  <a:srgbClr val="000000"/>
                </a:solidFill>
                <a:latin typeface="UTM Avo" panose="02040603050506020204" pitchFamily="18" charset="0"/>
                <a:cs typeface="Calibri" panose="020F0502020204030204" pitchFamily="34" charset="0"/>
                <a:sym typeface="Arial"/>
              </a:rPr>
              <a:t>- Một số nhóm đọc nối tiếp trước lớp theo yêu cầu.</a:t>
            </a:r>
            <a:endParaRPr lang="en-US" sz="3200" kern="0" dirty="0">
              <a:solidFill>
                <a:srgbClr val="000000"/>
              </a:solidFill>
              <a:latin typeface="UTM Avo" panose="02040603050506020204" pitchFamily="18" charset="0"/>
              <a:cs typeface="Calibri" panose="020F0502020204030204" pitchFamily="34" charset="0"/>
              <a:sym typeface="Arial"/>
            </a:endParaRPr>
          </a:p>
        </p:txBody>
      </p:sp>
      <p:sp>
        <p:nvSpPr>
          <p:cNvPr id="8" name="Freeform 7"/>
          <p:cNvSpPr/>
          <p:nvPr/>
        </p:nvSpPr>
        <p:spPr>
          <a:xfrm>
            <a:off x="120317" y="2514601"/>
            <a:ext cx="3128210" cy="3416968"/>
          </a:xfrm>
          <a:custGeom>
            <a:avLst/>
            <a:gdLst/>
            <a:ahLst/>
            <a:cxnLst/>
            <a:rect l="l" t="t" r="r" b="b"/>
            <a:pathLst>
              <a:path w="8173565" h="5200431">
                <a:moveTo>
                  <a:pt x="0" y="0"/>
                </a:moveTo>
                <a:lnTo>
                  <a:pt x="8173565" y="0"/>
                </a:lnTo>
                <a:lnTo>
                  <a:pt x="8173565" y="5200430"/>
                </a:lnTo>
                <a:lnTo>
                  <a:pt x="0" y="5200430"/>
                </a:lnTo>
                <a:lnTo>
                  <a:pt x="0" y="0"/>
                </a:lnTo>
                <a:close/>
              </a:path>
            </a:pathLst>
          </a:custGeom>
          <a:blipFill>
            <a:blip r:embed="rId3"/>
            <a:stretch>
              <a:fillRect/>
            </a:stretch>
          </a:blipFill>
        </p:spPr>
        <p:txBody>
          <a:bodyPr/>
          <a:lstStyle/>
          <a:p>
            <a:endParaRPr lang="vi-VN"/>
          </a:p>
        </p:txBody>
      </p:sp>
    </p:spTree>
    <p:extLst>
      <p:ext uri="{BB962C8B-B14F-4D97-AF65-F5344CB8AC3E}">
        <p14:creationId xmlns:p14="http://schemas.microsoft.com/office/powerpoint/2010/main" val="19393941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xmlns=""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xmlns=""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xmlns=""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xmlns=""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xmlns=""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xmlns="" id="{0FF22054-E947-76FC-184F-ECE8B83408FA}"/>
              </a:ext>
            </a:extLst>
          </p:cNvPr>
          <p:cNvSpPr txBox="1">
            <a:spLocks noChangeArrowheads="1"/>
          </p:cNvSpPr>
          <p:nvPr/>
        </p:nvSpPr>
        <p:spPr bwMode="auto">
          <a:xfrm>
            <a:off x="1765787" y="1550567"/>
            <a:ext cx="8857280" cy="187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Tìm hiểu bài</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7728834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a:extLst>
              <a:ext uri="{FF2B5EF4-FFF2-40B4-BE49-F238E27FC236}">
                <a16:creationId xmlns:a16="http://schemas.microsoft.com/office/drawing/2014/main" xmlns="" id="{52D57391-E826-3000-8A27-367B9067B83B}"/>
              </a:ext>
            </a:extLst>
          </p:cNvPr>
          <p:cNvSpPr txBox="1"/>
          <p:nvPr/>
        </p:nvSpPr>
        <p:spPr>
          <a:xfrm>
            <a:off x="549964" y="1588464"/>
            <a:ext cx="11111949" cy="3046988"/>
          </a:xfrm>
          <a:prstGeom prst="rect">
            <a:avLst/>
          </a:prstGeom>
          <a:noFill/>
        </p:spPr>
        <p:txBody>
          <a:bodyPr wrap="square" rtlCol="0" anchor="t">
            <a:spAutoFit/>
          </a:bodyPr>
          <a:lstStyle/>
          <a:p>
            <a:pPr algn="just">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1 </a:t>
            </a:r>
            <a:r>
              <a:rPr lang="en-US" altLang="en-GB" sz="3200">
                <a:solidFill>
                  <a:srgbClr val="FF0000"/>
                </a:solidFill>
                <a:latin typeface="UTM Avo" panose="02040603050506020204" pitchFamily="18" charset="0"/>
                <a:cs typeface="Times New Roman" panose="02020603050405020304" pitchFamily="18" charset="0"/>
                <a:sym typeface="+mn-ea"/>
              </a:rPr>
              <a:t>:</a:t>
            </a:r>
            <a:r>
              <a:rPr lang="en-GB" altLang="en-US" sz="3200">
                <a:solidFill>
                  <a:srgbClr val="FF0000"/>
                </a:solidFill>
                <a:latin typeface="UTM Avo" panose="02040603050506020204" pitchFamily="18" charset="0"/>
                <a:cs typeface="Times New Roman" panose="02020603050405020304" pitchFamily="18" charset="0"/>
                <a:sym typeface="+mn-ea"/>
              </a:rPr>
              <a:t> </a:t>
            </a:r>
            <a:r>
              <a:rPr lang="vi-VN" altLang="en-US" sz="3200">
                <a:solidFill>
                  <a:srgbClr val="FF0000"/>
                </a:solidFill>
                <a:latin typeface="UTM Avo" panose="02040603050506020204" pitchFamily="18" charset="0"/>
                <a:cs typeface="Times New Roman" pitchFamily="18" charset="0"/>
                <a:sym typeface="+mn-ea"/>
              </a:rPr>
              <a:t>Phi công Phạm Tuân được phong Anh hùng lần đầu tiên vì thành </a:t>
            </a:r>
            <a:r>
              <a:rPr lang="vi-VN" altLang="en-US" sz="3200" smtClean="0">
                <a:solidFill>
                  <a:srgbClr val="FF0000"/>
                </a:solidFill>
                <a:latin typeface="UTM Avo" panose="02040603050506020204" pitchFamily="18" charset="0"/>
                <a:cs typeface="Times New Roman" pitchFamily="18" charset="0"/>
                <a:sym typeface="+mn-ea"/>
              </a:rPr>
              <a:t>tích gì?</a:t>
            </a:r>
            <a:endParaRPr lang="de-DE" sz="3200" b="1">
              <a:solidFill>
                <a:srgbClr val="FF0000"/>
              </a:solidFill>
              <a:latin typeface="UTM Avo" panose="02040603050506020204" pitchFamily="18" charset="0"/>
              <a:cs typeface="Times New Roman" pitchFamily="18" charset="0"/>
            </a:endParaRPr>
          </a:p>
          <a:p>
            <a:pPr algn="just">
              <a:lnSpc>
                <a:spcPct val="150000"/>
              </a:lnSpc>
            </a:pPr>
            <a:r>
              <a:rPr lang="en-GB" altLang="en-US" sz="3200">
                <a:solidFill>
                  <a:srgbClr val="7030A0"/>
                </a:solidFill>
                <a:latin typeface="UTM Avo" panose="02040603050506020204" pitchFamily="18" charset="0"/>
                <a:cs typeface="Times New Roman" panose="02020603050405020304" pitchFamily="18" charset="0"/>
              </a:rPr>
              <a:t>- </a:t>
            </a:r>
            <a:r>
              <a:rPr lang="vi-VN" altLang="en-US" sz="3200">
                <a:solidFill>
                  <a:srgbClr val="7030A0"/>
                </a:solidFill>
                <a:latin typeface="UTM Avo" panose="02040603050506020204" pitchFamily="18" charset="0"/>
                <a:cs typeface="Times New Roman" panose="02020603050405020304" pitchFamily="18" charset="0"/>
              </a:rPr>
              <a:t>Phi công Phạm Tuân được phong anh hùng lần đầu tiên vì thành tích bắn rơi máy bay </a:t>
            </a:r>
            <a:r>
              <a:rPr lang="vi-VN" altLang="en-US" sz="3200" smtClean="0">
                <a:solidFill>
                  <a:srgbClr val="7030A0"/>
                </a:solidFill>
                <a:latin typeface="UTM Avo" panose="02040603050506020204" pitchFamily="18" charset="0"/>
                <a:cs typeface="Times New Roman" panose="02020603050405020304" pitchFamily="18" charset="0"/>
              </a:rPr>
              <a:t>B52.</a:t>
            </a:r>
            <a:endParaRPr lang="en-GB" altLang="en-US" sz="320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84281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xmlns="" id="{FFFA9DEE-BEBA-D4DE-ED2A-EE19219771C2}"/>
              </a:ext>
            </a:extLst>
          </p:cNvPr>
          <p:cNvSpPr txBox="1"/>
          <p:nvPr/>
        </p:nvSpPr>
        <p:spPr>
          <a:xfrm>
            <a:off x="448117" y="1957795"/>
            <a:ext cx="11315644" cy="2308324"/>
          </a:xfrm>
          <a:prstGeom prst="rect">
            <a:avLst/>
          </a:prstGeom>
          <a:noFill/>
        </p:spPr>
        <p:txBody>
          <a:bodyPr wrap="square" rtlCol="0" anchor="t">
            <a:spAutoFit/>
          </a:bodyPr>
          <a:lstStyle/>
          <a:p>
            <a:pPr algn="just">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2 </a:t>
            </a:r>
            <a:r>
              <a:rPr lang="en-US" altLang="en-GB" sz="3200">
                <a:solidFill>
                  <a:srgbClr val="FF0000"/>
                </a:solidFill>
                <a:latin typeface="UTM Avo" panose="02040603050506020204" pitchFamily="18" charset="0"/>
                <a:cs typeface="Times New Roman" panose="02020603050405020304" pitchFamily="18" charset="0"/>
                <a:sym typeface="+mn-ea"/>
              </a:rPr>
              <a:t>:</a:t>
            </a:r>
            <a:r>
              <a:rPr lang="en-GB" altLang="en-US" sz="3200">
                <a:solidFill>
                  <a:srgbClr val="FF0000"/>
                </a:solidFill>
                <a:latin typeface="UTM Avo" panose="02040603050506020204" pitchFamily="18" charset="0"/>
                <a:cs typeface="Times New Roman" panose="02020603050405020304" pitchFamily="18" charset="0"/>
                <a:sym typeface="+mn-ea"/>
              </a:rPr>
              <a:t> </a:t>
            </a:r>
            <a:r>
              <a:rPr lang="vi-VN" altLang="en-US" sz="3200">
                <a:solidFill>
                  <a:srgbClr val="FF0000"/>
                </a:solidFill>
                <a:latin typeface="UTM Avo" panose="02040603050506020204" pitchFamily="18" charset="0"/>
                <a:cs typeface="Times New Roman" pitchFamily="18" charset="0"/>
                <a:sym typeface="+mn-ea"/>
              </a:rPr>
              <a:t>Ông Phạm Tuân đã trở thành phi công vũ trụ như thế </a:t>
            </a:r>
            <a:r>
              <a:rPr lang="vi-VN" altLang="en-US" sz="3200" smtClean="0">
                <a:solidFill>
                  <a:srgbClr val="FF0000"/>
                </a:solidFill>
                <a:latin typeface="UTM Avo" panose="02040603050506020204" pitchFamily="18" charset="0"/>
                <a:cs typeface="Times New Roman" pitchFamily="18" charset="0"/>
                <a:sym typeface="+mn-ea"/>
              </a:rPr>
              <a:t>nào?</a:t>
            </a:r>
          </a:p>
          <a:p>
            <a:pPr algn="just">
              <a:lnSpc>
                <a:spcPct val="150000"/>
              </a:lnSpc>
            </a:pPr>
            <a:r>
              <a:rPr lang="en-GB" altLang="en-US" sz="3200" smtClean="0">
                <a:solidFill>
                  <a:srgbClr val="7030A0"/>
                </a:solidFill>
                <a:latin typeface="UTM Avo" panose="02040603050506020204" pitchFamily="18" charset="0"/>
                <a:cs typeface="Times New Roman" panose="02020603050405020304" pitchFamily="18" charset="0"/>
              </a:rPr>
              <a:t>- </a:t>
            </a:r>
            <a:r>
              <a:rPr lang="vi-VN" altLang="en-US" sz="3200">
                <a:solidFill>
                  <a:srgbClr val="7030A0"/>
                </a:solidFill>
                <a:latin typeface="UTM Avo" panose="02040603050506020204" pitchFamily="18" charset="0"/>
              </a:rPr>
              <a:t>Ông đã trở thành phi công vũ trụ sau một thời gian được cử sang Liên Xô học và sau quá trình rèn luyện gian khổ vất </a:t>
            </a:r>
            <a:r>
              <a:rPr lang="vi-VN" altLang="en-US" sz="3200" smtClean="0">
                <a:solidFill>
                  <a:srgbClr val="7030A0"/>
                </a:solidFill>
                <a:latin typeface="UTM Avo" panose="02040603050506020204" pitchFamily="18" charset="0"/>
              </a:rPr>
              <a:t>vả</a:t>
            </a:r>
            <a:r>
              <a:rPr lang="pt-BR" altLang="en-US" sz="3200" smtClean="0">
                <a:solidFill>
                  <a:srgbClr val="7030A0"/>
                </a:solidFill>
                <a:latin typeface="UTM Avo" panose="02040603050506020204" pitchFamily="18" charset="0"/>
              </a:rPr>
              <a:t>.</a:t>
            </a:r>
            <a:endParaRPr lang="en-GB" altLang="en-US" sz="320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39825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xmlns="" id="{AEE749AC-E0D5-B296-3256-AC21B936A629}"/>
              </a:ext>
            </a:extLst>
          </p:cNvPr>
          <p:cNvSpPr txBox="1"/>
          <p:nvPr/>
        </p:nvSpPr>
        <p:spPr>
          <a:xfrm>
            <a:off x="388106" y="1557991"/>
            <a:ext cx="11435665" cy="3323987"/>
          </a:xfrm>
          <a:prstGeom prst="rect">
            <a:avLst/>
          </a:prstGeom>
          <a:noFill/>
        </p:spPr>
        <p:txBody>
          <a:bodyPr wrap="square" rtlCol="0" anchor="t">
            <a:spAutoFit/>
          </a:bodyPr>
          <a:lstStyle/>
          <a:p>
            <a:pPr algn="just">
              <a:lnSpc>
                <a:spcPct val="150000"/>
              </a:lnSpc>
            </a:pPr>
            <a:r>
              <a:rPr lang="en-GB" altLang="en-US" sz="2800">
                <a:solidFill>
                  <a:srgbClr val="FF0000"/>
                </a:solidFill>
                <a:latin typeface="UTM Avo" panose="02040603050506020204" pitchFamily="18" charset="0"/>
                <a:cs typeface="Times New Roman" panose="02020603050405020304" pitchFamily="18" charset="0"/>
                <a:sym typeface="+mn-ea"/>
              </a:rPr>
              <a:t>Câu 3 </a:t>
            </a:r>
            <a:r>
              <a:rPr lang="en-US" altLang="en-GB" sz="2800">
                <a:solidFill>
                  <a:srgbClr val="FF0000"/>
                </a:solidFill>
                <a:latin typeface="UTM Avo" panose="02040603050506020204" pitchFamily="18" charset="0"/>
                <a:cs typeface="Times New Roman" panose="02020603050405020304" pitchFamily="18" charset="0"/>
                <a:sym typeface="+mn-ea"/>
              </a:rPr>
              <a:t>:</a:t>
            </a:r>
            <a:r>
              <a:rPr lang="en-GB" altLang="en-US" sz="2800">
                <a:solidFill>
                  <a:srgbClr val="FF0000"/>
                </a:solidFill>
                <a:latin typeface="UTM Avo" panose="02040603050506020204" pitchFamily="18" charset="0"/>
                <a:cs typeface="Times New Roman" panose="02020603050405020304" pitchFamily="18" charset="0"/>
                <a:sym typeface="+mn-ea"/>
              </a:rPr>
              <a:t> </a:t>
            </a:r>
            <a:r>
              <a:rPr lang="vi-VN" altLang="en-US" sz="2800">
                <a:solidFill>
                  <a:srgbClr val="FF0000"/>
                </a:solidFill>
                <a:latin typeface="UTM Avo" panose="02040603050506020204" pitchFamily="18" charset="0"/>
                <a:cs typeface="Times New Roman" panose="02020603050405020304" pitchFamily="18" charset="0"/>
                <a:sym typeface="+mn-ea"/>
              </a:rPr>
              <a:t>Từ trạm vũ trụ “Chào mừng”, người Anh hùng đã quan sát được những </a:t>
            </a:r>
            <a:r>
              <a:rPr lang="vi-VN" altLang="en-US" sz="2800" smtClean="0">
                <a:solidFill>
                  <a:srgbClr val="FF0000"/>
                </a:solidFill>
                <a:latin typeface="UTM Avo" panose="02040603050506020204" pitchFamily="18" charset="0"/>
                <a:cs typeface="Times New Roman" panose="02020603050405020304" pitchFamily="18" charset="0"/>
                <a:sym typeface="+mn-ea"/>
              </a:rPr>
              <a:t>gì?</a:t>
            </a:r>
            <a:endParaRPr lang="en-US" altLang="en-US" sz="2800" smtClean="0">
              <a:solidFill>
                <a:srgbClr val="FF0000"/>
              </a:solidFill>
              <a:latin typeface="UTM Avo" panose="02040603050506020204" pitchFamily="18" charset="0"/>
              <a:cs typeface="Times New Roman" panose="02020603050405020304" pitchFamily="18" charset="0"/>
              <a:sym typeface="+mn-ea"/>
            </a:endParaRPr>
          </a:p>
          <a:p>
            <a:pPr algn="just">
              <a:lnSpc>
                <a:spcPct val="150000"/>
              </a:lnSpc>
            </a:pPr>
            <a:r>
              <a:rPr lang="en-US" sz="2800" kern="10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vi-VN" sz="2800" kern="100">
                <a:solidFill>
                  <a:srgbClr val="7030A0"/>
                </a:solidFill>
                <a:latin typeface="UTM Avo" panose="02040603050506020204" pitchFamily="18" charset="0"/>
                <a:ea typeface="Times New Roman" panose="02020603050405020304" pitchFamily="18" charset="0"/>
                <a:cs typeface="Times New Roman" panose="02020603050405020304" pitchFamily="18" charset="0"/>
              </a:rPr>
              <a:t>Từ trạm "Chào mừng", nhà du hành vũ trụ Phạm Tuân đã quan sát được: Trái Đất tròn xoay nằm lơ lửng giữa không gian xanh thẫm bao la; các ngôi sao to hơn và cũng sáng hơn; dải đất hình chữ S của Tổ </a:t>
            </a:r>
            <a:r>
              <a:rPr lang="vi-VN" sz="2800" kern="10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quốc.</a:t>
            </a:r>
            <a:endParaRPr lang="en-GB" altLang="en-US" sz="280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12382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xmlns="" id="{DFCB8ABF-57B3-95ED-B776-C9AB858BAA98}"/>
              </a:ext>
            </a:extLst>
          </p:cNvPr>
          <p:cNvSpPr txBox="1"/>
          <p:nvPr/>
        </p:nvSpPr>
        <p:spPr>
          <a:xfrm>
            <a:off x="540025" y="1644911"/>
            <a:ext cx="11189520" cy="3046988"/>
          </a:xfrm>
          <a:prstGeom prst="rect">
            <a:avLst/>
          </a:prstGeom>
          <a:noFill/>
        </p:spPr>
        <p:txBody>
          <a:bodyPr wrap="square" rtlCol="0" anchor="t">
            <a:spAutoFit/>
          </a:bodyPr>
          <a:lstStyle/>
          <a:p>
            <a:pPr algn="just">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4 </a:t>
            </a:r>
            <a:r>
              <a:rPr lang="en-US" altLang="en-GB" sz="3200">
                <a:solidFill>
                  <a:srgbClr val="FF0000"/>
                </a:solidFill>
                <a:latin typeface="UTM Avo" panose="02040603050506020204" pitchFamily="18" charset="0"/>
                <a:cs typeface="Times New Roman" panose="02020603050405020304" pitchFamily="18" charset="0"/>
                <a:sym typeface="+mn-ea"/>
              </a:rPr>
              <a:t>:</a:t>
            </a:r>
            <a:r>
              <a:rPr lang="en-GB" altLang="en-US" sz="3200">
                <a:solidFill>
                  <a:srgbClr val="FF0000"/>
                </a:solidFill>
                <a:latin typeface="UTM Avo" panose="02040603050506020204" pitchFamily="18" charset="0"/>
                <a:cs typeface="Times New Roman" panose="02020603050405020304" pitchFamily="18" charset="0"/>
                <a:sym typeface="+mn-ea"/>
              </a:rPr>
              <a:t> </a:t>
            </a:r>
            <a:r>
              <a:rPr lang="vi-VN" altLang="en-US" sz="3200">
                <a:solidFill>
                  <a:srgbClr val="FF0000"/>
                </a:solidFill>
                <a:latin typeface="UTM Avo" panose="02040603050506020204" pitchFamily="18" charset="0"/>
                <a:cs typeface="Times New Roman" pitchFamily="18" charset="0"/>
                <a:sym typeface="+mn-ea"/>
              </a:rPr>
              <a:t>Vì sao ông Phạm Tuân được phong thêm hai danh hiệu Anh </a:t>
            </a:r>
            <a:r>
              <a:rPr lang="vi-VN" altLang="en-US" sz="3200" smtClean="0">
                <a:solidFill>
                  <a:srgbClr val="FF0000"/>
                </a:solidFill>
                <a:latin typeface="UTM Avo" panose="02040603050506020204" pitchFamily="18" charset="0"/>
                <a:cs typeface="Times New Roman" pitchFamily="18" charset="0"/>
                <a:sym typeface="+mn-ea"/>
              </a:rPr>
              <a:t>hùng?</a:t>
            </a:r>
          </a:p>
          <a:p>
            <a:pPr algn="just">
              <a:lnSpc>
                <a:spcPct val="150000"/>
              </a:lnSpc>
            </a:pPr>
            <a:r>
              <a:rPr lang="en-GB" altLang="en-US" sz="3200" smtClean="0">
                <a:solidFill>
                  <a:srgbClr val="7030A0"/>
                </a:solidFill>
                <a:latin typeface="UTM Avo" panose="02040603050506020204" pitchFamily="18" charset="0"/>
                <a:cs typeface="Times New Roman" panose="02020603050405020304" pitchFamily="18" charset="0"/>
              </a:rPr>
              <a:t>- </a:t>
            </a:r>
            <a:r>
              <a:rPr lang="vi-VN" sz="3200">
                <a:solidFill>
                  <a:srgbClr val="7030A0"/>
                </a:solidFill>
                <a:latin typeface="UTM Avo" panose="02040603050506020204" pitchFamily="18" charset="0"/>
              </a:rPr>
              <a:t>Vì ông là người Việt Nam đầu tiên và cũng là người châu Á đầu tiên bay vào vũ </a:t>
            </a:r>
            <a:r>
              <a:rPr lang="vi-VN" sz="3200" smtClean="0">
                <a:solidFill>
                  <a:srgbClr val="7030A0"/>
                </a:solidFill>
                <a:latin typeface="UTM Avo" panose="02040603050506020204" pitchFamily="18" charset="0"/>
              </a:rPr>
              <a:t>trụ.</a:t>
            </a:r>
            <a:endParaRPr lang="en-GB" altLang="en-US" sz="320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90454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xmlns="" id="{8A49B676-7384-77A7-B00E-65FD0168CC0B}"/>
              </a:ext>
            </a:extLst>
          </p:cNvPr>
          <p:cNvSpPr txBox="1"/>
          <p:nvPr/>
        </p:nvSpPr>
        <p:spPr>
          <a:xfrm>
            <a:off x="540025" y="1723629"/>
            <a:ext cx="11111949" cy="4524315"/>
          </a:xfrm>
          <a:prstGeom prst="rect">
            <a:avLst/>
          </a:prstGeom>
          <a:noFill/>
        </p:spPr>
        <p:txBody>
          <a:bodyPr wrap="square" rtlCol="0" anchor="t">
            <a:spAutoFit/>
          </a:bodyPr>
          <a:lstStyle/>
          <a:p>
            <a:pPr algn="just">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5 </a:t>
            </a:r>
            <a:r>
              <a:rPr lang="en-US" altLang="en-GB" sz="3200">
                <a:solidFill>
                  <a:srgbClr val="FF0000"/>
                </a:solidFill>
                <a:latin typeface="UTM Avo" panose="02040603050506020204" pitchFamily="18" charset="0"/>
                <a:cs typeface="Times New Roman" panose="02020603050405020304" pitchFamily="18" charset="0"/>
                <a:sym typeface="+mn-ea"/>
              </a:rPr>
              <a:t>:</a:t>
            </a:r>
            <a:r>
              <a:rPr lang="en-GB" altLang="en-US" sz="3200">
                <a:solidFill>
                  <a:srgbClr val="FF0000"/>
                </a:solidFill>
                <a:latin typeface="UTM Avo" panose="02040603050506020204" pitchFamily="18" charset="0"/>
                <a:cs typeface="Times New Roman" panose="02020603050405020304" pitchFamily="18" charset="0"/>
                <a:sym typeface="+mn-ea"/>
              </a:rPr>
              <a:t> </a:t>
            </a:r>
            <a:r>
              <a:rPr lang="vi-VN" altLang="en-US" sz="3200">
                <a:solidFill>
                  <a:srgbClr val="FF0000"/>
                </a:solidFill>
                <a:latin typeface="UTM Avo" panose="02040603050506020204" pitchFamily="18" charset="0"/>
                <a:cs typeface="Times New Roman" pitchFamily="18" charset="0"/>
                <a:sym typeface="+mn-ea"/>
              </a:rPr>
              <a:t>Viết một đoạn văn ngắn nêu cảm nghĩ của em về tâm sự của Anh hùng Phạm Tuân nêu ở cuối bài </a:t>
            </a:r>
            <a:r>
              <a:rPr lang="vi-VN" altLang="en-US" sz="3200" smtClean="0">
                <a:solidFill>
                  <a:srgbClr val="FF0000"/>
                </a:solidFill>
                <a:latin typeface="UTM Avo" panose="02040603050506020204" pitchFamily="18" charset="0"/>
                <a:cs typeface="Times New Roman" pitchFamily="18" charset="0"/>
                <a:sym typeface="+mn-ea"/>
              </a:rPr>
              <a:t>đọc.</a:t>
            </a:r>
            <a:r>
              <a:rPr lang="de-DE" sz="3200" b="1" smtClean="0">
                <a:solidFill>
                  <a:srgbClr val="FF0000"/>
                </a:solidFill>
                <a:latin typeface="UTM Avo" panose="02040603050506020204" pitchFamily="18" charset="0"/>
                <a:cs typeface="Times New Roman" pitchFamily="18" charset="0"/>
              </a:rPr>
              <a:t> </a:t>
            </a:r>
            <a:endParaRPr lang="de-DE" sz="3200" b="1">
              <a:solidFill>
                <a:srgbClr val="FF0000"/>
              </a:solidFill>
              <a:latin typeface="UTM Avo" panose="02040603050506020204" pitchFamily="18" charset="0"/>
              <a:cs typeface="Times New Roman" pitchFamily="18" charset="0"/>
            </a:endParaRPr>
          </a:p>
          <a:p>
            <a:pPr algn="just">
              <a:lnSpc>
                <a:spcPct val="150000"/>
              </a:lnSpc>
            </a:pPr>
            <a:r>
              <a:rPr lang="en-GB" altLang="en-US" sz="3200">
                <a:solidFill>
                  <a:srgbClr val="7030A0"/>
                </a:solidFill>
                <a:latin typeface="UTM Avo" panose="02040603050506020204" pitchFamily="18" charset="0"/>
                <a:cs typeface="Times New Roman" panose="02020603050405020304" pitchFamily="18" charset="0"/>
              </a:rPr>
              <a:t>- </a:t>
            </a:r>
            <a:r>
              <a:rPr lang="vi-VN" altLang="en-US" sz="3200">
                <a:solidFill>
                  <a:srgbClr val="7030A0"/>
                </a:solidFill>
                <a:latin typeface="UTM Avo" panose="02040603050506020204" pitchFamily="18" charset="0"/>
              </a:rPr>
              <a:t>Đọc tâm sự của Anh hùng Phạm Tuân, em cảm thấy rất xúc động và tự hào. Lời tâm sự của ông cho thấy tình yêu sâu sắc đối với quê hương và lòng biết ơn đối với những điều quê hương đã ban </a:t>
            </a:r>
            <a:r>
              <a:rPr lang="vi-VN" altLang="en-US" sz="3200" smtClean="0">
                <a:solidFill>
                  <a:srgbClr val="7030A0"/>
                </a:solidFill>
                <a:latin typeface="UTM Avo" panose="02040603050506020204" pitchFamily="18" charset="0"/>
              </a:rPr>
              <a:t>tặng.Xem thêm tại: https://</a:t>
            </a:r>
            <a:endParaRPr lang="en-GB" altLang="en-US" sz="320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53311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49"/>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157DF8C3-03B5-4D57-D441-CDE43925A9EA}"/>
              </a:ext>
            </a:extLst>
          </p:cNvPr>
          <p:cNvGrpSpPr/>
          <p:nvPr/>
        </p:nvGrpSpPr>
        <p:grpSpPr>
          <a:xfrm>
            <a:off x="698080" y="226875"/>
            <a:ext cx="7823067" cy="1666372"/>
            <a:chOff x="108731" y="2335419"/>
            <a:chExt cx="5867300" cy="1249779"/>
          </a:xfrm>
        </p:grpSpPr>
        <p:sp>
          <p:nvSpPr>
            <p:cNvPr id="4" name="Speech Bubble: Rectangle with Corners Rounded 8">
              <a:extLst>
                <a:ext uri="{FF2B5EF4-FFF2-40B4-BE49-F238E27FC236}">
                  <a16:creationId xmlns:a16="http://schemas.microsoft.com/office/drawing/2014/main" xmlns="" id="{A8C9CD43-114A-A2AA-4FD8-A488E04424E4}"/>
                </a:ext>
              </a:extLst>
            </p:cNvPr>
            <p:cNvSpPr/>
            <p:nvPr/>
          </p:nvSpPr>
          <p:spPr>
            <a:xfrm>
              <a:off x="108731" y="2335419"/>
              <a:ext cx="5867300" cy="1249779"/>
            </a:xfrm>
            <a:custGeom>
              <a:avLst/>
              <a:gdLst>
                <a:gd name="connsiteX0" fmla="*/ 0 w 4838404"/>
                <a:gd name="connsiteY0" fmla="*/ 208301 h 1249779"/>
                <a:gd name="connsiteX1" fmla="*/ 208301 w 4838404"/>
                <a:gd name="connsiteY1" fmla="*/ 0 h 1249779"/>
                <a:gd name="connsiteX2" fmla="*/ 806401 w 4838404"/>
                <a:gd name="connsiteY2" fmla="*/ 0 h 1249779"/>
                <a:gd name="connsiteX3" fmla="*/ 806401 w 4838404"/>
                <a:gd name="connsiteY3" fmla="*/ 0 h 1249779"/>
                <a:gd name="connsiteX4" fmla="*/ 2016002 w 4838404"/>
                <a:gd name="connsiteY4" fmla="*/ 0 h 1249779"/>
                <a:gd name="connsiteX5" fmla="*/ 4630103 w 4838404"/>
                <a:gd name="connsiteY5" fmla="*/ 0 h 1249779"/>
                <a:gd name="connsiteX6" fmla="*/ 4838404 w 4838404"/>
                <a:gd name="connsiteY6" fmla="*/ 208301 h 1249779"/>
                <a:gd name="connsiteX7" fmla="*/ 4838404 w 4838404"/>
                <a:gd name="connsiteY7" fmla="*/ 729038 h 1249779"/>
                <a:gd name="connsiteX8" fmla="*/ 4838404 w 4838404"/>
                <a:gd name="connsiteY8" fmla="*/ 729038 h 1249779"/>
                <a:gd name="connsiteX9" fmla="*/ 4838404 w 4838404"/>
                <a:gd name="connsiteY9" fmla="*/ 1041483 h 1249779"/>
                <a:gd name="connsiteX10" fmla="*/ 4838404 w 4838404"/>
                <a:gd name="connsiteY10" fmla="*/ 1041478 h 1249779"/>
                <a:gd name="connsiteX11" fmla="*/ 4630103 w 4838404"/>
                <a:gd name="connsiteY11" fmla="*/ 1249779 h 1249779"/>
                <a:gd name="connsiteX12" fmla="*/ 2016002 w 4838404"/>
                <a:gd name="connsiteY12" fmla="*/ 1249779 h 1249779"/>
                <a:gd name="connsiteX13" fmla="*/ 806401 w 4838404"/>
                <a:gd name="connsiteY13" fmla="*/ 1249779 h 1249779"/>
                <a:gd name="connsiteX14" fmla="*/ 806401 w 4838404"/>
                <a:gd name="connsiteY14" fmla="*/ 1249779 h 1249779"/>
                <a:gd name="connsiteX15" fmla="*/ 208301 w 4838404"/>
                <a:gd name="connsiteY15" fmla="*/ 1249779 h 1249779"/>
                <a:gd name="connsiteX16" fmla="*/ 0 w 4838404"/>
                <a:gd name="connsiteY16" fmla="*/ 1041478 h 1249779"/>
                <a:gd name="connsiteX17" fmla="*/ 0 w 4838404"/>
                <a:gd name="connsiteY17" fmla="*/ 1041483 h 1249779"/>
                <a:gd name="connsiteX18" fmla="*/ -243468 w 4838404"/>
                <a:gd name="connsiteY18" fmla="*/ 838489 h 1249779"/>
                <a:gd name="connsiteX19" fmla="*/ 0 w 4838404"/>
                <a:gd name="connsiteY19" fmla="*/ 729038 h 1249779"/>
                <a:gd name="connsiteX20" fmla="*/ 0 w 4838404"/>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38404" h="1249779" fill="none" extrusionOk="0">
                  <a:moveTo>
                    <a:pt x="0" y="208301"/>
                  </a:moveTo>
                  <a:cubicBezTo>
                    <a:pt x="11337" y="99396"/>
                    <a:pt x="75824" y="7011"/>
                    <a:pt x="208301" y="0"/>
                  </a:cubicBezTo>
                  <a:cubicBezTo>
                    <a:pt x="343880" y="-28753"/>
                    <a:pt x="550927" y="28229"/>
                    <a:pt x="806401" y="0"/>
                  </a:cubicBezTo>
                  <a:lnTo>
                    <a:pt x="806401" y="0"/>
                  </a:lnTo>
                  <a:cubicBezTo>
                    <a:pt x="1033204" y="60725"/>
                    <a:pt x="1754184" y="54041"/>
                    <a:pt x="2016002" y="0"/>
                  </a:cubicBezTo>
                  <a:cubicBezTo>
                    <a:pt x="2288051" y="-117130"/>
                    <a:pt x="4118833" y="123459"/>
                    <a:pt x="4630103" y="0"/>
                  </a:cubicBezTo>
                  <a:cubicBezTo>
                    <a:pt x="4751275" y="9768"/>
                    <a:pt x="4836294" y="93555"/>
                    <a:pt x="4838404" y="208301"/>
                  </a:cubicBezTo>
                  <a:cubicBezTo>
                    <a:pt x="4825901" y="263061"/>
                    <a:pt x="4827746" y="641557"/>
                    <a:pt x="4838404" y="729038"/>
                  </a:cubicBezTo>
                  <a:lnTo>
                    <a:pt x="4838404" y="729038"/>
                  </a:lnTo>
                  <a:cubicBezTo>
                    <a:pt x="4843748" y="782461"/>
                    <a:pt x="4824969" y="988603"/>
                    <a:pt x="4838404" y="1041483"/>
                  </a:cubicBezTo>
                  <a:lnTo>
                    <a:pt x="4838404" y="1041478"/>
                  </a:lnTo>
                  <a:cubicBezTo>
                    <a:pt x="4826206" y="1141243"/>
                    <a:pt x="4741976" y="1260095"/>
                    <a:pt x="4630103" y="1249779"/>
                  </a:cubicBezTo>
                  <a:cubicBezTo>
                    <a:pt x="3603204" y="1383173"/>
                    <a:pt x="2774257" y="1119059"/>
                    <a:pt x="2016002" y="1249779"/>
                  </a:cubicBezTo>
                  <a:cubicBezTo>
                    <a:pt x="1597903" y="1200099"/>
                    <a:pt x="1085935" y="1145378"/>
                    <a:pt x="806401" y="1249779"/>
                  </a:cubicBezTo>
                  <a:lnTo>
                    <a:pt x="806401" y="1249779"/>
                  </a:lnTo>
                  <a:cubicBezTo>
                    <a:pt x="516202" y="1224606"/>
                    <a:pt x="408819" y="1239259"/>
                    <a:pt x="208301" y="1249779"/>
                  </a:cubicBezTo>
                  <a:cubicBezTo>
                    <a:pt x="73288" y="1249695"/>
                    <a:pt x="1724" y="1152982"/>
                    <a:pt x="0" y="1041478"/>
                  </a:cubicBezTo>
                  <a:lnTo>
                    <a:pt x="0" y="1041483"/>
                  </a:lnTo>
                  <a:cubicBezTo>
                    <a:pt x="-96100" y="983604"/>
                    <a:pt x="-205237" y="906647"/>
                    <a:pt x="-243468" y="838489"/>
                  </a:cubicBezTo>
                  <a:cubicBezTo>
                    <a:pt x="-188011" y="831647"/>
                    <a:pt x="-30915" y="742036"/>
                    <a:pt x="0" y="729038"/>
                  </a:cubicBezTo>
                  <a:cubicBezTo>
                    <a:pt x="-20507" y="528137"/>
                    <a:pt x="18486" y="357830"/>
                    <a:pt x="0" y="208301"/>
                  </a:cubicBezTo>
                  <a:close/>
                </a:path>
                <a:path w="4838404" h="1249779" stroke="0" extrusionOk="0">
                  <a:moveTo>
                    <a:pt x="0" y="208301"/>
                  </a:moveTo>
                  <a:cubicBezTo>
                    <a:pt x="-5071" y="101931"/>
                    <a:pt x="110378" y="-11577"/>
                    <a:pt x="208301" y="0"/>
                  </a:cubicBezTo>
                  <a:cubicBezTo>
                    <a:pt x="291371" y="43685"/>
                    <a:pt x="635056" y="-31363"/>
                    <a:pt x="806401" y="0"/>
                  </a:cubicBezTo>
                  <a:lnTo>
                    <a:pt x="806401" y="0"/>
                  </a:lnTo>
                  <a:cubicBezTo>
                    <a:pt x="1122541" y="-66706"/>
                    <a:pt x="1882786" y="38514"/>
                    <a:pt x="2016002" y="0"/>
                  </a:cubicBezTo>
                  <a:cubicBezTo>
                    <a:pt x="2745233" y="-134364"/>
                    <a:pt x="3975844" y="130381"/>
                    <a:pt x="4630103" y="0"/>
                  </a:cubicBezTo>
                  <a:cubicBezTo>
                    <a:pt x="4739852" y="-12472"/>
                    <a:pt x="4840827" y="91382"/>
                    <a:pt x="4838404" y="208301"/>
                  </a:cubicBezTo>
                  <a:cubicBezTo>
                    <a:pt x="4823244" y="265499"/>
                    <a:pt x="4831726" y="640122"/>
                    <a:pt x="4838404" y="729038"/>
                  </a:cubicBezTo>
                  <a:lnTo>
                    <a:pt x="4838404" y="729038"/>
                  </a:lnTo>
                  <a:cubicBezTo>
                    <a:pt x="4853475" y="818772"/>
                    <a:pt x="4811925" y="909010"/>
                    <a:pt x="4838404" y="1041483"/>
                  </a:cubicBezTo>
                  <a:lnTo>
                    <a:pt x="4838404" y="1041478"/>
                  </a:lnTo>
                  <a:cubicBezTo>
                    <a:pt x="4845468" y="1155748"/>
                    <a:pt x="4729254" y="1254383"/>
                    <a:pt x="4630103" y="1249779"/>
                  </a:cubicBezTo>
                  <a:cubicBezTo>
                    <a:pt x="3966767" y="1212020"/>
                    <a:pt x="2333652" y="1300277"/>
                    <a:pt x="2016002" y="1249779"/>
                  </a:cubicBezTo>
                  <a:cubicBezTo>
                    <a:pt x="1413743" y="1325436"/>
                    <a:pt x="1094119" y="1345543"/>
                    <a:pt x="806401" y="1249779"/>
                  </a:cubicBezTo>
                  <a:lnTo>
                    <a:pt x="806401" y="1249779"/>
                  </a:lnTo>
                  <a:cubicBezTo>
                    <a:pt x="605747" y="1296387"/>
                    <a:pt x="358270" y="1241190"/>
                    <a:pt x="208301" y="1249779"/>
                  </a:cubicBezTo>
                  <a:cubicBezTo>
                    <a:pt x="83053" y="1240471"/>
                    <a:pt x="5806" y="1155160"/>
                    <a:pt x="0" y="1041478"/>
                  </a:cubicBezTo>
                  <a:lnTo>
                    <a:pt x="0" y="1041483"/>
                  </a:lnTo>
                  <a:cubicBezTo>
                    <a:pt x="-60949" y="977313"/>
                    <a:pt x="-141750" y="950583"/>
                    <a:pt x="-243468" y="838489"/>
                  </a:cubicBezTo>
                  <a:cubicBezTo>
                    <a:pt x="-196881" y="811341"/>
                    <a:pt x="-101417" y="751063"/>
                    <a:pt x="0" y="729038"/>
                  </a:cubicBez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xmlns="" sd="2842418190">
                    <a:custGeom>
                      <a:avLst/>
                      <a:gdLst>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3067" h="1666372" fill="none" extrusionOk="0">
                          <a:moveTo>
                            <a:pt x="0" y="277734"/>
                          </a:moveTo>
                          <a:cubicBezTo>
                            <a:pt x="29036" y="138323"/>
                            <a:pt x="107640" y="15362"/>
                            <a:pt x="336795" y="0"/>
                          </a:cubicBezTo>
                          <a:cubicBezTo>
                            <a:pt x="550792" y="-34928"/>
                            <a:pt x="896457" y="32320"/>
                            <a:pt x="1303845" y="0"/>
                          </a:cubicBezTo>
                          <a:lnTo>
                            <a:pt x="1303845" y="0"/>
                          </a:lnTo>
                          <a:cubicBezTo>
                            <a:pt x="1598047" y="36708"/>
                            <a:pt x="2860003" y="108665"/>
                            <a:pt x="3259611" y="0"/>
                          </a:cubicBezTo>
                          <a:cubicBezTo>
                            <a:pt x="3819974" y="-225977"/>
                            <a:pt x="6603977" y="225822"/>
                            <a:pt x="7486271" y="0"/>
                          </a:cubicBezTo>
                          <a:cubicBezTo>
                            <a:pt x="7684596" y="16857"/>
                            <a:pt x="7816748" y="125147"/>
                            <a:pt x="7823067" y="277734"/>
                          </a:cubicBezTo>
                          <a:cubicBezTo>
                            <a:pt x="7807221" y="350133"/>
                            <a:pt x="7818841" y="838050"/>
                            <a:pt x="7823067" y="972050"/>
                          </a:cubicBezTo>
                          <a:lnTo>
                            <a:pt x="7823067" y="972050"/>
                          </a:lnTo>
                          <a:cubicBezTo>
                            <a:pt x="7841248" y="1040960"/>
                            <a:pt x="7801314" y="1321814"/>
                            <a:pt x="7823067" y="1388644"/>
                          </a:cubicBezTo>
                          <a:lnTo>
                            <a:pt x="7823067" y="1388637"/>
                          </a:lnTo>
                          <a:cubicBezTo>
                            <a:pt x="7790061" y="1505022"/>
                            <a:pt x="7657533" y="1711458"/>
                            <a:pt x="7486271" y="1666372"/>
                          </a:cubicBezTo>
                          <a:cubicBezTo>
                            <a:pt x="5818942" y="1875661"/>
                            <a:pt x="4519381" y="1571518"/>
                            <a:pt x="3259611" y="1666372"/>
                          </a:cubicBezTo>
                          <a:cubicBezTo>
                            <a:pt x="2558571" y="1596233"/>
                            <a:pt x="1744051" y="1547366"/>
                            <a:pt x="1303845" y="1666372"/>
                          </a:cubicBezTo>
                          <a:lnTo>
                            <a:pt x="1303845" y="1666372"/>
                          </a:lnTo>
                          <a:cubicBezTo>
                            <a:pt x="832183" y="1626586"/>
                            <a:pt x="672465" y="1640099"/>
                            <a:pt x="336795" y="1666372"/>
                          </a:cubicBezTo>
                          <a:cubicBezTo>
                            <a:pt x="99793" y="1666181"/>
                            <a:pt x="11319" y="1519809"/>
                            <a:pt x="0" y="1388637"/>
                          </a:cubicBezTo>
                          <a:lnTo>
                            <a:pt x="0" y="1388644"/>
                          </a:lnTo>
                          <a:cubicBezTo>
                            <a:pt x="-155727" y="1316314"/>
                            <a:pt x="-343854" y="1221790"/>
                            <a:pt x="-393656" y="1117985"/>
                          </a:cubicBezTo>
                          <a:cubicBezTo>
                            <a:pt x="-309783" y="1107819"/>
                            <a:pt x="-42941" y="991883"/>
                            <a:pt x="0" y="972050"/>
                          </a:cubicBezTo>
                          <a:cubicBezTo>
                            <a:pt x="-62356" y="685212"/>
                            <a:pt x="65238" y="461154"/>
                            <a:pt x="0" y="277734"/>
                          </a:cubicBezTo>
                          <a:close/>
                        </a:path>
                        <a:path w="7823067" h="1666372" stroke="0" extrusionOk="0">
                          <a:moveTo>
                            <a:pt x="0" y="277734"/>
                          </a:moveTo>
                          <a:cubicBezTo>
                            <a:pt x="-6061" y="127419"/>
                            <a:pt x="183160" y="-6431"/>
                            <a:pt x="336795" y="0"/>
                          </a:cubicBezTo>
                          <a:cubicBezTo>
                            <a:pt x="485057" y="44469"/>
                            <a:pt x="1079406" y="-24039"/>
                            <a:pt x="1303845" y="0"/>
                          </a:cubicBezTo>
                          <a:lnTo>
                            <a:pt x="1303845" y="0"/>
                          </a:lnTo>
                          <a:cubicBezTo>
                            <a:pt x="1811173" y="-90175"/>
                            <a:pt x="3043949" y="70122"/>
                            <a:pt x="3259611" y="0"/>
                          </a:cubicBezTo>
                          <a:cubicBezTo>
                            <a:pt x="4285327" y="-240032"/>
                            <a:pt x="6530909" y="89385"/>
                            <a:pt x="7486271" y="0"/>
                          </a:cubicBezTo>
                          <a:cubicBezTo>
                            <a:pt x="7678921" y="-6768"/>
                            <a:pt x="7803040" y="117848"/>
                            <a:pt x="7823067" y="277734"/>
                          </a:cubicBezTo>
                          <a:cubicBezTo>
                            <a:pt x="7808748" y="362971"/>
                            <a:pt x="7816832" y="842920"/>
                            <a:pt x="7823067" y="972050"/>
                          </a:cubicBezTo>
                          <a:lnTo>
                            <a:pt x="7823067" y="972050"/>
                          </a:lnTo>
                          <a:cubicBezTo>
                            <a:pt x="7831953" y="1075519"/>
                            <a:pt x="7788004" y="1218863"/>
                            <a:pt x="7823067" y="1388644"/>
                          </a:cubicBezTo>
                          <a:lnTo>
                            <a:pt x="7823067" y="1388637"/>
                          </a:lnTo>
                          <a:cubicBezTo>
                            <a:pt x="7804889" y="1551386"/>
                            <a:pt x="7662450" y="1685268"/>
                            <a:pt x="7486271" y="1666372"/>
                          </a:cubicBezTo>
                          <a:cubicBezTo>
                            <a:pt x="6445419" y="1696417"/>
                            <a:pt x="3769466" y="1694010"/>
                            <a:pt x="3259611" y="1666372"/>
                          </a:cubicBezTo>
                          <a:cubicBezTo>
                            <a:pt x="2279171" y="1782886"/>
                            <a:pt x="1806541" y="1801164"/>
                            <a:pt x="1303845" y="1666372"/>
                          </a:cubicBezTo>
                          <a:lnTo>
                            <a:pt x="1303845" y="1666372"/>
                          </a:lnTo>
                          <a:cubicBezTo>
                            <a:pt x="986482" y="1775041"/>
                            <a:pt x="551364" y="1672909"/>
                            <a:pt x="336795" y="1666372"/>
                          </a:cubicBezTo>
                          <a:cubicBezTo>
                            <a:pt x="142670" y="1680622"/>
                            <a:pt x="16646" y="1538042"/>
                            <a:pt x="0" y="1388637"/>
                          </a:cubicBezTo>
                          <a:lnTo>
                            <a:pt x="0" y="1388644"/>
                          </a:lnTo>
                          <a:cubicBezTo>
                            <a:pt x="-99783" y="1306199"/>
                            <a:pt x="-213226" y="1246669"/>
                            <a:pt x="-393656" y="1117985"/>
                          </a:cubicBezTo>
                          <a:cubicBezTo>
                            <a:pt x="-325419" y="1109517"/>
                            <a:pt x="-165369" y="1026121"/>
                            <a:pt x="0" y="972050"/>
                          </a:cubicBezTo>
                          <a:cubicBezTo>
                            <a:pt x="41726" y="746418"/>
                            <a:pt x="-16628" y="388868"/>
                            <a:pt x="0" y="277734"/>
                          </a:cubicBezTo>
                          <a:close/>
                        </a:path>
                        <a:path w="7823067" h="1666372" fill="none" stroke="0" extrusionOk="0">
                          <a:moveTo>
                            <a:pt x="0" y="277734"/>
                          </a:moveTo>
                          <a:cubicBezTo>
                            <a:pt x="10293" y="146271"/>
                            <a:pt x="136865" y="-302"/>
                            <a:pt x="336795" y="0"/>
                          </a:cubicBezTo>
                          <a:cubicBezTo>
                            <a:pt x="605939" y="-73831"/>
                            <a:pt x="884638" y="50529"/>
                            <a:pt x="1303845" y="0"/>
                          </a:cubicBezTo>
                          <a:lnTo>
                            <a:pt x="1303845" y="0"/>
                          </a:lnTo>
                          <a:cubicBezTo>
                            <a:pt x="1680529" y="106237"/>
                            <a:pt x="2820070" y="35279"/>
                            <a:pt x="3259611" y="0"/>
                          </a:cubicBezTo>
                          <a:cubicBezTo>
                            <a:pt x="3712947" y="-170422"/>
                            <a:pt x="6629616" y="147486"/>
                            <a:pt x="7486271" y="0"/>
                          </a:cubicBezTo>
                          <a:cubicBezTo>
                            <a:pt x="7681042" y="10317"/>
                            <a:pt x="7826740" y="119248"/>
                            <a:pt x="7823067" y="277734"/>
                          </a:cubicBezTo>
                          <a:cubicBezTo>
                            <a:pt x="7803038" y="344389"/>
                            <a:pt x="7798395" y="877626"/>
                            <a:pt x="7823067" y="972050"/>
                          </a:cubicBezTo>
                          <a:lnTo>
                            <a:pt x="7823067" y="972050"/>
                          </a:lnTo>
                          <a:cubicBezTo>
                            <a:pt x="7837158" y="1039445"/>
                            <a:pt x="7802389" y="1325943"/>
                            <a:pt x="7823067" y="1388644"/>
                          </a:cubicBezTo>
                          <a:lnTo>
                            <a:pt x="7823067" y="1388637"/>
                          </a:lnTo>
                          <a:cubicBezTo>
                            <a:pt x="7815081" y="1520377"/>
                            <a:pt x="7656331" y="1683262"/>
                            <a:pt x="7486271" y="1666372"/>
                          </a:cubicBezTo>
                          <a:cubicBezTo>
                            <a:pt x="5839339" y="1733489"/>
                            <a:pt x="4570643" y="1489316"/>
                            <a:pt x="3259611" y="1666372"/>
                          </a:cubicBezTo>
                          <a:cubicBezTo>
                            <a:pt x="2547999" y="1560788"/>
                            <a:pt x="1692607" y="1549540"/>
                            <a:pt x="1303845" y="1666372"/>
                          </a:cubicBezTo>
                          <a:lnTo>
                            <a:pt x="1303845" y="1666372"/>
                          </a:lnTo>
                          <a:cubicBezTo>
                            <a:pt x="863586" y="1631308"/>
                            <a:pt x="645330" y="1647126"/>
                            <a:pt x="336795" y="1666372"/>
                          </a:cubicBezTo>
                          <a:cubicBezTo>
                            <a:pt x="102379" y="1651560"/>
                            <a:pt x="23161" y="1532539"/>
                            <a:pt x="0" y="1388637"/>
                          </a:cubicBezTo>
                          <a:lnTo>
                            <a:pt x="0" y="1388644"/>
                          </a:lnTo>
                          <a:cubicBezTo>
                            <a:pt x="-160717" y="1312659"/>
                            <a:pt x="-327488" y="1205459"/>
                            <a:pt x="-393656" y="1117985"/>
                          </a:cubicBezTo>
                          <a:cubicBezTo>
                            <a:pt x="-305036" y="1108152"/>
                            <a:pt x="-49218" y="986468"/>
                            <a:pt x="0" y="972050"/>
                          </a:cubicBezTo>
                          <a:cubicBezTo>
                            <a:pt x="-58081" y="715316"/>
                            <a:pt x="24548" y="444687"/>
                            <a:pt x="0" y="27773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xmlns="" id="{20B586E0-121D-AD8B-3AFE-51C34F921F7B}"/>
                </a:ext>
              </a:extLst>
            </p:cNvPr>
            <p:cNvSpPr txBox="1"/>
            <p:nvPr/>
          </p:nvSpPr>
          <p:spPr>
            <a:xfrm>
              <a:off x="200026" y="2433194"/>
              <a:ext cx="5651938" cy="992579"/>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4000" kern="0">
                  <a:solidFill>
                    <a:srgbClr val="0070C0"/>
                  </a:solidFill>
                  <a:latin typeface="UTM Avo" panose="02040603050506020204" pitchFamily="18" charset="0"/>
                  <a:cs typeface="Calibri" panose="020F0502020204030204" pitchFamily="34" charset="0"/>
                  <a:sym typeface="Arial"/>
                </a:rPr>
                <a:t>- Theo </a:t>
              </a:r>
              <a:r>
                <a:rPr lang="en-US" sz="4000" kern="0" dirty="0" err="1">
                  <a:solidFill>
                    <a:srgbClr val="0070C0"/>
                  </a:solidFill>
                  <a:latin typeface="UTM Avo" panose="02040603050506020204" pitchFamily="18" charset="0"/>
                  <a:cs typeface="Calibri" panose="020F0502020204030204" pitchFamily="34" charset="0"/>
                  <a:sym typeface="Arial"/>
                </a:rPr>
                <a:t>em</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nội</a:t>
              </a:r>
              <a:r>
                <a:rPr lang="en-US" sz="4000" kern="0" dirty="0">
                  <a:solidFill>
                    <a:srgbClr val="0070C0"/>
                  </a:solidFill>
                  <a:latin typeface="UTM Avo" panose="02040603050506020204" pitchFamily="18" charset="0"/>
                  <a:cs typeface="Calibri" panose="020F0502020204030204" pitchFamily="34" charset="0"/>
                  <a:sym typeface="Arial"/>
                </a:rPr>
                <a:t> dung </a:t>
              </a:r>
              <a:r>
                <a:rPr lang="en-US" sz="4000" kern="0" err="1">
                  <a:solidFill>
                    <a:srgbClr val="0070C0"/>
                  </a:solidFill>
                  <a:latin typeface="UTM Avo" panose="02040603050506020204" pitchFamily="18" charset="0"/>
                  <a:cs typeface="Calibri" panose="020F0502020204030204" pitchFamily="34" charset="0"/>
                  <a:sym typeface="Arial"/>
                </a:rPr>
                <a:t>chính</a:t>
              </a:r>
              <a:r>
                <a:rPr lang="en-US" sz="4000" kern="0">
                  <a:solidFill>
                    <a:srgbClr val="0070C0"/>
                  </a:solidFill>
                  <a:latin typeface="UTM Avo" panose="02040603050506020204" pitchFamily="18" charset="0"/>
                  <a:cs typeface="Calibri" panose="020F0502020204030204" pitchFamily="34" charset="0"/>
                  <a:sym typeface="Arial"/>
                </a:rPr>
                <a:t> trong </a:t>
              </a:r>
              <a:r>
                <a:rPr lang="en-US" sz="4000" kern="0" smtClean="0">
                  <a:solidFill>
                    <a:srgbClr val="0070C0"/>
                  </a:solidFill>
                  <a:latin typeface="UTM Avo" panose="02040603050506020204" pitchFamily="18" charset="0"/>
                  <a:cs typeface="Calibri" panose="020F0502020204030204" pitchFamily="34" charset="0"/>
                  <a:sym typeface="Arial"/>
                </a:rPr>
                <a:t>bài này là </a:t>
              </a:r>
              <a:r>
                <a:rPr lang="en-US" sz="4000" kern="0">
                  <a:solidFill>
                    <a:srgbClr val="0070C0"/>
                  </a:solidFill>
                  <a:latin typeface="UTM Avo" panose="02040603050506020204" pitchFamily="18" charset="0"/>
                  <a:cs typeface="Calibri" panose="020F0502020204030204" pitchFamily="34" charset="0"/>
                  <a:sym typeface="Arial"/>
                </a:rPr>
                <a:t>gì?</a:t>
              </a:r>
              <a:endParaRPr lang="vi-VN" sz="4000" kern="0" dirty="0">
                <a:solidFill>
                  <a:srgbClr val="0070C0"/>
                </a:solidFill>
                <a:latin typeface="Calibri" panose="020F0502020204030204" pitchFamily="34" charset="0"/>
                <a:cs typeface="Calibri" panose="020F0502020204030204" pitchFamily="34" charset="0"/>
                <a:sym typeface="Arial"/>
              </a:endParaRPr>
            </a:p>
          </p:txBody>
        </p:sp>
      </p:grpSp>
      <p:sp>
        <p:nvSpPr>
          <p:cNvPr id="9" name="Speech Bubble: Rectangle with Corners Rounded 6">
            <a:extLst>
              <a:ext uri="{FF2B5EF4-FFF2-40B4-BE49-F238E27FC236}">
                <a16:creationId xmlns:a16="http://schemas.microsoft.com/office/drawing/2014/main" xmlns="" id="{CFF73CC3-B68B-39D9-4853-6A6256E93FC6}"/>
              </a:ext>
            </a:extLst>
          </p:cNvPr>
          <p:cNvSpPr/>
          <p:nvPr/>
        </p:nvSpPr>
        <p:spPr>
          <a:xfrm>
            <a:off x="1354372" y="2651531"/>
            <a:ext cx="10694732" cy="1547840"/>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xmlns="" sd="2842418190">
                  <a:custGeom>
                    <a:avLst/>
                    <a:gdLst>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94732" h="2487211" fill="none" extrusionOk="0">
                        <a:moveTo>
                          <a:pt x="0" y="414544"/>
                        </a:moveTo>
                        <a:cubicBezTo>
                          <a:pt x="18084" y="195515"/>
                          <a:pt x="165983" y="44634"/>
                          <a:pt x="401382" y="0"/>
                        </a:cubicBezTo>
                        <a:cubicBezTo>
                          <a:pt x="3056840" y="293948"/>
                          <a:pt x="3949306" y="430916"/>
                          <a:pt x="6238594" y="0"/>
                        </a:cubicBezTo>
                        <a:lnTo>
                          <a:pt x="6238594" y="0"/>
                        </a:lnTo>
                        <a:cubicBezTo>
                          <a:pt x="7162595" y="-135752"/>
                          <a:pt x="7646202" y="1845"/>
                          <a:pt x="8912276" y="0"/>
                        </a:cubicBezTo>
                        <a:cubicBezTo>
                          <a:pt x="9185390" y="-49569"/>
                          <a:pt x="9823277" y="24920"/>
                          <a:pt x="10293349" y="0"/>
                        </a:cubicBezTo>
                        <a:cubicBezTo>
                          <a:pt x="10538374" y="16633"/>
                          <a:pt x="10690363" y="223236"/>
                          <a:pt x="10694732" y="414544"/>
                        </a:cubicBezTo>
                        <a:cubicBezTo>
                          <a:pt x="10657095" y="506560"/>
                          <a:pt x="10670987" y="1287217"/>
                          <a:pt x="10694732" y="1450873"/>
                        </a:cubicBezTo>
                        <a:lnTo>
                          <a:pt x="10694732" y="1450873"/>
                        </a:lnTo>
                        <a:cubicBezTo>
                          <a:pt x="10700759" y="1576455"/>
                          <a:pt x="10673493" y="1978377"/>
                          <a:pt x="10694732" y="2072676"/>
                        </a:cubicBezTo>
                        <a:cubicBezTo>
                          <a:pt x="10694731" y="2072672"/>
                          <a:pt x="10694732" y="2072667"/>
                          <a:pt x="10694732" y="2072666"/>
                        </a:cubicBezTo>
                        <a:cubicBezTo>
                          <a:pt x="10661523" y="2246544"/>
                          <a:pt x="10527059" y="2488357"/>
                          <a:pt x="10293349" y="2487211"/>
                        </a:cubicBezTo>
                        <a:cubicBezTo>
                          <a:pt x="9877559" y="2534796"/>
                          <a:pt x="9571192" y="2356740"/>
                          <a:pt x="8912276" y="2487211"/>
                        </a:cubicBezTo>
                        <a:cubicBezTo>
                          <a:pt x="8534762" y="2732358"/>
                          <a:pt x="7507268" y="3321460"/>
                          <a:pt x="7001840" y="3282620"/>
                        </a:cubicBezTo>
                        <a:cubicBezTo>
                          <a:pt x="6870233" y="3103405"/>
                          <a:pt x="6521496" y="2877647"/>
                          <a:pt x="6238594" y="2487211"/>
                        </a:cubicBezTo>
                        <a:cubicBezTo>
                          <a:pt x="5060557" y="2457865"/>
                          <a:pt x="2007127" y="2617066"/>
                          <a:pt x="401382" y="2487211"/>
                        </a:cubicBezTo>
                        <a:cubicBezTo>
                          <a:pt x="190597" y="2447384"/>
                          <a:pt x="-17305" y="2342163"/>
                          <a:pt x="0" y="2072666"/>
                        </a:cubicBezTo>
                        <a:cubicBezTo>
                          <a:pt x="1" y="2072668"/>
                          <a:pt x="-1" y="2072671"/>
                          <a:pt x="0" y="2072676"/>
                        </a:cubicBezTo>
                        <a:cubicBezTo>
                          <a:pt x="-56977" y="1764172"/>
                          <a:pt x="-34970" y="1621309"/>
                          <a:pt x="0" y="1450873"/>
                        </a:cubicBezTo>
                        <a:lnTo>
                          <a:pt x="0" y="1450873"/>
                        </a:lnTo>
                        <a:cubicBezTo>
                          <a:pt x="-65463" y="1040755"/>
                          <a:pt x="74982" y="679689"/>
                          <a:pt x="0" y="414544"/>
                        </a:cubicBezTo>
                        <a:close/>
                      </a:path>
                      <a:path w="10694732" h="2487211" stroke="0" extrusionOk="0">
                        <a:moveTo>
                          <a:pt x="0" y="414544"/>
                        </a:moveTo>
                        <a:cubicBezTo>
                          <a:pt x="21709" y="223279"/>
                          <a:pt x="193162" y="-26298"/>
                          <a:pt x="401382" y="0"/>
                        </a:cubicBezTo>
                        <a:cubicBezTo>
                          <a:pt x="2730364" y="420196"/>
                          <a:pt x="3526947" y="-68190"/>
                          <a:pt x="6238594" y="0"/>
                        </a:cubicBezTo>
                        <a:lnTo>
                          <a:pt x="6238594" y="0"/>
                        </a:lnTo>
                        <a:cubicBezTo>
                          <a:pt x="6857643" y="-119189"/>
                          <a:pt x="8419695" y="-72626"/>
                          <a:pt x="8912276" y="0"/>
                        </a:cubicBezTo>
                        <a:cubicBezTo>
                          <a:pt x="9274749" y="-45217"/>
                          <a:pt x="9709440" y="89790"/>
                          <a:pt x="10293349" y="0"/>
                        </a:cubicBezTo>
                        <a:cubicBezTo>
                          <a:pt x="10513472" y="-2884"/>
                          <a:pt x="10698687" y="174300"/>
                          <a:pt x="10694732" y="414544"/>
                        </a:cubicBezTo>
                        <a:cubicBezTo>
                          <a:pt x="10662352" y="535805"/>
                          <a:pt x="10687114" y="1274915"/>
                          <a:pt x="10694732" y="1450873"/>
                        </a:cubicBezTo>
                        <a:lnTo>
                          <a:pt x="10694732" y="1450873"/>
                        </a:lnTo>
                        <a:cubicBezTo>
                          <a:pt x="10725832" y="1643016"/>
                          <a:pt x="10619732" y="1824492"/>
                          <a:pt x="10694732" y="2072676"/>
                        </a:cubicBezTo>
                        <a:cubicBezTo>
                          <a:pt x="10694732" y="2072674"/>
                          <a:pt x="10694731" y="2072668"/>
                          <a:pt x="10694732" y="2072666"/>
                        </a:cubicBezTo>
                        <a:cubicBezTo>
                          <a:pt x="10706541" y="2304618"/>
                          <a:pt x="10488555" y="2490975"/>
                          <a:pt x="10293349" y="2487211"/>
                        </a:cubicBezTo>
                        <a:cubicBezTo>
                          <a:pt x="9649370" y="2607768"/>
                          <a:pt x="9216529" y="2474124"/>
                          <a:pt x="8912276" y="2487211"/>
                        </a:cubicBezTo>
                        <a:cubicBezTo>
                          <a:pt x="8167218" y="2893743"/>
                          <a:pt x="7898677" y="3049027"/>
                          <a:pt x="7001840" y="3282620"/>
                        </a:cubicBezTo>
                        <a:cubicBezTo>
                          <a:pt x="6661718" y="3034505"/>
                          <a:pt x="6539384" y="2789036"/>
                          <a:pt x="6238594" y="2487211"/>
                        </a:cubicBezTo>
                        <a:cubicBezTo>
                          <a:pt x="4549226" y="2343941"/>
                          <a:pt x="1765781" y="2488435"/>
                          <a:pt x="401382" y="2487211"/>
                        </a:cubicBezTo>
                        <a:cubicBezTo>
                          <a:pt x="148948" y="2494669"/>
                          <a:pt x="21739" y="2278118"/>
                          <a:pt x="0" y="2072666"/>
                        </a:cubicBezTo>
                        <a:cubicBezTo>
                          <a:pt x="0" y="2072671"/>
                          <a:pt x="0" y="2072671"/>
                          <a:pt x="0" y="2072676"/>
                        </a:cubicBezTo>
                        <a:cubicBezTo>
                          <a:pt x="34667" y="1832744"/>
                          <a:pt x="5572" y="1599816"/>
                          <a:pt x="0" y="1450873"/>
                        </a:cubicBezTo>
                        <a:lnTo>
                          <a:pt x="0" y="1450873"/>
                        </a:lnTo>
                        <a:cubicBezTo>
                          <a:pt x="51559" y="1098278"/>
                          <a:pt x="-53087" y="564009"/>
                          <a:pt x="0" y="414544"/>
                        </a:cubicBezTo>
                        <a:close/>
                      </a:path>
                      <a:path w="10694732" h="2487211" fill="none" stroke="0" extrusionOk="0">
                        <a:moveTo>
                          <a:pt x="0" y="414544"/>
                        </a:moveTo>
                        <a:cubicBezTo>
                          <a:pt x="9444" y="219016"/>
                          <a:pt x="166343" y="267"/>
                          <a:pt x="401382" y="0"/>
                        </a:cubicBezTo>
                        <a:cubicBezTo>
                          <a:pt x="3105029" y="253710"/>
                          <a:pt x="4046161" y="338066"/>
                          <a:pt x="6238594" y="0"/>
                        </a:cubicBezTo>
                        <a:lnTo>
                          <a:pt x="6238594" y="0"/>
                        </a:lnTo>
                        <a:cubicBezTo>
                          <a:pt x="7144539" y="-135562"/>
                          <a:pt x="7726158" y="-119969"/>
                          <a:pt x="8912276" y="0"/>
                        </a:cubicBezTo>
                        <a:cubicBezTo>
                          <a:pt x="9138202" y="-59227"/>
                          <a:pt x="9763674" y="23820"/>
                          <a:pt x="10293349" y="0"/>
                        </a:cubicBezTo>
                        <a:cubicBezTo>
                          <a:pt x="10513889" y="-11086"/>
                          <a:pt x="10714737" y="167525"/>
                          <a:pt x="10694732" y="414544"/>
                        </a:cubicBezTo>
                        <a:cubicBezTo>
                          <a:pt x="10671205" y="504219"/>
                          <a:pt x="10666889" y="1298591"/>
                          <a:pt x="10694732" y="1450873"/>
                        </a:cubicBezTo>
                        <a:lnTo>
                          <a:pt x="10694732" y="1450873"/>
                        </a:lnTo>
                        <a:cubicBezTo>
                          <a:pt x="10717900" y="1548134"/>
                          <a:pt x="10669321" y="1971012"/>
                          <a:pt x="10694732" y="2072676"/>
                        </a:cubicBezTo>
                        <a:cubicBezTo>
                          <a:pt x="10694733" y="2072674"/>
                          <a:pt x="10694732" y="2072670"/>
                          <a:pt x="10694732" y="2072666"/>
                        </a:cubicBezTo>
                        <a:cubicBezTo>
                          <a:pt x="10675698" y="2234338"/>
                          <a:pt x="10537758" y="2506804"/>
                          <a:pt x="10293349" y="2487211"/>
                        </a:cubicBezTo>
                        <a:cubicBezTo>
                          <a:pt x="9871489" y="2477173"/>
                          <a:pt x="9523954" y="2412331"/>
                          <a:pt x="8912276" y="2487211"/>
                        </a:cubicBezTo>
                        <a:cubicBezTo>
                          <a:pt x="8585667" y="2618959"/>
                          <a:pt x="7530038" y="3233046"/>
                          <a:pt x="7001840" y="3282620"/>
                        </a:cubicBezTo>
                        <a:cubicBezTo>
                          <a:pt x="6853323" y="3059091"/>
                          <a:pt x="6550215" y="2862506"/>
                          <a:pt x="6238594" y="2487211"/>
                        </a:cubicBezTo>
                        <a:cubicBezTo>
                          <a:pt x="4825429" y="2551876"/>
                          <a:pt x="1993509" y="2573353"/>
                          <a:pt x="401382" y="2487211"/>
                        </a:cubicBezTo>
                        <a:cubicBezTo>
                          <a:pt x="153553" y="2474360"/>
                          <a:pt x="-18295" y="2305746"/>
                          <a:pt x="0" y="2072666"/>
                        </a:cubicBezTo>
                        <a:cubicBezTo>
                          <a:pt x="-1" y="2072670"/>
                          <a:pt x="0" y="2072672"/>
                          <a:pt x="0" y="2072676"/>
                        </a:cubicBezTo>
                        <a:cubicBezTo>
                          <a:pt x="-39292" y="1772887"/>
                          <a:pt x="-39141" y="1607077"/>
                          <a:pt x="0" y="1450873"/>
                        </a:cubicBezTo>
                        <a:lnTo>
                          <a:pt x="0" y="1450873"/>
                        </a:lnTo>
                        <a:cubicBezTo>
                          <a:pt x="-62127" y="1065837"/>
                          <a:pt x="73365" y="676797"/>
                          <a:pt x="0" y="41454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1" name="TextBox 10">
            <a:extLst>
              <a:ext uri="{FF2B5EF4-FFF2-40B4-BE49-F238E27FC236}">
                <a16:creationId xmlns:a16="http://schemas.microsoft.com/office/drawing/2014/main" xmlns="" id="{57C3B9BC-BC6A-BA06-1213-D65AEBB27DC9}"/>
              </a:ext>
            </a:extLst>
          </p:cNvPr>
          <p:cNvSpPr txBox="1"/>
          <p:nvPr/>
        </p:nvSpPr>
        <p:spPr>
          <a:xfrm>
            <a:off x="1590855" y="2825286"/>
            <a:ext cx="10458249" cy="1200329"/>
          </a:xfrm>
          <a:prstGeom prst="rect">
            <a:avLst/>
          </a:prstGeom>
          <a:solidFill>
            <a:schemeClr val="accent1">
              <a:lumMod val="20000"/>
              <a:lumOff val="80000"/>
            </a:schemeClr>
          </a:solidFill>
        </p:spPr>
        <p:txBody>
          <a:bodyPr wrap="square" rtlCol="0">
            <a:spAutoFit/>
          </a:bodyPr>
          <a:lstStyle/>
          <a:p>
            <a:pPr algn="just"/>
            <a:r>
              <a:rPr lang="en-US" sz="3600">
                <a:solidFill>
                  <a:srgbClr val="E11F69"/>
                </a:solidFill>
                <a:latin typeface="UTM Avo" panose="02040603050506020204" pitchFamily="18" charset="0"/>
                <a:cs typeface="Times New Roman" pitchFamily="18" charset="0"/>
              </a:rPr>
              <a:t>- </a:t>
            </a:r>
            <a:r>
              <a:rPr lang="en-US" sz="3600" smtClean="0">
                <a:solidFill>
                  <a:srgbClr val="E11F69"/>
                </a:solidFill>
                <a:latin typeface="UTM Avo" panose="02040603050506020204" pitchFamily="18" charset="0"/>
                <a:cs typeface="Times New Roman" pitchFamily="18" charset="0"/>
              </a:rPr>
              <a:t>Ca ngợi anh Hùng Phạm Tuân –người góp phần làm rạng danh đất nước Việt Nam.</a:t>
            </a:r>
            <a:endParaRPr lang="en-US" sz="3200" dirty="0">
              <a:solidFill>
                <a:srgbClr val="E11F69"/>
              </a:solidFill>
              <a:latin typeface="UTM Avo" panose="02040603050506020204" pitchFamily="18" charset="0"/>
            </a:endParaRPr>
          </a:p>
        </p:txBody>
      </p:sp>
    </p:spTree>
    <p:extLst>
      <p:ext uri="{BB962C8B-B14F-4D97-AF65-F5344CB8AC3E}">
        <p14:creationId xmlns:p14="http://schemas.microsoft.com/office/powerpoint/2010/main" val="282254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1D19853E-3929-7515-FE66-0A9B9C5848A2}"/>
              </a:ext>
            </a:extLst>
          </p:cNvPr>
          <p:cNvPicPr>
            <a:picLocks noChangeAspect="1"/>
          </p:cNvPicPr>
          <p:nvPr/>
        </p:nvPicPr>
        <p:blipFill>
          <a:blip r:embed="rId4"/>
          <a:stretch>
            <a:fillRect/>
          </a:stretch>
        </p:blipFill>
        <p:spPr>
          <a:xfrm>
            <a:off x="3484179" y="1586784"/>
            <a:ext cx="6136899" cy="2918955"/>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xmlns="" id="{D363D405-DC78-F8A6-FB78-10659377223A}"/>
              </a:ext>
            </a:extLst>
          </p:cNvPr>
          <p:cNvSpPr txBox="1">
            <a:spLocks noChangeArrowheads="1"/>
          </p:cNvSpPr>
          <p:nvPr/>
        </p:nvSpPr>
        <p:spPr bwMode="auto">
          <a:xfrm>
            <a:off x="1970689" y="1585374"/>
            <a:ext cx="8576441" cy="2817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nâng cao</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098800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BDC318F4-1A5A-930F-C17A-50B964BB4629}"/>
              </a:ext>
            </a:extLst>
          </p:cNvPr>
          <p:cNvGrpSpPr/>
          <p:nvPr/>
        </p:nvGrpSpPr>
        <p:grpSpPr>
          <a:xfrm>
            <a:off x="118250" y="3633320"/>
            <a:ext cx="7086600" cy="1303462"/>
            <a:chOff x="-684085" y="1790606"/>
            <a:chExt cx="5550126" cy="1249779"/>
          </a:xfrm>
          <a:solidFill>
            <a:schemeClr val="accent1">
              <a:lumMod val="20000"/>
              <a:lumOff val="80000"/>
            </a:schemeClr>
          </a:solidFill>
        </p:grpSpPr>
        <p:sp>
          <p:nvSpPr>
            <p:cNvPr id="4" name="Speech Bubble: Rectangle with Corners Rounded 6">
              <a:extLst>
                <a:ext uri="{FF2B5EF4-FFF2-40B4-BE49-F238E27FC236}">
                  <a16:creationId xmlns:a16="http://schemas.microsoft.com/office/drawing/2014/main" xmlns="" id="{BA9D6364-A88F-FBE3-F479-2DED73CA77FF}"/>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xmlns="" sd="2842418190">
                    <a:custGeom>
                      <a:avLst/>
                      <a:gdLst>
                        <a:gd name="connsiteX0" fmla="*/ 0 w 7086600"/>
                        <a:gd name="connsiteY0" fmla="*/ 217248 h 1303462"/>
                        <a:gd name="connsiteX1" fmla="*/ 265966 w 7086600"/>
                        <a:gd name="connsiteY1" fmla="*/ 0 h 1303462"/>
                        <a:gd name="connsiteX2" fmla="*/ 4133850 w 7086600"/>
                        <a:gd name="connsiteY2" fmla="*/ 0 h 1303462"/>
                        <a:gd name="connsiteX3" fmla="*/ 4133850 w 7086600"/>
                        <a:gd name="connsiteY3" fmla="*/ 0 h 1303462"/>
                        <a:gd name="connsiteX4" fmla="*/ 5905500 w 7086600"/>
                        <a:gd name="connsiteY4" fmla="*/ 0 h 1303462"/>
                        <a:gd name="connsiteX5" fmla="*/ 6820633 w 7086600"/>
                        <a:gd name="connsiteY5" fmla="*/ 0 h 1303462"/>
                        <a:gd name="connsiteX6" fmla="*/ 7086600 w 7086600"/>
                        <a:gd name="connsiteY6" fmla="*/ 217248 h 1303462"/>
                        <a:gd name="connsiteX7" fmla="*/ 7086600 w 7086600"/>
                        <a:gd name="connsiteY7" fmla="*/ 760353 h 1303462"/>
                        <a:gd name="connsiteX8" fmla="*/ 7086600 w 7086600"/>
                        <a:gd name="connsiteY8" fmla="*/ 760353 h 1303462"/>
                        <a:gd name="connsiteX9" fmla="*/ 7086600 w 7086600"/>
                        <a:gd name="connsiteY9" fmla="*/ 1086218 h 1303462"/>
                        <a:gd name="connsiteX10" fmla="*/ 7086600 w 7086600"/>
                        <a:gd name="connsiteY10" fmla="*/ 1086213 h 1303462"/>
                        <a:gd name="connsiteX11" fmla="*/ 6820633 w 7086600"/>
                        <a:gd name="connsiteY11" fmla="*/ 1303462 h 1303462"/>
                        <a:gd name="connsiteX12" fmla="*/ 5905500 w 7086600"/>
                        <a:gd name="connsiteY12" fmla="*/ 1303462 h 1303462"/>
                        <a:gd name="connsiteX13" fmla="*/ 4639596 w 7086600"/>
                        <a:gd name="connsiteY13" fmla="*/ 1720308 h 1303462"/>
                        <a:gd name="connsiteX14" fmla="*/ 4133850 w 7086600"/>
                        <a:gd name="connsiteY14" fmla="*/ 1303462 h 1303462"/>
                        <a:gd name="connsiteX15" fmla="*/ 265966 w 7086600"/>
                        <a:gd name="connsiteY15" fmla="*/ 1303462 h 1303462"/>
                        <a:gd name="connsiteX16" fmla="*/ 0 w 7086600"/>
                        <a:gd name="connsiteY16" fmla="*/ 1086213 h 1303462"/>
                        <a:gd name="connsiteX17" fmla="*/ 0 w 7086600"/>
                        <a:gd name="connsiteY17" fmla="*/ 1086218 h 1303462"/>
                        <a:gd name="connsiteX18" fmla="*/ 0 w 7086600"/>
                        <a:gd name="connsiteY18" fmla="*/ 760353 h 1303462"/>
                        <a:gd name="connsiteX19" fmla="*/ 0 w 7086600"/>
                        <a:gd name="connsiteY19" fmla="*/ 760353 h 1303462"/>
                        <a:gd name="connsiteX20" fmla="*/ 0 w 7086600"/>
                        <a:gd name="connsiteY20" fmla="*/ 217248 h 1303462"/>
                        <a:gd name="connsiteX0" fmla="*/ 0 w 7086600"/>
                        <a:gd name="connsiteY0" fmla="*/ 217248 h 1303462"/>
                        <a:gd name="connsiteX1" fmla="*/ 265966 w 7086600"/>
                        <a:gd name="connsiteY1" fmla="*/ 0 h 1303462"/>
                        <a:gd name="connsiteX2" fmla="*/ 4133850 w 7086600"/>
                        <a:gd name="connsiteY2" fmla="*/ 0 h 1303462"/>
                        <a:gd name="connsiteX3" fmla="*/ 4133850 w 7086600"/>
                        <a:gd name="connsiteY3" fmla="*/ 0 h 1303462"/>
                        <a:gd name="connsiteX4" fmla="*/ 5905500 w 7086600"/>
                        <a:gd name="connsiteY4" fmla="*/ 0 h 1303462"/>
                        <a:gd name="connsiteX5" fmla="*/ 6820633 w 7086600"/>
                        <a:gd name="connsiteY5" fmla="*/ 0 h 1303462"/>
                        <a:gd name="connsiteX6" fmla="*/ 7086600 w 7086600"/>
                        <a:gd name="connsiteY6" fmla="*/ 217248 h 1303462"/>
                        <a:gd name="connsiteX7" fmla="*/ 7086600 w 7086600"/>
                        <a:gd name="connsiteY7" fmla="*/ 760353 h 1303462"/>
                        <a:gd name="connsiteX8" fmla="*/ 7086600 w 7086600"/>
                        <a:gd name="connsiteY8" fmla="*/ 760353 h 1303462"/>
                        <a:gd name="connsiteX9" fmla="*/ 7086600 w 7086600"/>
                        <a:gd name="connsiteY9" fmla="*/ 1086218 h 1303462"/>
                        <a:gd name="connsiteX10" fmla="*/ 7086600 w 7086600"/>
                        <a:gd name="connsiteY10" fmla="*/ 1086213 h 1303462"/>
                        <a:gd name="connsiteX11" fmla="*/ 6820633 w 7086600"/>
                        <a:gd name="connsiteY11" fmla="*/ 1303462 h 1303462"/>
                        <a:gd name="connsiteX12" fmla="*/ 5905500 w 7086600"/>
                        <a:gd name="connsiteY12" fmla="*/ 1303462 h 1303462"/>
                        <a:gd name="connsiteX13" fmla="*/ 4639596 w 7086600"/>
                        <a:gd name="connsiteY13" fmla="*/ 1720308 h 1303462"/>
                        <a:gd name="connsiteX14" fmla="*/ 4133850 w 7086600"/>
                        <a:gd name="connsiteY14" fmla="*/ 1303462 h 1303462"/>
                        <a:gd name="connsiteX15" fmla="*/ 265966 w 7086600"/>
                        <a:gd name="connsiteY15" fmla="*/ 1303462 h 1303462"/>
                        <a:gd name="connsiteX16" fmla="*/ 0 w 7086600"/>
                        <a:gd name="connsiteY16" fmla="*/ 1086213 h 1303462"/>
                        <a:gd name="connsiteX17" fmla="*/ 0 w 7086600"/>
                        <a:gd name="connsiteY17" fmla="*/ 1086218 h 1303462"/>
                        <a:gd name="connsiteX18" fmla="*/ 0 w 7086600"/>
                        <a:gd name="connsiteY18" fmla="*/ 760353 h 1303462"/>
                        <a:gd name="connsiteX19" fmla="*/ 0 w 7086600"/>
                        <a:gd name="connsiteY19" fmla="*/ 760353 h 1303462"/>
                        <a:gd name="connsiteX20" fmla="*/ 0 w 7086600"/>
                        <a:gd name="connsiteY20" fmla="*/ 217248 h 130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86600" h="1303462" fill="none" extrusionOk="0">
                          <a:moveTo>
                            <a:pt x="0" y="217248"/>
                          </a:moveTo>
                          <a:cubicBezTo>
                            <a:pt x="23157" y="108365"/>
                            <a:pt x="79276" y="14364"/>
                            <a:pt x="265966" y="0"/>
                          </a:cubicBezTo>
                          <a:cubicBezTo>
                            <a:pt x="1885988" y="239381"/>
                            <a:pt x="2783869" y="74385"/>
                            <a:pt x="4133850" y="0"/>
                          </a:cubicBezTo>
                          <a:lnTo>
                            <a:pt x="4133850" y="0"/>
                          </a:lnTo>
                          <a:cubicBezTo>
                            <a:pt x="4708429" y="-115178"/>
                            <a:pt x="5156295" y="1464"/>
                            <a:pt x="5905500" y="0"/>
                          </a:cubicBezTo>
                          <a:cubicBezTo>
                            <a:pt x="6073867" y="-38819"/>
                            <a:pt x="6492638" y="30716"/>
                            <a:pt x="6820633" y="0"/>
                          </a:cubicBezTo>
                          <a:cubicBezTo>
                            <a:pt x="6976322" y="11735"/>
                            <a:pt x="7075082" y="98807"/>
                            <a:pt x="7086600" y="217248"/>
                          </a:cubicBezTo>
                          <a:cubicBezTo>
                            <a:pt x="7072374" y="274115"/>
                            <a:pt x="7081017" y="658402"/>
                            <a:pt x="7086600" y="760353"/>
                          </a:cubicBezTo>
                          <a:lnTo>
                            <a:pt x="7086600" y="760353"/>
                          </a:lnTo>
                          <a:cubicBezTo>
                            <a:pt x="7103334" y="813659"/>
                            <a:pt x="7069402" y="1036283"/>
                            <a:pt x="7086600" y="1086218"/>
                          </a:cubicBezTo>
                          <a:lnTo>
                            <a:pt x="7086600" y="1086213"/>
                          </a:lnTo>
                          <a:cubicBezTo>
                            <a:pt x="7068173" y="1186692"/>
                            <a:pt x="6959728" y="1326430"/>
                            <a:pt x="6820633" y="1303462"/>
                          </a:cubicBezTo>
                          <a:cubicBezTo>
                            <a:pt x="6567430" y="1366105"/>
                            <a:pt x="6338566" y="1287061"/>
                            <a:pt x="5905500" y="1303462"/>
                          </a:cubicBezTo>
                          <a:cubicBezTo>
                            <a:pt x="5643451" y="1371002"/>
                            <a:pt x="4997526" y="1740215"/>
                            <a:pt x="4639596" y="1720308"/>
                          </a:cubicBezTo>
                          <a:cubicBezTo>
                            <a:pt x="4566830" y="1600329"/>
                            <a:pt x="4314715" y="1502349"/>
                            <a:pt x="4133850" y="1303462"/>
                          </a:cubicBezTo>
                          <a:cubicBezTo>
                            <a:pt x="3272403" y="1303894"/>
                            <a:pt x="1291423" y="1265869"/>
                            <a:pt x="265966" y="1303462"/>
                          </a:cubicBezTo>
                          <a:cubicBezTo>
                            <a:pt x="117186" y="1329443"/>
                            <a:pt x="-30149" y="1235464"/>
                            <a:pt x="0" y="1086213"/>
                          </a:cubicBezTo>
                          <a:lnTo>
                            <a:pt x="0" y="1086218"/>
                          </a:lnTo>
                          <a:cubicBezTo>
                            <a:pt x="-44362" y="923545"/>
                            <a:pt x="-15662" y="843901"/>
                            <a:pt x="0" y="760353"/>
                          </a:cubicBezTo>
                          <a:lnTo>
                            <a:pt x="0" y="760353"/>
                          </a:lnTo>
                          <a:cubicBezTo>
                            <a:pt x="-48838" y="536105"/>
                            <a:pt x="34638" y="368220"/>
                            <a:pt x="0" y="217248"/>
                          </a:cubicBezTo>
                          <a:close/>
                        </a:path>
                        <a:path w="7086600" h="1303462" stroke="0" extrusionOk="0">
                          <a:moveTo>
                            <a:pt x="0" y="217248"/>
                          </a:moveTo>
                          <a:cubicBezTo>
                            <a:pt x="-5915" y="104087"/>
                            <a:pt x="146656" y="-1097"/>
                            <a:pt x="265966" y="0"/>
                          </a:cubicBezTo>
                          <a:cubicBezTo>
                            <a:pt x="1815606" y="77454"/>
                            <a:pt x="2447509" y="10727"/>
                            <a:pt x="4133850" y="0"/>
                          </a:cubicBezTo>
                          <a:lnTo>
                            <a:pt x="4133850" y="0"/>
                          </a:lnTo>
                          <a:cubicBezTo>
                            <a:pt x="4493824" y="-75428"/>
                            <a:pt x="5567970" y="-22148"/>
                            <a:pt x="5905500" y="0"/>
                          </a:cubicBezTo>
                          <a:cubicBezTo>
                            <a:pt x="6165294" y="-37423"/>
                            <a:pt x="6448834" y="19503"/>
                            <a:pt x="6820633" y="0"/>
                          </a:cubicBezTo>
                          <a:cubicBezTo>
                            <a:pt x="6962915" y="-11613"/>
                            <a:pt x="7079429" y="93595"/>
                            <a:pt x="7086600" y="217248"/>
                          </a:cubicBezTo>
                          <a:cubicBezTo>
                            <a:pt x="7069213" y="278637"/>
                            <a:pt x="7082881" y="656473"/>
                            <a:pt x="7086600" y="760353"/>
                          </a:cubicBezTo>
                          <a:lnTo>
                            <a:pt x="7086600" y="760353"/>
                          </a:lnTo>
                          <a:cubicBezTo>
                            <a:pt x="7091664" y="839124"/>
                            <a:pt x="7065876" y="959621"/>
                            <a:pt x="7086600" y="1086218"/>
                          </a:cubicBezTo>
                          <a:lnTo>
                            <a:pt x="7086600" y="1086213"/>
                          </a:lnTo>
                          <a:cubicBezTo>
                            <a:pt x="7075493" y="1212455"/>
                            <a:pt x="6966400" y="1323676"/>
                            <a:pt x="6820633" y="1303462"/>
                          </a:cubicBezTo>
                          <a:cubicBezTo>
                            <a:pt x="6404475" y="1352084"/>
                            <a:pt x="6106264" y="1254236"/>
                            <a:pt x="5905500" y="1303462"/>
                          </a:cubicBezTo>
                          <a:cubicBezTo>
                            <a:pt x="5413019" y="1510208"/>
                            <a:pt x="5262992" y="1596438"/>
                            <a:pt x="4639596" y="1720308"/>
                          </a:cubicBezTo>
                          <a:cubicBezTo>
                            <a:pt x="4423921" y="1580109"/>
                            <a:pt x="4320085" y="1451830"/>
                            <a:pt x="4133850" y="1303462"/>
                          </a:cubicBezTo>
                          <a:cubicBezTo>
                            <a:pt x="3122829" y="1416558"/>
                            <a:pt x="1243531" y="1433708"/>
                            <a:pt x="265966" y="1303462"/>
                          </a:cubicBezTo>
                          <a:cubicBezTo>
                            <a:pt x="95174" y="1321687"/>
                            <a:pt x="31264" y="1179394"/>
                            <a:pt x="0" y="1086213"/>
                          </a:cubicBezTo>
                          <a:lnTo>
                            <a:pt x="0" y="1086218"/>
                          </a:lnTo>
                          <a:cubicBezTo>
                            <a:pt x="12096" y="975218"/>
                            <a:pt x="-8776" y="842410"/>
                            <a:pt x="0" y="760353"/>
                          </a:cubicBezTo>
                          <a:lnTo>
                            <a:pt x="0" y="760353"/>
                          </a:lnTo>
                          <a:cubicBezTo>
                            <a:pt x="33240" y="582833"/>
                            <a:pt x="-17648" y="297371"/>
                            <a:pt x="0" y="217248"/>
                          </a:cubicBezTo>
                          <a:close/>
                        </a:path>
                        <a:path w="7086600" h="1303462" fill="none" stroke="0" extrusionOk="0">
                          <a:moveTo>
                            <a:pt x="0" y="217248"/>
                          </a:moveTo>
                          <a:cubicBezTo>
                            <a:pt x="5891" y="118343"/>
                            <a:pt x="111398" y="-2551"/>
                            <a:pt x="265966" y="0"/>
                          </a:cubicBezTo>
                          <a:cubicBezTo>
                            <a:pt x="2032703" y="141342"/>
                            <a:pt x="2649918" y="246619"/>
                            <a:pt x="4133850" y="0"/>
                          </a:cubicBezTo>
                          <a:lnTo>
                            <a:pt x="4133850" y="0"/>
                          </a:lnTo>
                          <a:cubicBezTo>
                            <a:pt x="4729025" y="-73224"/>
                            <a:pt x="5128306" y="-57447"/>
                            <a:pt x="5905500" y="0"/>
                          </a:cubicBezTo>
                          <a:cubicBezTo>
                            <a:pt x="6087056" y="-67343"/>
                            <a:pt x="6449267" y="-2506"/>
                            <a:pt x="6820633" y="0"/>
                          </a:cubicBezTo>
                          <a:cubicBezTo>
                            <a:pt x="6970426" y="-1418"/>
                            <a:pt x="7091413" y="91753"/>
                            <a:pt x="7086600" y="217248"/>
                          </a:cubicBezTo>
                          <a:cubicBezTo>
                            <a:pt x="7070829" y="267760"/>
                            <a:pt x="7067509" y="685486"/>
                            <a:pt x="7086600" y="760353"/>
                          </a:cubicBezTo>
                          <a:lnTo>
                            <a:pt x="7086600" y="760353"/>
                          </a:lnTo>
                          <a:cubicBezTo>
                            <a:pt x="7097430" y="813250"/>
                            <a:pt x="7070476" y="1038770"/>
                            <a:pt x="7086600" y="1086218"/>
                          </a:cubicBezTo>
                          <a:lnTo>
                            <a:pt x="7086600" y="1086213"/>
                          </a:lnTo>
                          <a:cubicBezTo>
                            <a:pt x="7093178" y="1187847"/>
                            <a:pt x="6940757" y="1320803"/>
                            <a:pt x="6820633" y="1303462"/>
                          </a:cubicBezTo>
                          <a:cubicBezTo>
                            <a:pt x="6581592" y="1280455"/>
                            <a:pt x="6361916" y="1258570"/>
                            <a:pt x="5905500" y="1303462"/>
                          </a:cubicBezTo>
                          <a:cubicBezTo>
                            <a:pt x="5625674" y="1335074"/>
                            <a:pt x="4965426" y="1721429"/>
                            <a:pt x="4639596" y="1720308"/>
                          </a:cubicBezTo>
                          <a:cubicBezTo>
                            <a:pt x="4593593" y="1629335"/>
                            <a:pt x="4303303" y="1502573"/>
                            <a:pt x="4133850" y="1303462"/>
                          </a:cubicBezTo>
                          <a:cubicBezTo>
                            <a:pt x="3253268" y="1184280"/>
                            <a:pt x="1246320" y="1404487"/>
                            <a:pt x="265966" y="1303462"/>
                          </a:cubicBezTo>
                          <a:cubicBezTo>
                            <a:pt x="92696" y="1311729"/>
                            <a:pt x="-5662" y="1212194"/>
                            <a:pt x="0" y="1086213"/>
                          </a:cubicBezTo>
                          <a:lnTo>
                            <a:pt x="0" y="1086218"/>
                          </a:lnTo>
                          <a:cubicBezTo>
                            <a:pt x="-46278" y="917664"/>
                            <a:pt x="-21174" y="834283"/>
                            <a:pt x="0" y="760353"/>
                          </a:cubicBezTo>
                          <a:lnTo>
                            <a:pt x="0" y="760353"/>
                          </a:lnTo>
                          <a:cubicBezTo>
                            <a:pt x="-39423" y="556736"/>
                            <a:pt x="18695" y="343411"/>
                            <a:pt x="0" y="21724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xmlns="" id="{8D4E816D-0AF6-6CD5-AA94-AFD7E854EE8C}"/>
                </a:ext>
              </a:extLst>
            </p:cNvPr>
            <p:cNvSpPr txBox="1"/>
            <p:nvPr/>
          </p:nvSpPr>
          <p:spPr>
            <a:xfrm>
              <a:off x="-555497" y="1966739"/>
              <a:ext cx="5318022" cy="901071"/>
            </a:xfrm>
            <a:prstGeom prst="rect">
              <a:avLst/>
            </a:prstGeom>
            <a:grpFill/>
          </p:spPr>
          <p:txBody>
            <a:bodyPr wrap="square" rtlCol="0">
              <a:spAutoFit/>
            </a:bodyPr>
            <a:lstStyle/>
            <a:p>
              <a:pPr algn="just" defTabSz="1219170">
                <a:buClr>
                  <a:srgbClr val="000000"/>
                </a:buClr>
              </a:pPr>
              <a:r>
                <a:rPr lang="en-US" sz="3200" kern="0">
                  <a:solidFill>
                    <a:srgbClr val="FF0000"/>
                  </a:solidFill>
                  <a:latin typeface="UTM Avo" panose="02040603050506020204" pitchFamily="18" charset="0"/>
                  <a:cs typeface="Calibri" panose="020F0502020204030204" pitchFamily="34" charset="0"/>
                  <a:sym typeface="Arial"/>
                </a:rPr>
                <a:t>Đoạn 2 </a:t>
              </a:r>
              <a:r>
                <a:rPr lang="en-US" sz="3200" kern="0" dirty="0" err="1">
                  <a:solidFill>
                    <a:srgbClr val="FF0000"/>
                  </a:solidFill>
                  <a:latin typeface="UTM Avo" panose="02040603050506020204" pitchFamily="18" charset="0"/>
                  <a:cs typeface="Calibri" panose="020F0502020204030204" pitchFamily="34" charset="0"/>
                  <a:sym typeface="Arial"/>
                </a:rPr>
                <a:t>của</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err="1">
                  <a:solidFill>
                    <a:srgbClr val="FF0000"/>
                  </a:solidFill>
                  <a:latin typeface="UTM Avo" panose="02040603050506020204" pitchFamily="18" charset="0"/>
                  <a:cs typeface="Calibri" panose="020F0502020204030204" pitchFamily="34" charset="0"/>
                  <a:sym typeface="Arial"/>
                </a:rPr>
                <a:t>bài</a:t>
              </a:r>
              <a:r>
                <a:rPr lang="en-US" sz="3200" kern="0">
                  <a:solidFill>
                    <a:srgbClr val="FF0000"/>
                  </a:solidFill>
                  <a:latin typeface="UTM Avo" panose="02040603050506020204" pitchFamily="18" charset="0"/>
                  <a:cs typeface="Calibri" panose="020F0502020204030204" pitchFamily="34" charset="0"/>
                  <a:sym typeface="Arial"/>
                </a:rPr>
                <a:t> nên đọc với giọng </a:t>
              </a:r>
              <a:r>
                <a:rPr lang="en-US" sz="3200" kern="0" dirty="0" err="1">
                  <a:solidFill>
                    <a:srgbClr val="FF0000"/>
                  </a:solidFill>
                  <a:latin typeface="UTM Avo" panose="02040603050506020204" pitchFamily="18" charset="0"/>
                  <a:cs typeface="Calibri" panose="020F0502020204030204" pitchFamily="34" charset="0"/>
                  <a:sym typeface="Arial"/>
                </a:rPr>
                <a:t>như</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thế</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nào</a:t>
              </a:r>
              <a:r>
                <a:rPr lang="en-US" sz="3200" kern="0" dirty="0">
                  <a:solidFill>
                    <a:srgbClr val="FF0000"/>
                  </a:solidFill>
                  <a:latin typeface="UTM Avo" panose="02040603050506020204" pitchFamily="18" charset="0"/>
                  <a:cs typeface="Calibri" panose="020F0502020204030204" pitchFamily="34" charset="0"/>
                  <a:sym typeface="Arial"/>
                </a:rPr>
                <a:t>?</a:t>
              </a:r>
              <a:endParaRPr lang="vi-VN" sz="3200" kern="0" dirty="0">
                <a:solidFill>
                  <a:srgbClr val="FF0000"/>
                </a:solidFill>
                <a:latin typeface="Calibri" panose="020F0502020204030204" pitchFamily="34" charset="0"/>
                <a:cs typeface="Calibri" panose="020F0502020204030204" pitchFamily="34" charset="0"/>
                <a:sym typeface="Arial"/>
              </a:endParaRPr>
            </a:p>
          </p:txBody>
        </p:sp>
      </p:grpSp>
      <p:sp>
        <p:nvSpPr>
          <p:cNvPr id="8" name="Speech Bubble: Rectangle with Corners Rounded 6">
            <a:extLst>
              <a:ext uri="{FF2B5EF4-FFF2-40B4-BE49-F238E27FC236}">
                <a16:creationId xmlns:a16="http://schemas.microsoft.com/office/drawing/2014/main" xmlns="" id="{CD45923D-D2AD-13C2-8B75-C48F7F92AB06}"/>
              </a:ext>
            </a:extLst>
          </p:cNvPr>
          <p:cNvSpPr/>
          <p:nvPr/>
        </p:nvSpPr>
        <p:spPr>
          <a:xfrm>
            <a:off x="3255700" y="2093367"/>
            <a:ext cx="8475318" cy="1303462"/>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xmlns="" sd="2842418190">
                  <a:custGeom>
                    <a:avLst/>
                    <a:gdLst>
                      <a:gd name="connsiteX0" fmla="*/ 0 w 8475318"/>
                      <a:gd name="connsiteY0" fmla="*/ 217248 h 1303462"/>
                      <a:gd name="connsiteX1" fmla="*/ 318085 w 8475318"/>
                      <a:gd name="connsiteY1" fmla="*/ 0 h 1303462"/>
                      <a:gd name="connsiteX2" fmla="*/ 4943936 w 8475318"/>
                      <a:gd name="connsiteY2" fmla="*/ 0 h 1303462"/>
                      <a:gd name="connsiteX3" fmla="*/ 4943936 w 8475318"/>
                      <a:gd name="connsiteY3" fmla="*/ 0 h 1303462"/>
                      <a:gd name="connsiteX4" fmla="*/ 7062765 w 8475318"/>
                      <a:gd name="connsiteY4" fmla="*/ 0 h 1303462"/>
                      <a:gd name="connsiteX5" fmla="*/ 8157232 w 8475318"/>
                      <a:gd name="connsiteY5" fmla="*/ 0 h 1303462"/>
                      <a:gd name="connsiteX6" fmla="*/ 8475318 w 8475318"/>
                      <a:gd name="connsiteY6" fmla="*/ 217248 h 1303462"/>
                      <a:gd name="connsiteX7" fmla="*/ 8475318 w 8475318"/>
                      <a:gd name="connsiteY7" fmla="*/ 760353 h 1303462"/>
                      <a:gd name="connsiteX8" fmla="*/ 8475318 w 8475318"/>
                      <a:gd name="connsiteY8" fmla="*/ 760353 h 1303462"/>
                      <a:gd name="connsiteX9" fmla="*/ 8475318 w 8475318"/>
                      <a:gd name="connsiteY9" fmla="*/ 1086218 h 1303462"/>
                      <a:gd name="connsiteX10" fmla="*/ 8475318 w 8475318"/>
                      <a:gd name="connsiteY10" fmla="*/ 1086213 h 1303462"/>
                      <a:gd name="connsiteX11" fmla="*/ 8157232 w 8475318"/>
                      <a:gd name="connsiteY11" fmla="*/ 1303462 h 1303462"/>
                      <a:gd name="connsiteX12" fmla="*/ 7062765 w 8475318"/>
                      <a:gd name="connsiteY12" fmla="*/ 1303462 h 1303462"/>
                      <a:gd name="connsiteX13" fmla="*/ 5548789 w 8475318"/>
                      <a:gd name="connsiteY13" fmla="*/ 1720308 h 1303462"/>
                      <a:gd name="connsiteX14" fmla="*/ 4943936 w 8475318"/>
                      <a:gd name="connsiteY14" fmla="*/ 1303462 h 1303462"/>
                      <a:gd name="connsiteX15" fmla="*/ 318085 w 8475318"/>
                      <a:gd name="connsiteY15" fmla="*/ 1303462 h 1303462"/>
                      <a:gd name="connsiteX16" fmla="*/ 0 w 8475318"/>
                      <a:gd name="connsiteY16" fmla="*/ 1086213 h 1303462"/>
                      <a:gd name="connsiteX17" fmla="*/ 0 w 8475318"/>
                      <a:gd name="connsiteY17" fmla="*/ 1086218 h 1303462"/>
                      <a:gd name="connsiteX18" fmla="*/ 0 w 8475318"/>
                      <a:gd name="connsiteY18" fmla="*/ 760353 h 1303462"/>
                      <a:gd name="connsiteX19" fmla="*/ 0 w 8475318"/>
                      <a:gd name="connsiteY19" fmla="*/ 760353 h 1303462"/>
                      <a:gd name="connsiteX20" fmla="*/ 0 w 8475318"/>
                      <a:gd name="connsiteY20" fmla="*/ 217248 h 1303462"/>
                      <a:gd name="connsiteX0" fmla="*/ 0 w 8475318"/>
                      <a:gd name="connsiteY0" fmla="*/ 217248 h 1303462"/>
                      <a:gd name="connsiteX1" fmla="*/ 318085 w 8475318"/>
                      <a:gd name="connsiteY1" fmla="*/ 0 h 1303462"/>
                      <a:gd name="connsiteX2" fmla="*/ 4943936 w 8475318"/>
                      <a:gd name="connsiteY2" fmla="*/ 0 h 1303462"/>
                      <a:gd name="connsiteX3" fmla="*/ 4943936 w 8475318"/>
                      <a:gd name="connsiteY3" fmla="*/ 0 h 1303462"/>
                      <a:gd name="connsiteX4" fmla="*/ 7062765 w 8475318"/>
                      <a:gd name="connsiteY4" fmla="*/ 0 h 1303462"/>
                      <a:gd name="connsiteX5" fmla="*/ 8157232 w 8475318"/>
                      <a:gd name="connsiteY5" fmla="*/ 0 h 1303462"/>
                      <a:gd name="connsiteX6" fmla="*/ 8475318 w 8475318"/>
                      <a:gd name="connsiteY6" fmla="*/ 217248 h 1303462"/>
                      <a:gd name="connsiteX7" fmla="*/ 8475318 w 8475318"/>
                      <a:gd name="connsiteY7" fmla="*/ 760353 h 1303462"/>
                      <a:gd name="connsiteX8" fmla="*/ 8475318 w 8475318"/>
                      <a:gd name="connsiteY8" fmla="*/ 760353 h 1303462"/>
                      <a:gd name="connsiteX9" fmla="*/ 8475318 w 8475318"/>
                      <a:gd name="connsiteY9" fmla="*/ 1086218 h 1303462"/>
                      <a:gd name="connsiteX10" fmla="*/ 8475318 w 8475318"/>
                      <a:gd name="connsiteY10" fmla="*/ 1086213 h 1303462"/>
                      <a:gd name="connsiteX11" fmla="*/ 8157232 w 8475318"/>
                      <a:gd name="connsiteY11" fmla="*/ 1303462 h 1303462"/>
                      <a:gd name="connsiteX12" fmla="*/ 7062765 w 8475318"/>
                      <a:gd name="connsiteY12" fmla="*/ 1303462 h 1303462"/>
                      <a:gd name="connsiteX13" fmla="*/ 5548789 w 8475318"/>
                      <a:gd name="connsiteY13" fmla="*/ 1720308 h 1303462"/>
                      <a:gd name="connsiteX14" fmla="*/ 4943936 w 8475318"/>
                      <a:gd name="connsiteY14" fmla="*/ 1303462 h 1303462"/>
                      <a:gd name="connsiteX15" fmla="*/ 318085 w 8475318"/>
                      <a:gd name="connsiteY15" fmla="*/ 1303462 h 1303462"/>
                      <a:gd name="connsiteX16" fmla="*/ 0 w 8475318"/>
                      <a:gd name="connsiteY16" fmla="*/ 1086213 h 1303462"/>
                      <a:gd name="connsiteX17" fmla="*/ 0 w 8475318"/>
                      <a:gd name="connsiteY17" fmla="*/ 1086218 h 1303462"/>
                      <a:gd name="connsiteX18" fmla="*/ 0 w 8475318"/>
                      <a:gd name="connsiteY18" fmla="*/ 760353 h 1303462"/>
                      <a:gd name="connsiteX19" fmla="*/ 0 w 8475318"/>
                      <a:gd name="connsiteY19" fmla="*/ 760353 h 1303462"/>
                      <a:gd name="connsiteX20" fmla="*/ 0 w 8475318"/>
                      <a:gd name="connsiteY20" fmla="*/ 217248 h 130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75318" h="1303462" fill="none" extrusionOk="0">
                        <a:moveTo>
                          <a:pt x="0" y="217248"/>
                        </a:moveTo>
                        <a:cubicBezTo>
                          <a:pt x="34915" y="113193"/>
                          <a:pt x="114065" y="8005"/>
                          <a:pt x="318085" y="0"/>
                        </a:cubicBezTo>
                        <a:cubicBezTo>
                          <a:pt x="2258476" y="251501"/>
                          <a:pt x="3261554" y="120707"/>
                          <a:pt x="4943936" y="0"/>
                        </a:cubicBezTo>
                        <a:lnTo>
                          <a:pt x="4943936" y="0"/>
                        </a:lnTo>
                        <a:cubicBezTo>
                          <a:pt x="5560553" y="-158882"/>
                          <a:pt x="6171140" y="10157"/>
                          <a:pt x="7062765" y="0"/>
                        </a:cubicBezTo>
                        <a:cubicBezTo>
                          <a:pt x="7272736" y="-47262"/>
                          <a:pt x="7735034" y="64732"/>
                          <a:pt x="8157232" y="0"/>
                        </a:cubicBezTo>
                        <a:cubicBezTo>
                          <a:pt x="8352954" y="27214"/>
                          <a:pt x="8455202" y="99936"/>
                          <a:pt x="8475318" y="217248"/>
                        </a:cubicBezTo>
                        <a:cubicBezTo>
                          <a:pt x="8460779" y="273719"/>
                          <a:pt x="8467907" y="657282"/>
                          <a:pt x="8475318" y="760353"/>
                        </a:cubicBezTo>
                        <a:lnTo>
                          <a:pt x="8475318" y="760353"/>
                        </a:lnTo>
                        <a:cubicBezTo>
                          <a:pt x="8492246" y="813937"/>
                          <a:pt x="8454738" y="1038916"/>
                          <a:pt x="8475318" y="1086218"/>
                        </a:cubicBezTo>
                        <a:lnTo>
                          <a:pt x="8475318" y="1086213"/>
                        </a:lnTo>
                        <a:cubicBezTo>
                          <a:pt x="8454447" y="1187453"/>
                          <a:pt x="8323251" y="1329903"/>
                          <a:pt x="8157232" y="1303462"/>
                        </a:cubicBezTo>
                        <a:cubicBezTo>
                          <a:pt x="7851248" y="1387736"/>
                          <a:pt x="7584702" y="1301845"/>
                          <a:pt x="7062765" y="1303462"/>
                        </a:cubicBezTo>
                        <a:cubicBezTo>
                          <a:pt x="6716382" y="1365341"/>
                          <a:pt x="5972214" y="1755634"/>
                          <a:pt x="5548789" y="1720308"/>
                        </a:cubicBezTo>
                        <a:cubicBezTo>
                          <a:pt x="5470400" y="1616444"/>
                          <a:pt x="5168477" y="1492949"/>
                          <a:pt x="4943936" y="1303462"/>
                        </a:cubicBezTo>
                        <a:cubicBezTo>
                          <a:pt x="3949834" y="1303953"/>
                          <a:pt x="1543076" y="1240451"/>
                          <a:pt x="318085" y="1303462"/>
                        </a:cubicBezTo>
                        <a:cubicBezTo>
                          <a:pt x="141930" y="1309095"/>
                          <a:pt x="-28918" y="1230737"/>
                          <a:pt x="0" y="1086213"/>
                        </a:cubicBezTo>
                        <a:lnTo>
                          <a:pt x="0" y="1086218"/>
                        </a:lnTo>
                        <a:cubicBezTo>
                          <a:pt x="-51348" y="923528"/>
                          <a:pt x="-12289" y="846702"/>
                          <a:pt x="0" y="760353"/>
                        </a:cubicBezTo>
                        <a:lnTo>
                          <a:pt x="0" y="760353"/>
                        </a:lnTo>
                        <a:cubicBezTo>
                          <a:pt x="-40744" y="544696"/>
                          <a:pt x="49553" y="363577"/>
                          <a:pt x="0" y="217248"/>
                        </a:cubicBezTo>
                        <a:close/>
                      </a:path>
                      <a:path w="8475318" h="1303462" stroke="0" extrusionOk="0">
                        <a:moveTo>
                          <a:pt x="0" y="217248"/>
                        </a:moveTo>
                        <a:cubicBezTo>
                          <a:pt x="-593" y="77931"/>
                          <a:pt x="173806" y="-1995"/>
                          <a:pt x="318085" y="0"/>
                        </a:cubicBezTo>
                        <a:cubicBezTo>
                          <a:pt x="2168601" y="63296"/>
                          <a:pt x="2861417" y="-3889"/>
                          <a:pt x="4943936" y="0"/>
                        </a:cubicBezTo>
                        <a:lnTo>
                          <a:pt x="4943936" y="0"/>
                        </a:lnTo>
                        <a:cubicBezTo>
                          <a:pt x="5400850" y="-70498"/>
                          <a:pt x="6659316" y="-33201"/>
                          <a:pt x="7062765" y="0"/>
                        </a:cubicBezTo>
                        <a:cubicBezTo>
                          <a:pt x="7365761" y="-41438"/>
                          <a:pt x="7693992" y="30704"/>
                          <a:pt x="8157232" y="0"/>
                        </a:cubicBezTo>
                        <a:cubicBezTo>
                          <a:pt x="8339143" y="-3718"/>
                          <a:pt x="8475934" y="94792"/>
                          <a:pt x="8475318" y="217248"/>
                        </a:cubicBezTo>
                        <a:cubicBezTo>
                          <a:pt x="8459311" y="283192"/>
                          <a:pt x="8470808" y="654432"/>
                          <a:pt x="8475318" y="760353"/>
                        </a:cubicBezTo>
                        <a:lnTo>
                          <a:pt x="8475318" y="760353"/>
                        </a:lnTo>
                        <a:cubicBezTo>
                          <a:pt x="8493059" y="848431"/>
                          <a:pt x="8443667" y="955818"/>
                          <a:pt x="8475318" y="1086218"/>
                        </a:cubicBezTo>
                        <a:lnTo>
                          <a:pt x="8475318" y="1086213"/>
                        </a:lnTo>
                        <a:cubicBezTo>
                          <a:pt x="8459144" y="1214854"/>
                          <a:pt x="8317640" y="1315500"/>
                          <a:pt x="8157232" y="1303462"/>
                        </a:cubicBezTo>
                        <a:cubicBezTo>
                          <a:pt x="7666043" y="1370237"/>
                          <a:pt x="7304596" y="1267951"/>
                          <a:pt x="7062765" y="1303462"/>
                        </a:cubicBezTo>
                        <a:cubicBezTo>
                          <a:pt x="6476882" y="1505001"/>
                          <a:pt x="6255700" y="1590449"/>
                          <a:pt x="5548789" y="1720308"/>
                        </a:cubicBezTo>
                        <a:cubicBezTo>
                          <a:pt x="5291248" y="1584440"/>
                          <a:pt x="5173181" y="1450703"/>
                          <a:pt x="4943936" y="1303462"/>
                        </a:cubicBezTo>
                        <a:cubicBezTo>
                          <a:pt x="3707351" y="1356298"/>
                          <a:pt x="1514286" y="1422654"/>
                          <a:pt x="318085" y="1303462"/>
                        </a:cubicBezTo>
                        <a:cubicBezTo>
                          <a:pt x="120268" y="1308380"/>
                          <a:pt x="29355" y="1187218"/>
                          <a:pt x="0" y="1086213"/>
                        </a:cubicBezTo>
                        <a:lnTo>
                          <a:pt x="0" y="1086218"/>
                        </a:lnTo>
                        <a:cubicBezTo>
                          <a:pt x="17163" y="967142"/>
                          <a:pt x="-10405" y="843202"/>
                          <a:pt x="0" y="760353"/>
                        </a:cubicBezTo>
                        <a:lnTo>
                          <a:pt x="0" y="760353"/>
                        </a:lnTo>
                        <a:cubicBezTo>
                          <a:pt x="39259" y="585522"/>
                          <a:pt x="-17923" y="302745"/>
                          <a:pt x="0" y="217248"/>
                        </a:cubicBezTo>
                        <a:close/>
                      </a:path>
                      <a:path w="8475318" h="1303462" fill="none" stroke="0" extrusionOk="0">
                        <a:moveTo>
                          <a:pt x="0" y="217248"/>
                        </a:moveTo>
                        <a:cubicBezTo>
                          <a:pt x="3599" y="127114"/>
                          <a:pt x="135310" y="-5891"/>
                          <a:pt x="318085" y="0"/>
                        </a:cubicBezTo>
                        <a:cubicBezTo>
                          <a:pt x="2517795" y="74476"/>
                          <a:pt x="3159944" y="282635"/>
                          <a:pt x="4943936" y="0"/>
                        </a:cubicBezTo>
                        <a:lnTo>
                          <a:pt x="4943936" y="0"/>
                        </a:lnTo>
                        <a:cubicBezTo>
                          <a:pt x="5647675" y="-86080"/>
                          <a:pt x="6131747" y="-70540"/>
                          <a:pt x="7062765" y="0"/>
                        </a:cubicBezTo>
                        <a:cubicBezTo>
                          <a:pt x="7264771" y="-60383"/>
                          <a:pt x="7718251" y="-4979"/>
                          <a:pt x="8157232" y="0"/>
                        </a:cubicBezTo>
                        <a:cubicBezTo>
                          <a:pt x="8338394" y="1059"/>
                          <a:pt x="8476457" y="94192"/>
                          <a:pt x="8475318" y="217248"/>
                        </a:cubicBezTo>
                        <a:cubicBezTo>
                          <a:pt x="8456705" y="257984"/>
                          <a:pt x="8456575" y="676482"/>
                          <a:pt x="8475318" y="760353"/>
                        </a:cubicBezTo>
                        <a:lnTo>
                          <a:pt x="8475318" y="760353"/>
                        </a:lnTo>
                        <a:cubicBezTo>
                          <a:pt x="8491629" y="810334"/>
                          <a:pt x="8456038" y="1040299"/>
                          <a:pt x="8475318" y="1086218"/>
                        </a:cubicBezTo>
                        <a:lnTo>
                          <a:pt x="8475318" y="1086213"/>
                        </a:lnTo>
                        <a:cubicBezTo>
                          <a:pt x="8466957" y="1189143"/>
                          <a:pt x="8321565" y="1316105"/>
                          <a:pt x="8157232" y="1303462"/>
                        </a:cubicBezTo>
                        <a:cubicBezTo>
                          <a:pt x="7870943" y="1274369"/>
                          <a:pt x="7587169" y="1259044"/>
                          <a:pt x="7062765" y="1303462"/>
                        </a:cubicBezTo>
                        <a:cubicBezTo>
                          <a:pt x="6728541" y="1327993"/>
                          <a:pt x="5975378" y="1712127"/>
                          <a:pt x="5548789" y="1720308"/>
                        </a:cubicBezTo>
                        <a:cubicBezTo>
                          <a:pt x="5506728" y="1628511"/>
                          <a:pt x="5117660" y="1492382"/>
                          <a:pt x="4943936" y="1303462"/>
                        </a:cubicBezTo>
                        <a:cubicBezTo>
                          <a:pt x="3963559" y="1227110"/>
                          <a:pt x="1514388" y="1397743"/>
                          <a:pt x="318085" y="1303462"/>
                        </a:cubicBezTo>
                        <a:cubicBezTo>
                          <a:pt x="131661" y="1308243"/>
                          <a:pt x="-7080" y="1210831"/>
                          <a:pt x="0" y="1086213"/>
                        </a:cubicBezTo>
                        <a:lnTo>
                          <a:pt x="0" y="1086218"/>
                        </a:lnTo>
                        <a:cubicBezTo>
                          <a:pt x="-48365" y="920922"/>
                          <a:pt x="-26676" y="838040"/>
                          <a:pt x="0" y="760353"/>
                        </a:cubicBezTo>
                        <a:lnTo>
                          <a:pt x="0" y="760353"/>
                        </a:lnTo>
                        <a:cubicBezTo>
                          <a:pt x="-42638" y="555880"/>
                          <a:pt x="26241" y="361132"/>
                          <a:pt x="0" y="21724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9" name="TextBox 8">
            <a:extLst>
              <a:ext uri="{FF2B5EF4-FFF2-40B4-BE49-F238E27FC236}">
                <a16:creationId xmlns:a16="http://schemas.microsoft.com/office/drawing/2014/main" xmlns="" id="{BA5C2E58-6449-A8CA-93EC-753C88F34143}"/>
              </a:ext>
            </a:extLst>
          </p:cNvPr>
          <p:cNvSpPr txBox="1"/>
          <p:nvPr/>
        </p:nvSpPr>
        <p:spPr>
          <a:xfrm>
            <a:off x="3037930" y="2314193"/>
            <a:ext cx="8693088" cy="686791"/>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000" kern="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000" ker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Đoạn 1 đọc với giọng chậm rãi, trầm lắng</a:t>
            </a:r>
            <a:r>
              <a:rPr lang="en-US" sz="3000">
                <a:solidFill>
                  <a:srgbClr val="7030A0"/>
                </a:solidFill>
                <a:latin typeface="UTM Avo" panose="02040603050506020204" pitchFamily="18" charset="0"/>
              </a:rPr>
              <a:t>. </a:t>
            </a:r>
            <a:endParaRPr lang="en-US" sz="3000" kern="100" dirty="0">
              <a:solidFill>
                <a:srgbClr val="7030A0"/>
              </a:solidFill>
              <a:effectLst/>
              <a:latin typeface="UTM Avo" panose="02040603050506020204" pitchFamily="18" charset="0"/>
              <a:ea typeface="Calibri" panose="020F0502020204030204" pitchFamily="34" charset="0"/>
              <a:cs typeface="Times New Roman" panose="02020603050405020304" pitchFamily="18" charset="0"/>
            </a:endParaRPr>
          </a:p>
        </p:txBody>
      </p:sp>
      <p:grpSp>
        <p:nvGrpSpPr>
          <p:cNvPr id="10" name="Group 9">
            <a:extLst>
              <a:ext uri="{FF2B5EF4-FFF2-40B4-BE49-F238E27FC236}">
                <a16:creationId xmlns:a16="http://schemas.microsoft.com/office/drawing/2014/main" xmlns="" id="{2154A808-4758-B10C-1140-00F6D6968ADE}"/>
              </a:ext>
            </a:extLst>
          </p:cNvPr>
          <p:cNvGrpSpPr/>
          <p:nvPr/>
        </p:nvGrpSpPr>
        <p:grpSpPr>
          <a:xfrm>
            <a:off x="118250" y="266628"/>
            <a:ext cx="7086600" cy="1303462"/>
            <a:chOff x="-684085" y="1790606"/>
            <a:chExt cx="5550126" cy="1249779"/>
          </a:xfrm>
          <a:solidFill>
            <a:schemeClr val="accent1">
              <a:lumMod val="20000"/>
              <a:lumOff val="80000"/>
            </a:schemeClr>
          </a:solidFill>
        </p:grpSpPr>
        <p:sp>
          <p:nvSpPr>
            <p:cNvPr id="11" name="Speech Bubble: Rectangle with Corners Rounded 6">
              <a:extLst>
                <a:ext uri="{FF2B5EF4-FFF2-40B4-BE49-F238E27FC236}">
                  <a16:creationId xmlns:a16="http://schemas.microsoft.com/office/drawing/2014/main" xmlns="" id="{48A382D9-656B-980E-8A7E-AEC3262930D7}"/>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xmlns="" sd="2842418190">
                    <a:custGeom>
                      <a:avLst/>
                      <a:gdLst>
                        <a:gd name="connsiteX0" fmla="*/ 0 w 7086600"/>
                        <a:gd name="connsiteY0" fmla="*/ 217248 h 1303462"/>
                        <a:gd name="connsiteX1" fmla="*/ 265966 w 7086600"/>
                        <a:gd name="connsiteY1" fmla="*/ 0 h 1303462"/>
                        <a:gd name="connsiteX2" fmla="*/ 4133850 w 7086600"/>
                        <a:gd name="connsiteY2" fmla="*/ 0 h 1303462"/>
                        <a:gd name="connsiteX3" fmla="*/ 4133850 w 7086600"/>
                        <a:gd name="connsiteY3" fmla="*/ 0 h 1303462"/>
                        <a:gd name="connsiteX4" fmla="*/ 5905500 w 7086600"/>
                        <a:gd name="connsiteY4" fmla="*/ 0 h 1303462"/>
                        <a:gd name="connsiteX5" fmla="*/ 6820633 w 7086600"/>
                        <a:gd name="connsiteY5" fmla="*/ 0 h 1303462"/>
                        <a:gd name="connsiteX6" fmla="*/ 7086600 w 7086600"/>
                        <a:gd name="connsiteY6" fmla="*/ 217248 h 1303462"/>
                        <a:gd name="connsiteX7" fmla="*/ 7086600 w 7086600"/>
                        <a:gd name="connsiteY7" fmla="*/ 760353 h 1303462"/>
                        <a:gd name="connsiteX8" fmla="*/ 7086600 w 7086600"/>
                        <a:gd name="connsiteY8" fmla="*/ 760353 h 1303462"/>
                        <a:gd name="connsiteX9" fmla="*/ 7086600 w 7086600"/>
                        <a:gd name="connsiteY9" fmla="*/ 1086218 h 1303462"/>
                        <a:gd name="connsiteX10" fmla="*/ 7086600 w 7086600"/>
                        <a:gd name="connsiteY10" fmla="*/ 1086213 h 1303462"/>
                        <a:gd name="connsiteX11" fmla="*/ 6820633 w 7086600"/>
                        <a:gd name="connsiteY11" fmla="*/ 1303462 h 1303462"/>
                        <a:gd name="connsiteX12" fmla="*/ 5905500 w 7086600"/>
                        <a:gd name="connsiteY12" fmla="*/ 1303462 h 1303462"/>
                        <a:gd name="connsiteX13" fmla="*/ 4639596 w 7086600"/>
                        <a:gd name="connsiteY13" fmla="*/ 1720308 h 1303462"/>
                        <a:gd name="connsiteX14" fmla="*/ 4133850 w 7086600"/>
                        <a:gd name="connsiteY14" fmla="*/ 1303462 h 1303462"/>
                        <a:gd name="connsiteX15" fmla="*/ 265966 w 7086600"/>
                        <a:gd name="connsiteY15" fmla="*/ 1303462 h 1303462"/>
                        <a:gd name="connsiteX16" fmla="*/ 0 w 7086600"/>
                        <a:gd name="connsiteY16" fmla="*/ 1086213 h 1303462"/>
                        <a:gd name="connsiteX17" fmla="*/ 0 w 7086600"/>
                        <a:gd name="connsiteY17" fmla="*/ 1086218 h 1303462"/>
                        <a:gd name="connsiteX18" fmla="*/ 0 w 7086600"/>
                        <a:gd name="connsiteY18" fmla="*/ 760353 h 1303462"/>
                        <a:gd name="connsiteX19" fmla="*/ 0 w 7086600"/>
                        <a:gd name="connsiteY19" fmla="*/ 760353 h 1303462"/>
                        <a:gd name="connsiteX20" fmla="*/ 0 w 7086600"/>
                        <a:gd name="connsiteY20" fmla="*/ 217248 h 1303462"/>
                        <a:gd name="connsiteX0" fmla="*/ 0 w 7086600"/>
                        <a:gd name="connsiteY0" fmla="*/ 217248 h 1303462"/>
                        <a:gd name="connsiteX1" fmla="*/ 265966 w 7086600"/>
                        <a:gd name="connsiteY1" fmla="*/ 0 h 1303462"/>
                        <a:gd name="connsiteX2" fmla="*/ 4133850 w 7086600"/>
                        <a:gd name="connsiteY2" fmla="*/ 0 h 1303462"/>
                        <a:gd name="connsiteX3" fmla="*/ 4133850 w 7086600"/>
                        <a:gd name="connsiteY3" fmla="*/ 0 h 1303462"/>
                        <a:gd name="connsiteX4" fmla="*/ 5905500 w 7086600"/>
                        <a:gd name="connsiteY4" fmla="*/ 0 h 1303462"/>
                        <a:gd name="connsiteX5" fmla="*/ 6820633 w 7086600"/>
                        <a:gd name="connsiteY5" fmla="*/ 0 h 1303462"/>
                        <a:gd name="connsiteX6" fmla="*/ 7086600 w 7086600"/>
                        <a:gd name="connsiteY6" fmla="*/ 217248 h 1303462"/>
                        <a:gd name="connsiteX7" fmla="*/ 7086600 w 7086600"/>
                        <a:gd name="connsiteY7" fmla="*/ 760353 h 1303462"/>
                        <a:gd name="connsiteX8" fmla="*/ 7086600 w 7086600"/>
                        <a:gd name="connsiteY8" fmla="*/ 760353 h 1303462"/>
                        <a:gd name="connsiteX9" fmla="*/ 7086600 w 7086600"/>
                        <a:gd name="connsiteY9" fmla="*/ 1086218 h 1303462"/>
                        <a:gd name="connsiteX10" fmla="*/ 7086600 w 7086600"/>
                        <a:gd name="connsiteY10" fmla="*/ 1086213 h 1303462"/>
                        <a:gd name="connsiteX11" fmla="*/ 6820633 w 7086600"/>
                        <a:gd name="connsiteY11" fmla="*/ 1303462 h 1303462"/>
                        <a:gd name="connsiteX12" fmla="*/ 5905500 w 7086600"/>
                        <a:gd name="connsiteY12" fmla="*/ 1303462 h 1303462"/>
                        <a:gd name="connsiteX13" fmla="*/ 4639596 w 7086600"/>
                        <a:gd name="connsiteY13" fmla="*/ 1720308 h 1303462"/>
                        <a:gd name="connsiteX14" fmla="*/ 4133850 w 7086600"/>
                        <a:gd name="connsiteY14" fmla="*/ 1303462 h 1303462"/>
                        <a:gd name="connsiteX15" fmla="*/ 265966 w 7086600"/>
                        <a:gd name="connsiteY15" fmla="*/ 1303462 h 1303462"/>
                        <a:gd name="connsiteX16" fmla="*/ 0 w 7086600"/>
                        <a:gd name="connsiteY16" fmla="*/ 1086213 h 1303462"/>
                        <a:gd name="connsiteX17" fmla="*/ 0 w 7086600"/>
                        <a:gd name="connsiteY17" fmla="*/ 1086218 h 1303462"/>
                        <a:gd name="connsiteX18" fmla="*/ 0 w 7086600"/>
                        <a:gd name="connsiteY18" fmla="*/ 760353 h 1303462"/>
                        <a:gd name="connsiteX19" fmla="*/ 0 w 7086600"/>
                        <a:gd name="connsiteY19" fmla="*/ 760353 h 1303462"/>
                        <a:gd name="connsiteX20" fmla="*/ 0 w 7086600"/>
                        <a:gd name="connsiteY20" fmla="*/ 217248 h 130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86600" h="1303462" fill="none" extrusionOk="0">
                          <a:moveTo>
                            <a:pt x="0" y="217248"/>
                          </a:moveTo>
                          <a:cubicBezTo>
                            <a:pt x="23157" y="108365"/>
                            <a:pt x="79276" y="14364"/>
                            <a:pt x="265966" y="0"/>
                          </a:cubicBezTo>
                          <a:cubicBezTo>
                            <a:pt x="1885988" y="239381"/>
                            <a:pt x="2783869" y="74385"/>
                            <a:pt x="4133850" y="0"/>
                          </a:cubicBezTo>
                          <a:lnTo>
                            <a:pt x="4133850" y="0"/>
                          </a:lnTo>
                          <a:cubicBezTo>
                            <a:pt x="4708429" y="-115178"/>
                            <a:pt x="5156295" y="1464"/>
                            <a:pt x="5905500" y="0"/>
                          </a:cubicBezTo>
                          <a:cubicBezTo>
                            <a:pt x="6073867" y="-38819"/>
                            <a:pt x="6492638" y="30716"/>
                            <a:pt x="6820633" y="0"/>
                          </a:cubicBezTo>
                          <a:cubicBezTo>
                            <a:pt x="6976322" y="11735"/>
                            <a:pt x="7075082" y="98807"/>
                            <a:pt x="7086600" y="217248"/>
                          </a:cubicBezTo>
                          <a:cubicBezTo>
                            <a:pt x="7072374" y="274115"/>
                            <a:pt x="7081017" y="658402"/>
                            <a:pt x="7086600" y="760353"/>
                          </a:cubicBezTo>
                          <a:lnTo>
                            <a:pt x="7086600" y="760353"/>
                          </a:lnTo>
                          <a:cubicBezTo>
                            <a:pt x="7103334" y="813659"/>
                            <a:pt x="7069402" y="1036283"/>
                            <a:pt x="7086600" y="1086218"/>
                          </a:cubicBezTo>
                          <a:lnTo>
                            <a:pt x="7086600" y="1086213"/>
                          </a:lnTo>
                          <a:cubicBezTo>
                            <a:pt x="7068173" y="1186692"/>
                            <a:pt x="6959728" y="1326430"/>
                            <a:pt x="6820633" y="1303462"/>
                          </a:cubicBezTo>
                          <a:cubicBezTo>
                            <a:pt x="6567430" y="1366105"/>
                            <a:pt x="6338566" y="1287061"/>
                            <a:pt x="5905500" y="1303462"/>
                          </a:cubicBezTo>
                          <a:cubicBezTo>
                            <a:pt x="5643451" y="1371002"/>
                            <a:pt x="4997526" y="1740215"/>
                            <a:pt x="4639596" y="1720308"/>
                          </a:cubicBezTo>
                          <a:cubicBezTo>
                            <a:pt x="4566830" y="1600329"/>
                            <a:pt x="4314715" y="1502349"/>
                            <a:pt x="4133850" y="1303462"/>
                          </a:cubicBezTo>
                          <a:cubicBezTo>
                            <a:pt x="3272403" y="1303894"/>
                            <a:pt x="1291423" y="1265869"/>
                            <a:pt x="265966" y="1303462"/>
                          </a:cubicBezTo>
                          <a:cubicBezTo>
                            <a:pt x="117186" y="1329443"/>
                            <a:pt x="-30149" y="1235464"/>
                            <a:pt x="0" y="1086213"/>
                          </a:cubicBezTo>
                          <a:lnTo>
                            <a:pt x="0" y="1086218"/>
                          </a:lnTo>
                          <a:cubicBezTo>
                            <a:pt x="-44362" y="923545"/>
                            <a:pt x="-15662" y="843901"/>
                            <a:pt x="0" y="760353"/>
                          </a:cubicBezTo>
                          <a:lnTo>
                            <a:pt x="0" y="760353"/>
                          </a:lnTo>
                          <a:cubicBezTo>
                            <a:pt x="-48838" y="536105"/>
                            <a:pt x="34638" y="368220"/>
                            <a:pt x="0" y="217248"/>
                          </a:cubicBezTo>
                          <a:close/>
                        </a:path>
                        <a:path w="7086600" h="1303462" stroke="0" extrusionOk="0">
                          <a:moveTo>
                            <a:pt x="0" y="217248"/>
                          </a:moveTo>
                          <a:cubicBezTo>
                            <a:pt x="-5915" y="104087"/>
                            <a:pt x="146656" y="-1097"/>
                            <a:pt x="265966" y="0"/>
                          </a:cubicBezTo>
                          <a:cubicBezTo>
                            <a:pt x="1815606" y="77454"/>
                            <a:pt x="2447509" y="10727"/>
                            <a:pt x="4133850" y="0"/>
                          </a:cubicBezTo>
                          <a:lnTo>
                            <a:pt x="4133850" y="0"/>
                          </a:lnTo>
                          <a:cubicBezTo>
                            <a:pt x="4493824" y="-75428"/>
                            <a:pt x="5567970" y="-22148"/>
                            <a:pt x="5905500" y="0"/>
                          </a:cubicBezTo>
                          <a:cubicBezTo>
                            <a:pt x="6165294" y="-37423"/>
                            <a:pt x="6448834" y="19503"/>
                            <a:pt x="6820633" y="0"/>
                          </a:cubicBezTo>
                          <a:cubicBezTo>
                            <a:pt x="6962915" y="-11613"/>
                            <a:pt x="7079429" y="93595"/>
                            <a:pt x="7086600" y="217248"/>
                          </a:cubicBezTo>
                          <a:cubicBezTo>
                            <a:pt x="7069213" y="278637"/>
                            <a:pt x="7082881" y="656473"/>
                            <a:pt x="7086600" y="760353"/>
                          </a:cubicBezTo>
                          <a:lnTo>
                            <a:pt x="7086600" y="760353"/>
                          </a:lnTo>
                          <a:cubicBezTo>
                            <a:pt x="7091664" y="839124"/>
                            <a:pt x="7065876" y="959621"/>
                            <a:pt x="7086600" y="1086218"/>
                          </a:cubicBezTo>
                          <a:lnTo>
                            <a:pt x="7086600" y="1086213"/>
                          </a:lnTo>
                          <a:cubicBezTo>
                            <a:pt x="7075493" y="1212455"/>
                            <a:pt x="6966400" y="1323676"/>
                            <a:pt x="6820633" y="1303462"/>
                          </a:cubicBezTo>
                          <a:cubicBezTo>
                            <a:pt x="6404475" y="1352084"/>
                            <a:pt x="6106264" y="1254236"/>
                            <a:pt x="5905500" y="1303462"/>
                          </a:cubicBezTo>
                          <a:cubicBezTo>
                            <a:pt x="5413019" y="1510208"/>
                            <a:pt x="5262992" y="1596438"/>
                            <a:pt x="4639596" y="1720308"/>
                          </a:cubicBezTo>
                          <a:cubicBezTo>
                            <a:pt x="4423921" y="1580109"/>
                            <a:pt x="4320085" y="1451830"/>
                            <a:pt x="4133850" y="1303462"/>
                          </a:cubicBezTo>
                          <a:cubicBezTo>
                            <a:pt x="3122829" y="1416558"/>
                            <a:pt x="1243531" y="1433708"/>
                            <a:pt x="265966" y="1303462"/>
                          </a:cubicBezTo>
                          <a:cubicBezTo>
                            <a:pt x="95174" y="1321687"/>
                            <a:pt x="31264" y="1179394"/>
                            <a:pt x="0" y="1086213"/>
                          </a:cubicBezTo>
                          <a:lnTo>
                            <a:pt x="0" y="1086218"/>
                          </a:lnTo>
                          <a:cubicBezTo>
                            <a:pt x="12096" y="975218"/>
                            <a:pt x="-8776" y="842410"/>
                            <a:pt x="0" y="760353"/>
                          </a:cubicBezTo>
                          <a:lnTo>
                            <a:pt x="0" y="760353"/>
                          </a:lnTo>
                          <a:cubicBezTo>
                            <a:pt x="33240" y="582833"/>
                            <a:pt x="-17648" y="297371"/>
                            <a:pt x="0" y="217248"/>
                          </a:cubicBezTo>
                          <a:close/>
                        </a:path>
                        <a:path w="7086600" h="1303462" fill="none" stroke="0" extrusionOk="0">
                          <a:moveTo>
                            <a:pt x="0" y="217248"/>
                          </a:moveTo>
                          <a:cubicBezTo>
                            <a:pt x="5891" y="118343"/>
                            <a:pt x="111398" y="-2551"/>
                            <a:pt x="265966" y="0"/>
                          </a:cubicBezTo>
                          <a:cubicBezTo>
                            <a:pt x="2032703" y="141342"/>
                            <a:pt x="2649918" y="246619"/>
                            <a:pt x="4133850" y="0"/>
                          </a:cubicBezTo>
                          <a:lnTo>
                            <a:pt x="4133850" y="0"/>
                          </a:lnTo>
                          <a:cubicBezTo>
                            <a:pt x="4729025" y="-73224"/>
                            <a:pt x="5128306" y="-57447"/>
                            <a:pt x="5905500" y="0"/>
                          </a:cubicBezTo>
                          <a:cubicBezTo>
                            <a:pt x="6087056" y="-67343"/>
                            <a:pt x="6449267" y="-2506"/>
                            <a:pt x="6820633" y="0"/>
                          </a:cubicBezTo>
                          <a:cubicBezTo>
                            <a:pt x="6970426" y="-1418"/>
                            <a:pt x="7091413" y="91753"/>
                            <a:pt x="7086600" y="217248"/>
                          </a:cubicBezTo>
                          <a:cubicBezTo>
                            <a:pt x="7070829" y="267760"/>
                            <a:pt x="7067509" y="685486"/>
                            <a:pt x="7086600" y="760353"/>
                          </a:cubicBezTo>
                          <a:lnTo>
                            <a:pt x="7086600" y="760353"/>
                          </a:lnTo>
                          <a:cubicBezTo>
                            <a:pt x="7097430" y="813250"/>
                            <a:pt x="7070476" y="1038770"/>
                            <a:pt x="7086600" y="1086218"/>
                          </a:cubicBezTo>
                          <a:lnTo>
                            <a:pt x="7086600" y="1086213"/>
                          </a:lnTo>
                          <a:cubicBezTo>
                            <a:pt x="7093178" y="1187847"/>
                            <a:pt x="6940757" y="1320803"/>
                            <a:pt x="6820633" y="1303462"/>
                          </a:cubicBezTo>
                          <a:cubicBezTo>
                            <a:pt x="6581592" y="1280455"/>
                            <a:pt x="6361916" y="1258570"/>
                            <a:pt x="5905500" y="1303462"/>
                          </a:cubicBezTo>
                          <a:cubicBezTo>
                            <a:pt x="5625674" y="1335074"/>
                            <a:pt x="4965426" y="1721429"/>
                            <a:pt x="4639596" y="1720308"/>
                          </a:cubicBezTo>
                          <a:cubicBezTo>
                            <a:pt x="4593593" y="1629335"/>
                            <a:pt x="4303303" y="1502573"/>
                            <a:pt x="4133850" y="1303462"/>
                          </a:cubicBezTo>
                          <a:cubicBezTo>
                            <a:pt x="3253268" y="1184280"/>
                            <a:pt x="1246320" y="1404487"/>
                            <a:pt x="265966" y="1303462"/>
                          </a:cubicBezTo>
                          <a:cubicBezTo>
                            <a:pt x="92696" y="1311729"/>
                            <a:pt x="-5662" y="1212194"/>
                            <a:pt x="0" y="1086213"/>
                          </a:cubicBezTo>
                          <a:lnTo>
                            <a:pt x="0" y="1086218"/>
                          </a:lnTo>
                          <a:cubicBezTo>
                            <a:pt x="-46278" y="917664"/>
                            <a:pt x="-21174" y="834283"/>
                            <a:pt x="0" y="760353"/>
                          </a:cubicBezTo>
                          <a:lnTo>
                            <a:pt x="0" y="760353"/>
                          </a:lnTo>
                          <a:cubicBezTo>
                            <a:pt x="-39423" y="556736"/>
                            <a:pt x="18695" y="343411"/>
                            <a:pt x="0" y="21724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2" name="TextBox 11">
              <a:extLst>
                <a:ext uri="{FF2B5EF4-FFF2-40B4-BE49-F238E27FC236}">
                  <a16:creationId xmlns:a16="http://schemas.microsoft.com/office/drawing/2014/main" xmlns="" id="{47745968-5B11-96F4-4E91-D1916F9F8A7D}"/>
                </a:ext>
              </a:extLst>
            </p:cNvPr>
            <p:cNvSpPr txBox="1"/>
            <p:nvPr/>
          </p:nvSpPr>
          <p:spPr>
            <a:xfrm>
              <a:off x="-555497" y="1966739"/>
              <a:ext cx="5318022" cy="901071"/>
            </a:xfrm>
            <a:prstGeom prst="rect">
              <a:avLst/>
            </a:prstGeom>
            <a:grpFill/>
          </p:spPr>
          <p:txBody>
            <a:bodyPr wrap="square" rtlCol="0">
              <a:spAutoFit/>
            </a:bodyPr>
            <a:lstStyle/>
            <a:p>
              <a:pPr algn="just" defTabSz="1219170">
                <a:buClr>
                  <a:srgbClr val="000000"/>
                </a:buClr>
              </a:pPr>
              <a:r>
                <a:rPr lang="en-US" sz="3200" kern="0" dirty="0">
                  <a:solidFill>
                    <a:srgbClr val="FF0000"/>
                  </a:solidFill>
                  <a:latin typeface="UTM Avo" panose="02040603050506020204" pitchFamily="18" charset="0"/>
                  <a:cs typeface="Calibri" panose="020F0502020204030204" pitchFamily="34" charset="0"/>
                  <a:sym typeface="Arial"/>
                </a:rPr>
                <a:t>Theo </a:t>
              </a:r>
              <a:r>
                <a:rPr lang="en-US" sz="3200" kern="0" dirty="0" err="1">
                  <a:solidFill>
                    <a:srgbClr val="FF0000"/>
                  </a:solidFill>
                  <a:latin typeface="UTM Avo" panose="02040603050506020204" pitchFamily="18" charset="0"/>
                  <a:cs typeface="Calibri" panose="020F0502020204030204" pitchFamily="34" charset="0"/>
                  <a:sym typeface="Arial"/>
                </a:rPr>
                <a:t>em</a:t>
              </a:r>
              <a:r>
                <a:rPr lang="en-US" sz="3200" kern="0">
                  <a:solidFill>
                    <a:srgbClr val="FF0000"/>
                  </a:solidFill>
                  <a:latin typeface="UTM Avo" panose="02040603050506020204" pitchFamily="18" charset="0"/>
                  <a:cs typeface="Calibri" panose="020F0502020204030204" pitchFamily="34" charset="0"/>
                  <a:sym typeface="Arial"/>
                </a:rPr>
                <a:t>, đoạn 1 </a:t>
              </a:r>
              <a:r>
                <a:rPr lang="en-US" sz="3200" kern="0" dirty="0" err="1">
                  <a:solidFill>
                    <a:srgbClr val="FF0000"/>
                  </a:solidFill>
                  <a:latin typeface="UTM Avo" panose="02040603050506020204" pitchFamily="18" charset="0"/>
                  <a:cs typeface="Calibri" panose="020F0502020204030204" pitchFamily="34" charset="0"/>
                  <a:sym typeface="Arial"/>
                </a:rPr>
                <a:t>của</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err="1">
                  <a:solidFill>
                    <a:srgbClr val="FF0000"/>
                  </a:solidFill>
                  <a:latin typeface="UTM Avo" panose="02040603050506020204" pitchFamily="18" charset="0"/>
                  <a:cs typeface="Calibri" panose="020F0502020204030204" pitchFamily="34" charset="0"/>
                  <a:sym typeface="Arial"/>
                </a:rPr>
                <a:t>bài</a:t>
              </a:r>
              <a:r>
                <a:rPr lang="en-US" sz="3200" kern="0">
                  <a:solidFill>
                    <a:srgbClr val="FF0000"/>
                  </a:solidFill>
                  <a:latin typeface="UTM Avo" panose="02040603050506020204" pitchFamily="18" charset="0"/>
                  <a:cs typeface="Calibri" panose="020F0502020204030204" pitchFamily="34" charset="0"/>
                  <a:sym typeface="Arial"/>
                </a:rPr>
                <a:t> đọc với giọng </a:t>
              </a:r>
              <a:r>
                <a:rPr lang="en-US" sz="3200" kern="0" dirty="0" err="1">
                  <a:solidFill>
                    <a:srgbClr val="FF0000"/>
                  </a:solidFill>
                  <a:latin typeface="UTM Avo" panose="02040603050506020204" pitchFamily="18" charset="0"/>
                  <a:cs typeface="Calibri" panose="020F0502020204030204" pitchFamily="34" charset="0"/>
                  <a:sym typeface="Arial"/>
                </a:rPr>
                <a:t>như</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thế</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nào</a:t>
              </a:r>
              <a:r>
                <a:rPr lang="en-US" sz="3200" kern="0" dirty="0">
                  <a:solidFill>
                    <a:srgbClr val="FF0000"/>
                  </a:solidFill>
                  <a:latin typeface="UTM Avo" panose="02040603050506020204" pitchFamily="18" charset="0"/>
                  <a:cs typeface="Calibri" panose="020F0502020204030204" pitchFamily="34" charset="0"/>
                  <a:sym typeface="Arial"/>
                </a:rPr>
                <a:t>?</a:t>
              </a:r>
              <a:endParaRPr lang="vi-VN" sz="3200" kern="0" dirty="0">
                <a:solidFill>
                  <a:srgbClr val="FF0000"/>
                </a:solidFill>
                <a:latin typeface="Calibri" panose="020F0502020204030204" pitchFamily="34" charset="0"/>
                <a:cs typeface="Calibri" panose="020F0502020204030204" pitchFamily="34" charset="0"/>
                <a:sym typeface="Arial"/>
              </a:endParaRPr>
            </a:p>
          </p:txBody>
        </p:sp>
      </p:grpSp>
      <p:sp>
        <p:nvSpPr>
          <p:cNvPr id="13" name="Speech Bubble: Rectangle with Corners Rounded 6">
            <a:extLst>
              <a:ext uri="{FF2B5EF4-FFF2-40B4-BE49-F238E27FC236}">
                <a16:creationId xmlns:a16="http://schemas.microsoft.com/office/drawing/2014/main" xmlns="" id="{921349DF-9CB5-2D6C-85FA-C6BC0CA357C8}"/>
              </a:ext>
            </a:extLst>
          </p:cNvPr>
          <p:cNvSpPr/>
          <p:nvPr/>
        </p:nvSpPr>
        <p:spPr>
          <a:xfrm>
            <a:off x="3716682" y="5320824"/>
            <a:ext cx="8475318" cy="1077218"/>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xmlns="" sd="2842418190">
                  <a:custGeom>
                    <a:avLst/>
                    <a:gdLst>
                      <a:gd name="connsiteX0" fmla="*/ 0 w 8475318"/>
                      <a:gd name="connsiteY0" fmla="*/ 179540 h 1077218"/>
                      <a:gd name="connsiteX1" fmla="*/ 318085 w 8475318"/>
                      <a:gd name="connsiteY1" fmla="*/ 0 h 1077218"/>
                      <a:gd name="connsiteX2" fmla="*/ 4943936 w 8475318"/>
                      <a:gd name="connsiteY2" fmla="*/ 0 h 1077218"/>
                      <a:gd name="connsiteX3" fmla="*/ 4943936 w 8475318"/>
                      <a:gd name="connsiteY3" fmla="*/ 0 h 1077218"/>
                      <a:gd name="connsiteX4" fmla="*/ 7062765 w 8475318"/>
                      <a:gd name="connsiteY4" fmla="*/ 0 h 1077218"/>
                      <a:gd name="connsiteX5" fmla="*/ 8157232 w 8475318"/>
                      <a:gd name="connsiteY5" fmla="*/ 0 h 1077218"/>
                      <a:gd name="connsiteX6" fmla="*/ 8475318 w 8475318"/>
                      <a:gd name="connsiteY6" fmla="*/ 179540 h 1077218"/>
                      <a:gd name="connsiteX7" fmla="*/ 8475318 w 8475318"/>
                      <a:gd name="connsiteY7" fmla="*/ 628377 h 1077218"/>
                      <a:gd name="connsiteX8" fmla="*/ 8475318 w 8475318"/>
                      <a:gd name="connsiteY8" fmla="*/ 628377 h 1077218"/>
                      <a:gd name="connsiteX9" fmla="*/ 8475318 w 8475318"/>
                      <a:gd name="connsiteY9" fmla="*/ 897682 h 1077218"/>
                      <a:gd name="connsiteX10" fmla="*/ 8475318 w 8475318"/>
                      <a:gd name="connsiteY10" fmla="*/ 897677 h 1077218"/>
                      <a:gd name="connsiteX11" fmla="*/ 8157232 w 8475318"/>
                      <a:gd name="connsiteY11" fmla="*/ 1077218 h 1077218"/>
                      <a:gd name="connsiteX12" fmla="*/ 7062765 w 8475318"/>
                      <a:gd name="connsiteY12" fmla="*/ 1077218 h 1077218"/>
                      <a:gd name="connsiteX13" fmla="*/ 5548789 w 8475318"/>
                      <a:gd name="connsiteY13" fmla="*/ 1421712 h 1077218"/>
                      <a:gd name="connsiteX14" fmla="*/ 4943936 w 8475318"/>
                      <a:gd name="connsiteY14" fmla="*/ 1077218 h 1077218"/>
                      <a:gd name="connsiteX15" fmla="*/ 318085 w 8475318"/>
                      <a:gd name="connsiteY15" fmla="*/ 1077218 h 1077218"/>
                      <a:gd name="connsiteX16" fmla="*/ 0 w 8475318"/>
                      <a:gd name="connsiteY16" fmla="*/ 897677 h 1077218"/>
                      <a:gd name="connsiteX17" fmla="*/ 0 w 8475318"/>
                      <a:gd name="connsiteY17" fmla="*/ 897682 h 1077218"/>
                      <a:gd name="connsiteX18" fmla="*/ 0 w 8475318"/>
                      <a:gd name="connsiteY18" fmla="*/ 628377 h 1077218"/>
                      <a:gd name="connsiteX19" fmla="*/ 0 w 8475318"/>
                      <a:gd name="connsiteY19" fmla="*/ 628377 h 1077218"/>
                      <a:gd name="connsiteX20" fmla="*/ 0 w 8475318"/>
                      <a:gd name="connsiteY20" fmla="*/ 179540 h 1077218"/>
                      <a:gd name="connsiteX0" fmla="*/ 0 w 8475318"/>
                      <a:gd name="connsiteY0" fmla="*/ 179540 h 1077218"/>
                      <a:gd name="connsiteX1" fmla="*/ 318085 w 8475318"/>
                      <a:gd name="connsiteY1" fmla="*/ 0 h 1077218"/>
                      <a:gd name="connsiteX2" fmla="*/ 4943936 w 8475318"/>
                      <a:gd name="connsiteY2" fmla="*/ 0 h 1077218"/>
                      <a:gd name="connsiteX3" fmla="*/ 4943936 w 8475318"/>
                      <a:gd name="connsiteY3" fmla="*/ 0 h 1077218"/>
                      <a:gd name="connsiteX4" fmla="*/ 7062765 w 8475318"/>
                      <a:gd name="connsiteY4" fmla="*/ 0 h 1077218"/>
                      <a:gd name="connsiteX5" fmla="*/ 8157232 w 8475318"/>
                      <a:gd name="connsiteY5" fmla="*/ 0 h 1077218"/>
                      <a:gd name="connsiteX6" fmla="*/ 8475318 w 8475318"/>
                      <a:gd name="connsiteY6" fmla="*/ 179540 h 1077218"/>
                      <a:gd name="connsiteX7" fmla="*/ 8475318 w 8475318"/>
                      <a:gd name="connsiteY7" fmla="*/ 628377 h 1077218"/>
                      <a:gd name="connsiteX8" fmla="*/ 8475318 w 8475318"/>
                      <a:gd name="connsiteY8" fmla="*/ 628377 h 1077218"/>
                      <a:gd name="connsiteX9" fmla="*/ 8475318 w 8475318"/>
                      <a:gd name="connsiteY9" fmla="*/ 897682 h 1077218"/>
                      <a:gd name="connsiteX10" fmla="*/ 8475318 w 8475318"/>
                      <a:gd name="connsiteY10" fmla="*/ 897677 h 1077218"/>
                      <a:gd name="connsiteX11" fmla="*/ 8157232 w 8475318"/>
                      <a:gd name="connsiteY11" fmla="*/ 1077218 h 1077218"/>
                      <a:gd name="connsiteX12" fmla="*/ 7062765 w 8475318"/>
                      <a:gd name="connsiteY12" fmla="*/ 1077218 h 1077218"/>
                      <a:gd name="connsiteX13" fmla="*/ 5548789 w 8475318"/>
                      <a:gd name="connsiteY13" fmla="*/ 1421712 h 1077218"/>
                      <a:gd name="connsiteX14" fmla="*/ 4943936 w 8475318"/>
                      <a:gd name="connsiteY14" fmla="*/ 1077218 h 1077218"/>
                      <a:gd name="connsiteX15" fmla="*/ 318085 w 8475318"/>
                      <a:gd name="connsiteY15" fmla="*/ 1077218 h 1077218"/>
                      <a:gd name="connsiteX16" fmla="*/ 0 w 8475318"/>
                      <a:gd name="connsiteY16" fmla="*/ 897677 h 1077218"/>
                      <a:gd name="connsiteX17" fmla="*/ 0 w 8475318"/>
                      <a:gd name="connsiteY17" fmla="*/ 897682 h 1077218"/>
                      <a:gd name="connsiteX18" fmla="*/ 0 w 8475318"/>
                      <a:gd name="connsiteY18" fmla="*/ 628377 h 1077218"/>
                      <a:gd name="connsiteX19" fmla="*/ 0 w 8475318"/>
                      <a:gd name="connsiteY19" fmla="*/ 628377 h 1077218"/>
                      <a:gd name="connsiteX20" fmla="*/ 0 w 8475318"/>
                      <a:gd name="connsiteY20" fmla="*/ 17954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75318" h="1077218" fill="none" extrusionOk="0">
                        <a:moveTo>
                          <a:pt x="0" y="179540"/>
                        </a:moveTo>
                        <a:cubicBezTo>
                          <a:pt x="34256" y="94843"/>
                          <a:pt x="107450" y="9394"/>
                          <a:pt x="318085" y="0"/>
                        </a:cubicBezTo>
                        <a:cubicBezTo>
                          <a:pt x="2251175" y="227139"/>
                          <a:pt x="3283030" y="72474"/>
                          <a:pt x="4943936" y="0"/>
                        </a:cubicBezTo>
                        <a:lnTo>
                          <a:pt x="4943936" y="0"/>
                        </a:lnTo>
                        <a:cubicBezTo>
                          <a:pt x="5550167" y="-145793"/>
                          <a:pt x="6209892" y="71411"/>
                          <a:pt x="7062765" y="0"/>
                        </a:cubicBezTo>
                        <a:cubicBezTo>
                          <a:pt x="7262536" y="-37676"/>
                          <a:pt x="7762067" y="30626"/>
                          <a:pt x="8157232" y="0"/>
                        </a:cubicBezTo>
                        <a:cubicBezTo>
                          <a:pt x="8348322" y="18067"/>
                          <a:pt x="8461776" y="82080"/>
                          <a:pt x="8475318" y="179540"/>
                        </a:cubicBezTo>
                        <a:cubicBezTo>
                          <a:pt x="8469000" y="224941"/>
                          <a:pt x="8459945" y="551769"/>
                          <a:pt x="8475318" y="628377"/>
                        </a:cubicBezTo>
                        <a:lnTo>
                          <a:pt x="8475318" y="628377"/>
                        </a:lnTo>
                        <a:cubicBezTo>
                          <a:pt x="8490131" y="672805"/>
                          <a:pt x="8454785" y="854160"/>
                          <a:pt x="8475318" y="897682"/>
                        </a:cubicBezTo>
                        <a:lnTo>
                          <a:pt x="8475318" y="897677"/>
                        </a:lnTo>
                        <a:cubicBezTo>
                          <a:pt x="8447919" y="972681"/>
                          <a:pt x="8326948" y="1089752"/>
                          <a:pt x="8157232" y="1077218"/>
                        </a:cubicBezTo>
                        <a:cubicBezTo>
                          <a:pt x="7858167" y="1125936"/>
                          <a:pt x="7583260" y="1079803"/>
                          <a:pt x="7062765" y="1077218"/>
                        </a:cubicBezTo>
                        <a:cubicBezTo>
                          <a:pt x="6699366" y="1124259"/>
                          <a:pt x="5982407" y="1442673"/>
                          <a:pt x="5548789" y="1421712"/>
                        </a:cubicBezTo>
                        <a:cubicBezTo>
                          <a:pt x="5465232" y="1320365"/>
                          <a:pt x="5169425" y="1230638"/>
                          <a:pt x="4943936" y="1077218"/>
                        </a:cubicBezTo>
                        <a:cubicBezTo>
                          <a:pt x="3978972" y="1077675"/>
                          <a:pt x="1553097" y="975086"/>
                          <a:pt x="318085" y="1077218"/>
                        </a:cubicBezTo>
                        <a:cubicBezTo>
                          <a:pt x="141672" y="1086046"/>
                          <a:pt x="-28003" y="1017929"/>
                          <a:pt x="0" y="897677"/>
                        </a:cubicBezTo>
                        <a:lnTo>
                          <a:pt x="0" y="897682"/>
                        </a:lnTo>
                        <a:cubicBezTo>
                          <a:pt x="-55662" y="762162"/>
                          <a:pt x="-22118" y="697186"/>
                          <a:pt x="0" y="628377"/>
                        </a:cubicBezTo>
                        <a:lnTo>
                          <a:pt x="0" y="628377"/>
                        </a:lnTo>
                        <a:cubicBezTo>
                          <a:pt x="-38021" y="450859"/>
                          <a:pt x="40751" y="302772"/>
                          <a:pt x="0" y="179540"/>
                        </a:cubicBezTo>
                        <a:close/>
                      </a:path>
                      <a:path w="8475318" h="1077218" stroke="0" extrusionOk="0">
                        <a:moveTo>
                          <a:pt x="0" y="179540"/>
                        </a:moveTo>
                        <a:cubicBezTo>
                          <a:pt x="-2084" y="65396"/>
                          <a:pt x="171135" y="-5024"/>
                          <a:pt x="318085" y="0"/>
                        </a:cubicBezTo>
                        <a:cubicBezTo>
                          <a:pt x="2125695" y="77243"/>
                          <a:pt x="2916592" y="19624"/>
                          <a:pt x="4943936" y="0"/>
                        </a:cubicBezTo>
                        <a:lnTo>
                          <a:pt x="4943936" y="0"/>
                        </a:lnTo>
                        <a:cubicBezTo>
                          <a:pt x="5394594" y="-62583"/>
                          <a:pt x="6659085" y="-9181"/>
                          <a:pt x="7062765" y="0"/>
                        </a:cubicBezTo>
                        <a:cubicBezTo>
                          <a:pt x="7348875" y="-42493"/>
                          <a:pt x="7710926" y="9724"/>
                          <a:pt x="8157232" y="0"/>
                        </a:cubicBezTo>
                        <a:cubicBezTo>
                          <a:pt x="8340775" y="-401"/>
                          <a:pt x="8468547" y="77017"/>
                          <a:pt x="8475318" y="179540"/>
                        </a:cubicBezTo>
                        <a:cubicBezTo>
                          <a:pt x="8461608" y="237150"/>
                          <a:pt x="8467505" y="546209"/>
                          <a:pt x="8475318" y="628377"/>
                        </a:cubicBezTo>
                        <a:lnTo>
                          <a:pt x="8475318" y="628377"/>
                        </a:lnTo>
                        <a:cubicBezTo>
                          <a:pt x="8496223" y="703517"/>
                          <a:pt x="8439386" y="787480"/>
                          <a:pt x="8475318" y="897682"/>
                        </a:cubicBezTo>
                        <a:lnTo>
                          <a:pt x="8475318" y="897677"/>
                        </a:lnTo>
                        <a:cubicBezTo>
                          <a:pt x="8477544" y="999175"/>
                          <a:pt x="8329113" y="1097650"/>
                          <a:pt x="8157232" y="1077218"/>
                        </a:cubicBezTo>
                        <a:cubicBezTo>
                          <a:pt x="7663242" y="1129860"/>
                          <a:pt x="7303151" y="1030890"/>
                          <a:pt x="7062765" y="1077218"/>
                        </a:cubicBezTo>
                        <a:cubicBezTo>
                          <a:pt x="6467028" y="1267836"/>
                          <a:pt x="6292404" y="1321493"/>
                          <a:pt x="5548789" y="1421712"/>
                        </a:cubicBezTo>
                        <a:cubicBezTo>
                          <a:pt x="5289842" y="1302440"/>
                          <a:pt x="5181402" y="1196129"/>
                          <a:pt x="4943936" y="1077218"/>
                        </a:cubicBezTo>
                        <a:cubicBezTo>
                          <a:pt x="3690743" y="1081522"/>
                          <a:pt x="1468872" y="1184767"/>
                          <a:pt x="318085" y="1077218"/>
                        </a:cubicBezTo>
                        <a:cubicBezTo>
                          <a:pt x="115538" y="1093491"/>
                          <a:pt x="34668" y="973263"/>
                          <a:pt x="0" y="897677"/>
                        </a:cubicBezTo>
                        <a:lnTo>
                          <a:pt x="0" y="897682"/>
                        </a:lnTo>
                        <a:cubicBezTo>
                          <a:pt x="17081" y="800377"/>
                          <a:pt x="-9738" y="687227"/>
                          <a:pt x="0" y="628377"/>
                        </a:cubicBezTo>
                        <a:lnTo>
                          <a:pt x="0" y="628377"/>
                        </a:lnTo>
                        <a:cubicBezTo>
                          <a:pt x="38402" y="488296"/>
                          <a:pt x="-20928" y="246995"/>
                          <a:pt x="0" y="179540"/>
                        </a:cubicBezTo>
                        <a:close/>
                      </a:path>
                      <a:path w="8475318" h="1077218" fill="none" stroke="0" extrusionOk="0">
                        <a:moveTo>
                          <a:pt x="0" y="179540"/>
                        </a:moveTo>
                        <a:cubicBezTo>
                          <a:pt x="7570" y="102331"/>
                          <a:pt x="136440" y="-7925"/>
                          <a:pt x="318085" y="0"/>
                        </a:cubicBezTo>
                        <a:cubicBezTo>
                          <a:pt x="2415263" y="118226"/>
                          <a:pt x="3157294" y="260068"/>
                          <a:pt x="4943936" y="0"/>
                        </a:cubicBezTo>
                        <a:lnTo>
                          <a:pt x="4943936" y="0"/>
                        </a:lnTo>
                        <a:cubicBezTo>
                          <a:pt x="5675643" y="4211"/>
                          <a:pt x="6141021" y="-48074"/>
                          <a:pt x="7062765" y="0"/>
                        </a:cubicBezTo>
                        <a:cubicBezTo>
                          <a:pt x="7270826" y="-63111"/>
                          <a:pt x="7746882" y="7002"/>
                          <a:pt x="8157232" y="0"/>
                        </a:cubicBezTo>
                        <a:cubicBezTo>
                          <a:pt x="8335525" y="-7471"/>
                          <a:pt x="8474755" y="78575"/>
                          <a:pt x="8475318" y="179540"/>
                        </a:cubicBezTo>
                        <a:cubicBezTo>
                          <a:pt x="8456317" y="223592"/>
                          <a:pt x="8456115" y="561715"/>
                          <a:pt x="8475318" y="628377"/>
                        </a:cubicBezTo>
                        <a:lnTo>
                          <a:pt x="8475318" y="628377"/>
                        </a:lnTo>
                        <a:cubicBezTo>
                          <a:pt x="8484853" y="673456"/>
                          <a:pt x="8455041" y="853889"/>
                          <a:pt x="8475318" y="897682"/>
                        </a:cubicBezTo>
                        <a:lnTo>
                          <a:pt x="8475318" y="897677"/>
                        </a:lnTo>
                        <a:cubicBezTo>
                          <a:pt x="8487475" y="980309"/>
                          <a:pt x="8306085" y="1092478"/>
                          <a:pt x="8157232" y="1077218"/>
                        </a:cubicBezTo>
                        <a:cubicBezTo>
                          <a:pt x="7864976" y="1092991"/>
                          <a:pt x="7607526" y="1039734"/>
                          <a:pt x="7062765" y="1077218"/>
                        </a:cubicBezTo>
                        <a:cubicBezTo>
                          <a:pt x="6728697" y="1089735"/>
                          <a:pt x="5965338" y="1420220"/>
                          <a:pt x="5548789" y="1421712"/>
                        </a:cubicBezTo>
                        <a:cubicBezTo>
                          <a:pt x="5501133" y="1345859"/>
                          <a:pt x="5147954" y="1241171"/>
                          <a:pt x="4943936" y="1077218"/>
                        </a:cubicBezTo>
                        <a:cubicBezTo>
                          <a:pt x="3947217" y="985805"/>
                          <a:pt x="1492217" y="1158123"/>
                          <a:pt x="318085" y="1077218"/>
                        </a:cubicBezTo>
                        <a:cubicBezTo>
                          <a:pt x="129557" y="1082042"/>
                          <a:pt x="-4302" y="996837"/>
                          <a:pt x="0" y="897677"/>
                        </a:cubicBezTo>
                        <a:lnTo>
                          <a:pt x="0" y="897682"/>
                        </a:lnTo>
                        <a:cubicBezTo>
                          <a:pt x="-46201" y="761801"/>
                          <a:pt x="-23951" y="681687"/>
                          <a:pt x="0" y="628377"/>
                        </a:cubicBezTo>
                        <a:lnTo>
                          <a:pt x="0" y="628377"/>
                        </a:lnTo>
                        <a:cubicBezTo>
                          <a:pt x="-46437" y="461970"/>
                          <a:pt x="24326" y="284730"/>
                          <a:pt x="0" y="17954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4" name="TextBox 13">
            <a:extLst>
              <a:ext uri="{FF2B5EF4-FFF2-40B4-BE49-F238E27FC236}">
                <a16:creationId xmlns:a16="http://schemas.microsoft.com/office/drawing/2014/main" xmlns="" id="{9432F0D8-DA34-6A36-E70B-892DC53CD84D}"/>
              </a:ext>
            </a:extLst>
          </p:cNvPr>
          <p:cNvSpPr txBox="1"/>
          <p:nvPr/>
        </p:nvSpPr>
        <p:spPr>
          <a:xfrm>
            <a:off x="3934819" y="5390966"/>
            <a:ext cx="8257181" cy="686791"/>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000" kern="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000" ker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Đoạn 2 đọc với giọng ôn tồn, tha thiết</a:t>
            </a:r>
            <a:r>
              <a:rPr lang="en-US" sz="3000">
                <a:solidFill>
                  <a:srgbClr val="7030A0"/>
                </a:solidFill>
                <a:latin typeface="UTM Avo" panose="02040603050506020204" pitchFamily="18" charset="0"/>
              </a:rPr>
              <a:t>. </a:t>
            </a:r>
            <a:endParaRPr lang="en-US" sz="3000" kern="100" dirty="0">
              <a:solidFill>
                <a:srgbClr val="7030A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2138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3" grpId="0" animBg="1"/>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xmlns=""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xmlns=""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xmlns=""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xmlns=""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xmlns=""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xmlns="" id="{0FF22054-E947-76FC-184F-ECE8B83408FA}"/>
              </a:ext>
            </a:extLst>
          </p:cNvPr>
          <p:cNvSpPr txBox="1">
            <a:spLocks noChangeArrowheads="1"/>
          </p:cNvSpPr>
          <p:nvPr/>
        </p:nvSpPr>
        <p:spPr bwMode="auto">
          <a:xfrm>
            <a:off x="1591161" y="685828"/>
            <a:ext cx="8857280" cy="1339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0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Thi đọc diễn cảm</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C06F5638-482B-E1EB-109E-E2D3A1329ADA}"/>
              </a:ext>
            </a:extLst>
          </p:cNvPr>
          <p:cNvPicPr>
            <a:picLocks noChangeAspect="1"/>
          </p:cNvPicPr>
          <p:nvPr/>
        </p:nvPicPr>
        <p:blipFill>
          <a:blip r:embed="rId3"/>
          <a:stretch>
            <a:fillRect/>
          </a:stretch>
        </p:blipFill>
        <p:spPr>
          <a:xfrm>
            <a:off x="2383038" y="3020458"/>
            <a:ext cx="7620660" cy="3043387"/>
          </a:xfrm>
          <a:prstGeom prst="rect">
            <a:avLst/>
          </a:prstGeom>
        </p:spPr>
      </p:pic>
    </p:spTree>
    <p:extLst>
      <p:ext uri="{BB962C8B-B14F-4D97-AF65-F5344CB8AC3E}">
        <p14:creationId xmlns:p14="http://schemas.microsoft.com/office/powerpoint/2010/main" val="320302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9">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o="urn:schemas-microsoft-com:office:office" xmlns:v="urn:schemas-microsoft-com:vml" xmlns:w10="urn:schemas-microsoft-com:office:word" xmlns:w="http://schemas.openxmlformats.org/wordprocessingml/2006/main" xmlns="" xmlns:a16="http://schemas.microsoft.com/office/drawing/2014/main" xmlns:lc="http://schemas.openxmlformats.org/drawingml/2006/lockedCanvas" id="{2ECCE247-2944-316E-72D8-316B0294D178}"/>
              </a:ext>
            </a:extLst>
          </p:cNvPr>
          <p:cNvSpPr/>
          <p:nvPr/>
        </p:nvSpPr>
        <p:spPr>
          <a:xfrm>
            <a:off x="1" y="865247"/>
            <a:ext cx="12191999" cy="5127519"/>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vi-VN"/>
          </a:p>
        </p:txBody>
      </p:sp>
      <p:sp>
        <p:nvSpPr>
          <p:cNvPr id="5" name="Text Box 4">
            <a:extLst>
              <a:ext uri="{FF2B5EF4-FFF2-40B4-BE49-F238E27FC236}">
                <a16:creationId xmlns:a16="http://schemas.microsoft.com/office/drawing/2014/main" xmlns="" id="{FB069D39-1B2D-16DF-2C1D-588367382E92}"/>
              </a:ext>
            </a:extLst>
          </p:cNvPr>
          <p:cNvSpPr txBox="1"/>
          <p:nvPr/>
        </p:nvSpPr>
        <p:spPr>
          <a:xfrm>
            <a:off x="73573" y="1021738"/>
            <a:ext cx="12044854" cy="4524315"/>
          </a:xfrm>
          <a:prstGeom prst="rect">
            <a:avLst/>
          </a:prstGeom>
          <a:noFill/>
        </p:spPr>
        <p:txBody>
          <a:bodyPr wrap="square" rtlCol="0" anchor="t">
            <a:spAutoFit/>
          </a:bodyPr>
          <a:lstStyle/>
          <a:p>
            <a:pPr algn="just">
              <a:lnSpc>
                <a:spcPct val="150000"/>
              </a:lnSpc>
            </a:pPr>
            <a:r>
              <a:rPr lang="en-US" altLang="en-US" sz="3200">
                <a:solidFill>
                  <a:srgbClr val="7030A0"/>
                </a:solidFill>
                <a:latin typeface="UTM Avo" panose="02040603050506020204" pitchFamily="18" charset="0"/>
                <a:cs typeface="Times New Roman" panose="02020603050405020304" pitchFamily="18" charset="0"/>
                <a:sym typeface="+mn-ea"/>
              </a:rPr>
              <a:t>	</a:t>
            </a:r>
            <a:r>
              <a:rPr lang="vi-VN" altLang="en-US" sz="3200">
                <a:solidFill>
                  <a:srgbClr val="7030A0"/>
                </a:solidFill>
                <a:latin typeface="UTM Avo" panose="02040603050506020204" pitchFamily="18" charset="0"/>
                <a:cs typeface="Times New Roman" panose="02020603050405020304" pitchFamily="18" charset="0"/>
                <a:sym typeface="+mn-ea"/>
              </a:rPr>
              <a:t>Sau một ngày bay, hai nhà du hành vũ trụ </a:t>
            </a:r>
            <a:r>
              <a:rPr lang="vi-VN" altLang="en-US" sz="3200" b="1">
                <a:solidFill>
                  <a:srgbClr val="7030A0"/>
                </a:solidFill>
                <a:latin typeface="UTM Avo" panose="02040603050506020204" pitchFamily="18" charset="0"/>
                <a:cs typeface="Times New Roman" panose="02020603050405020304" pitchFamily="18" charset="0"/>
                <a:sym typeface="+mn-ea"/>
              </a:rPr>
              <a:t>kết nối </a:t>
            </a:r>
            <a:r>
              <a:rPr lang="vi-VN" altLang="en-US" sz="3200">
                <a:solidFill>
                  <a:srgbClr val="7030A0"/>
                </a:solidFill>
                <a:latin typeface="UTM Avo" panose="02040603050506020204" pitchFamily="18" charset="0"/>
                <a:cs typeface="Times New Roman" panose="02020603050405020304" pitchFamily="18" charset="0"/>
                <a:sym typeface="+mn-ea"/>
              </a:rPr>
              <a:t>được với </a:t>
            </a:r>
            <a:r>
              <a:rPr lang="vi-VN" altLang="en-US" sz="3200" b="1">
                <a:solidFill>
                  <a:srgbClr val="7030A0"/>
                </a:solidFill>
                <a:latin typeface="UTM Avo" panose="02040603050506020204" pitchFamily="18" charset="0"/>
                <a:cs typeface="Times New Roman" panose="02020603050405020304" pitchFamily="18" charset="0"/>
                <a:sym typeface="+mn-ea"/>
              </a:rPr>
              <a:t>trạm vũ trụ</a:t>
            </a:r>
            <a:r>
              <a:rPr lang="vi-VN" altLang="en-US" sz="3200">
                <a:solidFill>
                  <a:srgbClr val="7030A0"/>
                </a:solidFill>
                <a:latin typeface="UTM Avo" panose="02040603050506020204" pitchFamily="18" charset="0"/>
                <a:cs typeface="Times New Roman" panose="02020603050405020304" pitchFamily="18" charset="0"/>
                <a:sym typeface="+mn-ea"/>
              </a:rPr>
              <a:t> “Chào mừng" và làm việc ở trạm </a:t>
            </a:r>
            <a:r>
              <a:rPr lang="vi-VN" altLang="en-US" sz="3200" b="1">
                <a:solidFill>
                  <a:srgbClr val="7030A0"/>
                </a:solidFill>
                <a:latin typeface="UTM Avo" panose="02040603050506020204" pitchFamily="18" charset="0"/>
                <a:cs typeface="Times New Roman" panose="02020603050405020304" pitchFamily="18" charset="0"/>
                <a:sym typeface="+mn-ea"/>
              </a:rPr>
              <a:t>gần 8 ngày đêm</a:t>
            </a:r>
            <a:r>
              <a:rPr lang="vi-VN" altLang="en-US" sz="3200">
                <a:solidFill>
                  <a:srgbClr val="7030A0"/>
                </a:solidFill>
                <a:latin typeface="UTM Avo" panose="02040603050506020204" pitchFamily="18" charset="0"/>
                <a:cs typeface="Times New Roman" panose="02020603050405020304" pitchFamily="18" charset="0"/>
                <a:sym typeface="+mn-ea"/>
              </a:rPr>
              <a:t>. Từ trạm "Chào mừng", </a:t>
            </a:r>
            <a:r>
              <a:rPr lang="vi-VN" altLang="en-US" sz="3200" b="1">
                <a:solidFill>
                  <a:srgbClr val="7030A0"/>
                </a:solidFill>
                <a:latin typeface="UTM Avo" panose="02040603050506020204" pitchFamily="18" charset="0"/>
                <a:cs typeface="Times New Roman" panose="02020603050405020304" pitchFamily="18" charset="0"/>
                <a:sym typeface="+mn-ea"/>
              </a:rPr>
              <a:t>lần đầu tiên </a:t>
            </a:r>
            <a:r>
              <a:rPr lang="vi-VN" altLang="en-US" sz="3200">
                <a:solidFill>
                  <a:srgbClr val="7030A0"/>
                </a:solidFill>
                <a:latin typeface="UTM Avo" panose="02040603050506020204" pitchFamily="18" charset="0"/>
                <a:cs typeface="Times New Roman" panose="02020603050405020304" pitchFamily="18" charset="0"/>
                <a:sym typeface="+mn-ea"/>
              </a:rPr>
              <a:t>trong đời, nhà du hành vũ trụ Phạm Tuân nhìn thấy Trái Đất </a:t>
            </a:r>
            <a:r>
              <a:rPr lang="vi-VN" altLang="en-US" sz="3200" b="1">
                <a:solidFill>
                  <a:srgbClr val="7030A0"/>
                </a:solidFill>
                <a:latin typeface="UTM Avo" panose="02040603050506020204" pitchFamily="18" charset="0"/>
                <a:cs typeface="Times New Roman" panose="02020603050405020304" pitchFamily="18" charset="0"/>
                <a:sym typeface="+mn-ea"/>
              </a:rPr>
              <a:t>tròn xoay </a:t>
            </a:r>
            <a:r>
              <a:rPr lang="vi-VN" altLang="en-US" sz="3200">
                <a:solidFill>
                  <a:srgbClr val="7030A0"/>
                </a:solidFill>
                <a:latin typeface="UTM Avo" panose="02040603050506020204" pitchFamily="18" charset="0"/>
                <a:cs typeface="Times New Roman" panose="02020603050405020304" pitchFamily="18" charset="0"/>
                <a:sym typeface="+mn-ea"/>
              </a:rPr>
              <a:t>nằm lơ lửng giữa </a:t>
            </a:r>
            <a:r>
              <a:rPr lang="vi-VN" altLang="en-US" sz="3200" b="1">
                <a:solidFill>
                  <a:srgbClr val="7030A0"/>
                </a:solidFill>
                <a:latin typeface="UTM Avo" panose="02040603050506020204" pitchFamily="18" charset="0"/>
                <a:cs typeface="Times New Roman" panose="02020603050405020304" pitchFamily="18" charset="0"/>
                <a:sym typeface="+mn-ea"/>
              </a:rPr>
              <a:t>không gian xanh thẫm bao la</a:t>
            </a:r>
            <a:r>
              <a:rPr lang="vi-VN" altLang="en-US" sz="3200">
                <a:solidFill>
                  <a:srgbClr val="7030A0"/>
                </a:solidFill>
                <a:latin typeface="UTM Avo" panose="02040603050506020204" pitchFamily="18" charset="0"/>
                <a:cs typeface="Times New Roman" panose="02020603050405020304" pitchFamily="18" charset="0"/>
                <a:sym typeface="+mn-ea"/>
              </a:rPr>
              <a:t>. Các ngôi sao </a:t>
            </a:r>
            <a:r>
              <a:rPr lang="vi-VN" altLang="en-US" sz="3200" b="1">
                <a:solidFill>
                  <a:srgbClr val="7030A0"/>
                </a:solidFill>
                <a:latin typeface="UTM Avo" panose="02040603050506020204" pitchFamily="18" charset="0"/>
                <a:cs typeface="Times New Roman" panose="02020603050405020304" pitchFamily="18" charset="0"/>
                <a:sym typeface="+mn-ea"/>
              </a:rPr>
              <a:t>to hơn </a:t>
            </a:r>
            <a:r>
              <a:rPr lang="vi-VN" altLang="en-US" sz="3200">
                <a:solidFill>
                  <a:srgbClr val="7030A0"/>
                </a:solidFill>
                <a:latin typeface="UTM Avo" panose="02040603050506020204" pitchFamily="18" charset="0"/>
                <a:cs typeface="Times New Roman" panose="02020603050405020304" pitchFamily="18" charset="0"/>
                <a:sym typeface="+mn-ea"/>
              </a:rPr>
              <a:t>và cũng </a:t>
            </a:r>
            <a:r>
              <a:rPr lang="vi-VN" altLang="en-US" sz="3200" b="1">
                <a:solidFill>
                  <a:srgbClr val="7030A0"/>
                </a:solidFill>
                <a:latin typeface="UTM Avo" panose="02040603050506020204" pitchFamily="18" charset="0"/>
                <a:cs typeface="Times New Roman" panose="02020603050405020304" pitchFamily="18" charset="0"/>
                <a:sym typeface="+mn-ea"/>
              </a:rPr>
              <a:t>sáng hơn</a:t>
            </a:r>
            <a:r>
              <a:rPr lang="vi-VN" altLang="en-US" sz="3200">
                <a:solidFill>
                  <a:srgbClr val="7030A0"/>
                </a:solidFill>
                <a:latin typeface="UTM Avo" panose="02040603050506020204" pitchFamily="18" charset="0"/>
                <a:cs typeface="Times New Roman" panose="02020603050405020304" pitchFamily="18" charset="0"/>
                <a:sym typeface="+mn-ea"/>
              </a:rPr>
              <a:t>. </a:t>
            </a:r>
            <a:r>
              <a:rPr lang="vi-VN" altLang="en-US" sz="3200" b="1">
                <a:solidFill>
                  <a:srgbClr val="7030A0"/>
                </a:solidFill>
                <a:latin typeface="UTM Avo" panose="02040603050506020204" pitchFamily="18" charset="0"/>
                <a:cs typeface="Times New Roman" panose="02020603050405020304" pitchFamily="18" charset="0"/>
                <a:sym typeface="+mn-ea"/>
              </a:rPr>
              <a:t>Dải đất hình chữ S </a:t>
            </a:r>
            <a:r>
              <a:rPr lang="vi-VN" altLang="en-US" sz="3200">
                <a:solidFill>
                  <a:srgbClr val="7030A0"/>
                </a:solidFill>
                <a:latin typeface="UTM Avo" panose="02040603050506020204" pitchFamily="18" charset="0"/>
                <a:cs typeface="Times New Roman" panose="02020603050405020304" pitchFamily="18" charset="0"/>
                <a:sym typeface="+mn-ea"/>
              </a:rPr>
              <a:t>của Tổ quốc thân yêu hiện ra </a:t>
            </a:r>
            <a:r>
              <a:rPr lang="vi-VN" altLang="en-US" sz="3200" b="1">
                <a:solidFill>
                  <a:srgbClr val="7030A0"/>
                </a:solidFill>
                <a:latin typeface="UTM Avo" panose="02040603050506020204" pitchFamily="18" charset="0"/>
                <a:cs typeface="Times New Roman" panose="02020603050405020304" pitchFamily="18" charset="0"/>
                <a:sym typeface="+mn-ea"/>
              </a:rPr>
              <a:t>đẹp </a:t>
            </a:r>
            <a:r>
              <a:rPr lang="vi-VN" altLang="en-US" sz="3200" b="1" smtClean="0">
                <a:solidFill>
                  <a:srgbClr val="7030A0"/>
                </a:solidFill>
                <a:latin typeface="UTM Avo" panose="02040603050506020204" pitchFamily="18" charset="0"/>
                <a:cs typeface="Times New Roman" panose="02020603050405020304" pitchFamily="18" charset="0"/>
                <a:sym typeface="+mn-ea"/>
              </a:rPr>
              <a:t>vô cùng</a:t>
            </a:r>
            <a:r>
              <a:rPr lang="vi-VN" altLang="en-US" sz="3200" smtClean="0">
                <a:solidFill>
                  <a:srgbClr val="7030A0"/>
                </a:solidFill>
                <a:latin typeface="UTM Avo" panose="02040603050506020204" pitchFamily="18" charset="0"/>
                <a:cs typeface="Times New Roman" panose="02020603050405020304" pitchFamily="18" charset="0"/>
                <a:sym typeface="+mn-ea"/>
              </a:rPr>
              <a:t>.</a:t>
            </a:r>
            <a:endParaRPr lang="en-GB" altLang="en-US" sz="3200">
              <a:solidFill>
                <a:srgbClr val="7030A0"/>
              </a:solidFill>
              <a:latin typeface="UTM Avo" panose="02040603050506020204" pitchFamily="18" charset="0"/>
              <a:cs typeface="Times New Roman" panose="02020603050405020304" pitchFamily="18" charset="0"/>
            </a:endParaRPr>
          </a:p>
        </p:txBody>
      </p:sp>
      <p:cxnSp>
        <p:nvCxnSpPr>
          <p:cNvPr id="7" name="Straight Connector 6"/>
          <p:cNvCxnSpPr/>
          <p:nvPr/>
        </p:nvCxnSpPr>
        <p:spPr>
          <a:xfrm flipH="1">
            <a:off x="4054645" y="1191126"/>
            <a:ext cx="102267" cy="649706"/>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flipH="1">
            <a:off x="10364203" y="1166117"/>
            <a:ext cx="102267" cy="649706"/>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4" name="Straight Connector 23"/>
          <p:cNvCxnSpPr/>
          <p:nvPr/>
        </p:nvCxnSpPr>
        <p:spPr>
          <a:xfrm flipH="1">
            <a:off x="3785940" y="1860887"/>
            <a:ext cx="102267" cy="649706"/>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5" name="Straight Connector 24"/>
          <p:cNvCxnSpPr/>
          <p:nvPr/>
        </p:nvCxnSpPr>
        <p:spPr>
          <a:xfrm flipH="1">
            <a:off x="7308192" y="1815823"/>
            <a:ext cx="102267" cy="649706"/>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6" name="Straight Connector 25"/>
          <p:cNvCxnSpPr/>
          <p:nvPr/>
        </p:nvCxnSpPr>
        <p:spPr>
          <a:xfrm flipH="1">
            <a:off x="10443420" y="1779730"/>
            <a:ext cx="102267" cy="649706"/>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7" name="Straight Connector 26"/>
          <p:cNvCxnSpPr/>
          <p:nvPr/>
        </p:nvCxnSpPr>
        <p:spPr>
          <a:xfrm flipH="1">
            <a:off x="10475500" y="1811810"/>
            <a:ext cx="102267" cy="649706"/>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flipH="1">
            <a:off x="2525632" y="2634189"/>
            <a:ext cx="102267" cy="649706"/>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9" name="Straight Connector 28"/>
          <p:cNvCxnSpPr/>
          <p:nvPr/>
        </p:nvCxnSpPr>
        <p:spPr>
          <a:xfrm flipH="1">
            <a:off x="6570254" y="2586068"/>
            <a:ext cx="102267" cy="649706"/>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0" name="Straight Connector 29"/>
          <p:cNvCxnSpPr/>
          <p:nvPr/>
        </p:nvCxnSpPr>
        <p:spPr>
          <a:xfrm flipH="1">
            <a:off x="5015168" y="3399486"/>
            <a:ext cx="102267" cy="649706"/>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1" name="Straight Connector 30"/>
          <p:cNvCxnSpPr/>
          <p:nvPr/>
        </p:nvCxnSpPr>
        <p:spPr>
          <a:xfrm flipH="1">
            <a:off x="1289392" y="4039731"/>
            <a:ext cx="102267" cy="649706"/>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flipH="1">
            <a:off x="1340525" y="4039731"/>
            <a:ext cx="102267" cy="649706"/>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3" name="Straight Connector 32"/>
          <p:cNvCxnSpPr/>
          <p:nvPr/>
        </p:nvCxnSpPr>
        <p:spPr>
          <a:xfrm flipH="1">
            <a:off x="7879693" y="4026974"/>
            <a:ext cx="102267" cy="649706"/>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4" name="Straight Connector 33"/>
          <p:cNvCxnSpPr/>
          <p:nvPr/>
        </p:nvCxnSpPr>
        <p:spPr>
          <a:xfrm flipH="1">
            <a:off x="7923805" y="4034990"/>
            <a:ext cx="102267" cy="649706"/>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flipH="1">
            <a:off x="2990852" y="4808709"/>
            <a:ext cx="102267" cy="649706"/>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83642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up)">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up)">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up)">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up)">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up)">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up)">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up)">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ipe(up)">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up)">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ipe(up)">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wipe(up)">
                                      <p:cBhvr>
                                        <p:cTn id="72" dur="500"/>
                                        <p:tgtEl>
                                          <p:spTgt spid="3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wipe(up)">
                                      <p:cBhvr>
                                        <p:cTn id="7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EDF07F2E-6C48-0459-A26D-EE036F399D76}"/>
              </a:ext>
            </a:extLst>
          </p:cNvPr>
          <p:cNvPicPr>
            <a:picLocks noChangeAspect="1"/>
          </p:cNvPicPr>
          <p:nvPr/>
        </p:nvPicPr>
        <p:blipFill>
          <a:blip r:embed="rId3"/>
          <a:stretch>
            <a:fillRect/>
          </a:stretch>
        </p:blipFill>
        <p:spPr>
          <a:xfrm>
            <a:off x="1725561" y="1804801"/>
            <a:ext cx="8878529" cy="2339496"/>
          </a:xfrm>
          <a:prstGeom prst="rect">
            <a:avLst/>
          </a:prstGeom>
        </p:spPr>
      </p:pic>
    </p:spTree>
    <p:extLst>
      <p:ext uri="{BB962C8B-B14F-4D97-AF65-F5344CB8AC3E}">
        <p14:creationId xmlns:p14="http://schemas.microsoft.com/office/powerpoint/2010/main" val="37123056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xmlns="" id="{D363D405-DC78-F8A6-FB78-10659377223A}"/>
              </a:ext>
            </a:extLst>
          </p:cNvPr>
          <p:cNvSpPr txBox="1">
            <a:spLocks noChangeArrowheads="1"/>
          </p:cNvSpPr>
          <p:nvPr/>
        </p:nvSpPr>
        <p:spPr bwMode="auto">
          <a:xfrm>
            <a:off x="2144110" y="489061"/>
            <a:ext cx="8576441" cy="146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Vận dụng</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7A9D0E75-2648-8D5A-88A8-77B4408603D6}"/>
              </a:ext>
            </a:extLst>
          </p:cNvPr>
          <p:cNvSpPr txBox="1"/>
          <p:nvPr/>
        </p:nvSpPr>
        <p:spPr>
          <a:xfrm>
            <a:off x="249421" y="2447440"/>
            <a:ext cx="11693158" cy="2585323"/>
          </a:xfrm>
          <a:prstGeom prst="rect">
            <a:avLst/>
          </a:prstGeom>
          <a:noFill/>
        </p:spPr>
        <p:txBody>
          <a:bodyPr wrap="square">
            <a:spAutoFit/>
          </a:bodyPr>
          <a:lstStyle/>
          <a:p>
            <a:pPr marL="751840" marR="0" indent="-571500" algn="just">
              <a:lnSpc>
                <a:spcPct val="150000"/>
              </a:lnSpc>
              <a:spcBef>
                <a:spcPts val="0"/>
              </a:spcBef>
              <a:spcAft>
                <a:spcPts val="0"/>
              </a:spcAft>
              <a:buFontTx/>
              <a:buChar char="-"/>
              <a:tabLst>
                <a:tab pos="270510" algn="l"/>
              </a:tabLst>
            </a:pPr>
            <a:r>
              <a:rPr lang="en-US" sz="3600" kern="0" smtClean="0">
                <a:effectLst/>
                <a:latin typeface="UTM Avo" panose="02040603050506020204" pitchFamily="18" charset="0"/>
                <a:ea typeface="Times New Roman" panose="02020603050405020304" pitchFamily="18" charset="0"/>
                <a:cs typeface="Times New Roman" panose="02020603050405020304" pitchFamily="18" charset="0"/>
              </a:rPr>
              <a:t>Em </a:t>
            </a:r>
            <a:r>
              <a:rPr lang="en-US" sz="3600" kern="0">
                <a:effectLst/>
                <a:latin typeface="UTM Avo" panose="02040603050506020204" pitchFamily="18" charset="0"/>
                <a:ea typeface="Times New Roman" panose="02020603050405020304" pitchFamily="18" charset="0"/>
                <a:cs typeface="Times New Roman" panose="02020603050405020304" pitchFamily="18" charset="0"/>
              </a:rPr>
              <a:t>biết được điều gì qua bài đọc </a:t>
            </a:r>
            <a:r>
              <a:rPr lang="vi-VN" sz="3600" kern="0" smtClean="0">
                <a:effectLst/>
                <a:latin typeface="UTM Avo" panose="02040603050506020204" pitchFamily="18" charset="0"/>
                <a:ea typeface="Times New Roman" panose="02020603050405020304" pitchFamily="18" charset="0"/>
                <a:cs typeface="Times New Roman" panose="02020603050405020304" pitchFamily="18" charset="0"/>
              </a:rPr>
              <a:t>(</a:t>
            </a:r>
            <a:r>
              <a:rPr lang="vi-VN" sz="3600" kern="0" smtClean="0">
                <a:latin typeface="UTM Avo" panose="02040603050506020204" pitchFamily="18" charset="0"/>
                <a:ea typeface="Times New Roman" panose="02020603050405020304" pitchFamily="18" charset="0"/>
                <a:cs typeface="Times New Roman" panose="02020603050405020304" pitchFamily="18" charset="0"/>
              </a:rPr>
              <a:t>NGƯỜI </a:t>
            </a:r>
            <a:r>
              <a:rPr lang="vi-VN" sz="3600" kern="0">
                <a:latin typeface="UTM Avo" panose="02040603050506020204" pitchFamily="18" charset="0"/>
                <a:ea typeface="Times New Roman" panose="02020603050405020304" pitchFamily="18" charset="0"/>
                <a:cs typeface="Times New Roman" panose="02020603050405020304" pitchFamily="18" charset="0"/>
              </a:rPr>
              <a:t>ĐƯỢC PHONG BA DANH HIỆU </a:t>
            </a:r>
            <a:r>
              <a:rPr lang="vi-VN" sz="3600" kern="0">
                <a:latin typeface="UTM Avo" panose="02040603050506020204" pitchFamily="18" charset="0"/>
                <a:ea typeface="Times New Roman" panose="02020603050405020304" pitchFamily="18" charset="0"/>
                <a:cs typeface="Times New Roman" panose="02020603050405020304" pitchFamily="18" charset="0"/>
              </a:rPr>
              <a:t>ANH </a:t>
            </a:r>
            <a:r>
              <a:rPr lang="vi-VN" sz="3600" kern="0" smtClean="0">
                <a:latin typeface="UTM Avo" panose="02040603050506020204" pitchFamily="18" charset="0"/>
                <a:ea typeface="Times New Roman" panose="02020603050405020304" pitchFamily="18" charset="0"/>
                <a:cs typeface="Times New Roman" panose="02020603050405020304" pitchFamily="18" charset="0"/>
              </a:rPr>
              <a:t>HÙNG)</a:t>
            </a:r>
          </a:p>
          <a:p>
            <a:pPr marL="751840" marR="0" indent="-571500" algn="just">
              <a:lnSpc>
                <a:spcPct val="150000"/>
              </a:lnSpc>
              <a:spcBef>
                <a:spcPts val="0"/>
              </a:spcBef>
              <a:spcAft>
                <a:spcPts val="0"/>
              </a:spcAft>
              <a:buFontTx/>
              <a:buChar char="-"/>
              <a:tabLst>
                <a:tab pos="270510" algn="l"/>
              </a:tabLst>
            </a:pPr>
            <a:r>
              <a:rPr lang="vi-VN" sz="3600" kern="0" smtClean="0">
                <a:latin typeface="UTM Avo" panose="02040603050506020204" pitchFamily="18" charset="0"/>
                <a:ea typeface="Times New Roman" panose="02020603050405020304" pitchFamily="18" charset="0"/>
                <a:cs typeface="Times New Roman" panose="02020603050405020304" pitchFamily="18" charset="0"/>
              </a:rPr>
              <a:t> </a:t>
            </a:r>
            <a:r>
              <a:rPr lang="vi-VN" sz="3600" kern="0">
                <a:latin typeface="UTM Avo" panose="02040603050506020204" pitchFamily="18" charset="0"/>
                <a:ea typeface="Times New Roman" panose="02020603050405020304" pitchFamily="18" charset="0"/>
                <a:cs typeface="Times New Roman" panose="02020603050405020304" pitchFamily="18" charset="0"/>
              </a:rPr>
              <a:t>Em mong </a:t>
            </a:r>
            <a:r>
              <a:rPr lang="vi-VN" sz="3600" kern="0">
                <a:latin typeface="UTM Avo" panose="02040603050506020204" pitchFamily="18" charset="0"/>
                <a:ea typeface="Times New Roman" panose="02020603050405020304" pitchFamily="18" charset="0"/>
                <a:cs typeface="Times New Roman" panose="02020603050405020304" pitchFamily="18" charset="0"/>
              </a:rPr>
              <a:t>muốn </a:t>
            </a:r>
            <a:r>
              <a:rPr lang="vi-VN" sz="3600" kern="0" smtClean="0">
                <a:latin typeface="UTM Avo" panose="02040603050506020204" pitchFamily="18" charset="0"/>
                <a:ea typeface="Times New Roman" panose="02020603050405020304" pitchFamily="18" charset="0"/>
                <a:cs typeface="Times New Roman" panose="02020603050405020304" pitchFamily="18" charset="0"/>
              </a:rPr>
              <a:t>biết thêm </a:t>
            </a:r>
            <a:r>
              <a:rPr lang="vi-VN" sz="3600" kern="0">
                <a:latin typeface="UTM Avo" panose="02040603050506020204" pitchFamily="18" charset="0"/>
                <a:ea typeface="Times New Roman" panose="02020603050405020304" pitchFamily="18" charset="0"/>
                <a:cs typeface="Times New Roman" panose="02020603050405020304" pitchFamily="18" charset="0"/>
              </a:rPr>
              <a:t>điều </a:t>
            </a:r>
            <a:r>
              <a:rPr lang="vi-VN" sz="3600" kern="0">
                <a:latin typeface="UTM Avo" panose="02040603050506020204" pitchFamily="18" charset="0"/>
                <a:ea typeface="Times New Roman" panose="02020603050405020304" pitchFamily="18" charset="0"/>
                <a:cs typeface="Times New Roman" panose="02020603050405020304" pitchFamily="18" charset="0"/>
              </a:rPr>
              <a:t>gì</a:t>
            </a:r>
            <a:r>
              <a:rPr lang="vi-VN" sz="3600" kern="0" smtClean="0">
                <a:latin typeface="UTM Avo" panose="02040603050506020204" pitchFamily="18" charset="0"/>
                <a:ea typeface="Times New Roman" panose="02020603050405020304" pitchFamily="18" charset="0"/>
                <a:cs typeface="Times New Roman" panose="02020603050405020304" pitchFamily="18" charset="0"/>
              </a:rPr>
              <a:t>?</a:t>
            </a:r>
            <a:endParaRPr lang="vi-VN" sz="3600" kern="0">
              <a:latin typeface="UTM Avo" panose="020406030505060202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16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CE7365C8-9704-7269-0F24-DCE988577E76}"/>
              </a:ext>
            </a:extLst>
          </p:cNvPr>
          <p:cNvSpPr txBox="1"/>
          <p:nvPr/>
        </p:nvSpPr>
        <p:spPr>
          <a:xfrm>
            <a:off x="1786987" y="1801609"/>
            <a:ext cx="10065026" cy="2215991"/>
          </a:xfrm>
          <a:prstGeom prst="rect">
            <a:avLst/>
          </a:prstGeom>
          <a:noFill/>
        </p:spPr>
        <p:txBody>
          <a:bodyPr wrap="square" rtlCol="0">
            <a:spAutoFit/>
          </a:bodyPr>
          <a:lstStyle/>
          <a:p>
            <a:r>
              <a:rPr lang="en-US" sz="13800" b="1">
                <a:solidFill>
                  <a:srgbClr val="FF0000"/>
                </a:solidFill>
                <a:effectLst>
                  <a:outerShdw blurRad="38100" dist="38100" dir="2700000" algn="tl">
                    <a:srgbClr val="000000">
                      <a:alpha val="43137"/>
                    </a:srgbClr>
                  </a:outerShdw>
                </a:effectLst>
                <a:latin typeface="UTM LinotypeZapfino KT" panose="02040603050506020204" pitchFamily="18" charset="0"/>
              </a:rPr>
              <a:t>Chúc các em học tốt!</a:t>
            </a:r>
          </a:p>
        </p:txBody>
      </p:sp>
    </p:spTree>
    <p:extLst>
      <p:ext uri="{BB962C8B-B14F-4D97-AF65-F5344CB8AC3E}">
        <p14:creationId xmlns:p14="http://schemas.microsoft.com/office/powerpoint/2010/main" val="10378527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xmlns="" id="{EF79359C-BB14-402C-2371-C86882BAF45A}"/>
              </a:ext>
            </a:extLst>
          </p:cNvPr>
          <p:cNvSpPr txBox="1">
            <a:spLocks noChangeArrowheads="1"/>
          </p:cNvSpPr>
          <p:nvPr/>
        </p:nvSpPr>
        <p:spPr bwMode="auto">
          <a:xfrm>
            <a:off x="120311" y="81167"/>
            <a:ext cx="12368463" cy="66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vi-VN" sz="36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NGƯỜI ĐƯỢC PHONG BA DANH HIỆU ANH HÙNG</a:t>
            </a:r>
          </a:p>
        </p:txBody>
      </p:sp>
      <p:sp>
        <p:nvSpPr>
          <p:cNvPr id="6" name="Rectangle: Rounded Corners 9">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o="urn:schemas-microsoft-com:office:office" xmlns:v="urn:schemas-microsoft-com:vml" xmlns:w10="urn:schemas-microsoft-com:office:word" xmlns:w="http://schemas.openxmlformats.org/wordprocessingml/2006/main" xmlns="" xmlns:a16="http://schemas.microsoft.com/office/drawing/2014/main" xmlns:lc="http://schemas.openxmlformats.org/drawingml/2006/lockedCanvas" id="{2ECCE247-2944-316E-72D8-316B0294D178}"/>
              </a:ext>
            </a:extLst>
          </p:cNvPr>
          <p:cNvSpPr/>
          <p:nvPr/>
        </p:nvSpPr>
        <p:spPr>
          <a:xfrm>
            <a:off x="1" y="755920"/>
            <a:ext cx="12191999" cy="5127519"/>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vi-VN"/>
          </a:p>
        </p:txBody>
      </p:sp>
      <p:sp>
        <p:nvSpPr>
          <p:cNvPr id="7" name="Text Box 14">
            <a:extLst>
              <a:ext uri="{FF2B5EF4-FFF2-40B4-BE49-F238E27FC236}">
                <a16:creationId xmlns:a16="http://schemas.microsoft.com/office/drawing/2014/main" xmlns="" id="{77B366D3-54A0-050D-587D-CC060BC6E398}"/>
              </a:ext>
            </a:extLst>
          </p:cNvPr>
          <p:cNvSpPr txBox="1">
            <a:spLocks noChangeArrowheads="1"/>
          </p:cNvSpPr>
          <p:nvPr/>
        </p:nvSpPr>
        <p:spPr bwMode="auto">
          <a:xfrm>
            <a:off x="0" y="864203"/>
            <a:ext cx="12192000" cy="5274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350"/>
              </a:spcBef>
              <a:defRPr/>
            </a:pPr>
            <a:r>
              <a:rPr lang="vi-VN" sz="3600" smtClean="0">
                <a:latin typeface="UTM Avo" panose="02040603050506020204" pitchFamily="18" charset="0"/>
                <a:cs typeface="Times New Roman" panose="02020603050405020304" pitchFamily="18" charset="0"/>
              </a:rPr>
              <a:t>	Cho </a:t>
            </a:r>
            <a:r>
              <a:rPr lang="vi-VN" sz="3600">
                <a:latin typeface="UTM Avo" panose="02040603050506020204" pitchFamily="18" charset="0"/>
                <a:cs typeface="Times New Roman" panose="02020603050405020304" pitchFamily="18" charset="0"/>
              </a:rPr>
              <a:t>đến nay, người Việt Nam duy nhất được phong ba danh hiệu Anh hùng là Trung tướng Phạm Tuân. Danh hiệu Anh hùng Lực lượng vũ trang nhân dân, ông được phong năm 1973 về kì tích bắn rơi pháo đài bay B-52 của Mỹ trong trận chiến đấu bảo vệ vùng trời Thủ đô đêm </a:t>
            </a:r>
            <a:r>
              <a:rPr lang="vi-VN" sz="3600" smtClean="0">
                <a:latin typeface="UTM Avo" panose="02040603050506020204" pitchFamily="18" charset="0"/>
                <a:cs typeface="Times New Roman" panose="02020603050405020304" pitchFamily="18" charset="0"/>
              </a:rPr>
              <a:t>27-12-1972.</a:t>
            </a:r>
          </a:p>
          <a:p>
            <a:pPr algn="just" eaLnBrk="1" hangingPunct="1">
              <a:spcBef>
                <a:spcPts val="1350"/>
              </a:spcBef>
              <a:defRPr/>
            </a:pPr>
            <a:r>
              <a:rPr lang="vi-VN" sz="3600" smtClean="0">
                <a:latin typeface="UTM Avo" panose="02040603050506020204" pitchFamily="18" charset="0"/>
                <a:cs typeface="Times New Roman" panose="02020603050405020304" pitchFamily="18" charset="0"/>
              </a:rPr>
              <a:t>	Năm </a:t>
            </a:r>
            <a:r>
              <a:rPr lang="vi-VN" sz="3600">
                <a:latin typeface="UTM Avo" panose="02040603050506020204" pitchFamily="18" charset="0"/>
                <a:cs typeface="Times New Roman" panose="02020603050405020304" pitchFamily="18" charset="0"/>
              </a:rPr>
              <a:t>1979, ông Phạm Tuân được gửi sang Liên Xô học tập. Sau quá trình rèn luyện hết sức gian khổ, ông đã vượt qua nhiều vòng kiểm tra ngặt nghèo để được tuyển chọn vào đội du hành vũ trụ quốc tế. </a:t>
            </a:r>
            <a:endParaRPr lang="en-US" sz="36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8429847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xmlns="" id="{EF79359C-BB14-402C-2371-C86882BAF45A}"/>
              </a:ext>
            </a:extLst>
          </p:cNvPr>
          <p:cNvSpPr txBox="1">
            <a:spLocks noChangeArrowheads="1"/>
          </p:cNvSpPr>
          <p:nvPr/>
        </p:nvSpPr>
        <p:spPr bwMode="auto">
          <a:xfrm>
            <a:off x="156411" y="178384"/>
            <a:ext cx="11851105" cy="66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vi-VN" sz="36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NGƯỜI ĐƯỢC PHONG BA DANH HIỆU ANH HÙNG</a:t>
            </a:r>
          </a:p>
        </p:txBody>
      </p:sp>
      <p:sp>
        <p:nvSpPr>
          <p:cNvPr id="6" name="Rectangle: Rounded Corners 9">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o="urn:schemas-microsoft-com:office:office" xmlns:v="urn:schemas-microsoft-com:vml" xmlns:w10="urn:schemas-microsoft-com:office:word" xmlns:w="http://schemas.openxmlformats.org/wordprocessingml/2006/main" xmlns="" xmlns:a16="http://schemas.microsoft.com/office/drawing/2014/main" xmlns:lc="http://schemas.openxmlformats.org/drawingml/2006/lockedCanvas" id="{2ECCE247-2944-316E-72D8-316B0294D178}"/>
              </a:ext>
            </a:extLst>
          </p:cNvPr>
          <p:cNvSpPr/>
          <p:nvPr/>
        </p:nvSpPr>
        <p:spPr>
          <a:xfrm>
            <a:off x="1" y="755920"/>
            <a:ext cx="12191999" cy="5127519"/>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vi-VN"/>
          </a:p>
        </p:txBody>
      </p:sp>
      <p:sp>
        <p:nvSpPr>
          <p:cNvPr id="7" name="Text Box 14">
            <a:extLst>
              <a:ext uri="{FF2B5EF4-FFF2-40B4-BE49-F238E27FC236}">
                <a16:creationId xmlns:a16="http://schemas.microsoft.com/office/drawing/2014/main" xmlns="" id="{77B366D3-54A0-050D-587D-CC060BC6E398}"/>
              </a:ext>
            </a:extLst>
          </p:cNvPr>
          <p:cNvSpPr txBox="1">
            <a:spLocks noChangeArrowheads="1"/>
          </p:cNvSpPr>
          <p:nvPr/>
        </p:nvSpPr>
        <p:spPr bwMode="auto">
          <a:xfrm>
            <a:off x="0" y="767947"/>
            <a:ext cx="12192000" cy="6007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350"/>
              </a:spcBef>
              <a:defRPr/>
            </a:pPr>
            <a:r>
              <a:rPr lang="vi-VN" sz="3600">
                <a:latin typeface="UTM Avo" panose="02040603050506020204" pitchFamily="18" charset="0"/>
                <a:cs typeface="Times New Roman" panose="02020603050405020304" pitchFamily="18" charset="0"/>
              </a:rPr>
              <a:t>Ngày 23-7-1980, từ sẵn bay vũ trụ Bai-cơ-nua, Liên Xô đã phóng thành công tàu vũ trụ "Liên hợp" với phi hành đoàn gồm hai nhà du hành vũ trụ </a:t>
            </a:r>
            <a:r>
              <a:rPr lang="vi-VN" sz="3600" smtClean="0">
                <a:latin typeface="UTM Avo" panose="02040603050506020204" pitchFamily="18" charset="0"/>
                <a:cs typeface="Times New Roman" panose="02020603050405020304" pitchFamily="18" charset="0"/>
              </a:rPr>
              <a:t>là Go-rơ-bát-cô </a:t>
            </a:r>
            <a:r>
              <a:rPr lang="vi-VN" sz="3600">
                <a:latin typeface="UTM Avo" panose="02040603050506020204" pitchFamily="18" charset="0"/>
                <a:cs typeface="Times New Roman" panose="02020603050405020304" pitchFamily="18" charset="0"/>
              </a:rPr>
              <a:t>và Phạm </a:t>
            </a:r>
            <a:r>
              <a:rPr lang="vi-VN" sz="3600" smtClean="0">
                <a:latin typeface="UTM Avo" panose="02040603050506020204" pitchFamily="18" charset="0"/>
                <a:cs typeface="Times New Roman" panose="02020603050405020304" pitchFamily="18" charset="0"/>
              </a:rPr>
              <a:t>Tuân.</a:t>
            </a:r>
          </a:p>
          <a:p>
            <a:pPr algn="just" eaLnBrk="1" hangingPunct="1">
              <a:spcBef>
                <a:spcPts val="1350"/>
              </a:spcBef>
              <a:defRPr/>
            </a:pPr>
            <a:r>
              <a:rPr lang="vi-VN" sz="3600" smtClean="0">
                <a:latin typeface="UTM Avo" panose="02040603050506020204" pitchFamily="18" charset="0"/>
                <a:cs typeface="Times New Roman" panose="02020603050405020304" pitchFamily="18" charset="0"/>
              </a:rPr>
              <a:t>	Sau </a:t>
            </a:r>
            <a:r>
              <a:rPr lang="vi-VN" sz="3600">
                <a:latin typeface="UTM Avo" panose="02040603050506020204" pitchFamily="18" charset="0"/>
                <a:cs typeface="Times New Roman" panose="02020603050405020304" pitchFamily="18" charset="0"/>
              </a:rPr>
              <a:t>một ngày bay, hai nhà du hành vũ trụ kết nối được với trạm vũ trụ “Chào mừng" và làm việc ở trạm gần 8 ngày đêm. Từ trạm "Chào mừng", lần đầu tiên trong đời, nhà du hành vũ trụ Phạm Tuân nhìn thấy Trái Đất tròn xoay nằm lơ lửng giữa không gian xanh thẫm bao la. Các ngôi sao to hơn và cũng sáng hơn. Dải đất hình chữ S của Tổ quốc thân yêu hiện ra đẹp vô cùng. </a:t>
            </a:r>
            <a:endParaRPr lang="vi-VN" sz="3600" smtClean="0">
              <a:latin typeface="UTM Avo" panose="02040603050506020204" pitchFamily="18" charset="0"/>
              <a:cs typeface="Times New Roman" panose="02020603050405020304" pitchFamily="18" charset="0"/>
            </a:endParaRPr>
          </a:p>
          <a:p>
            <a:pPr algn="just" eaLnBrk="1" hangingPunct="1">
              <a:spcBef>
                <a:spcPts val="1350"/>
              </a:spcBef>
              <a:defRPr/>
            </a:pPr>
            <a:r>
              <a:rPr lang="vi-VN" sz="3600">
                <a:latin typeface="UTM Avo" panose="02040603050506020204" pitchFamily="18" charset="0"/>
                <a:cs typeface="Times New Roman" panose="02020603050405020304" pitchFamily="18" charset="0"/>
              </a:rPr>
              <a:t>	</a:t>
            </a:r>
            <a:endParaRPr lang="en-US" sz="36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8784885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xmlns="" id="{EF79359C-BB14-402C-2371-C86882BAF45A}"/>
              </a:ext>
            </a:extLst>
          </p:cNvPr>
          <p:cNvSpPr txBox="1">
            <a:spLocks noChangeArrowheads="1"/>
          </p:cNvSpPr>
          <p:nvPr/>
        </p:nvSpPr>
        <p:spPr bwMode="auto">
          <a:xfrm>
            <a:off x="276726" y="178384"/>
            <a:ext cx="11766885" cy="66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vi-VN" sz="36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NGƯỜI ĐƯỢC PHONG BA DANH HIỆU ANH HÙNG</a:t>
            </a:r>
          </a:p>
        </p:txBody>
      </p:sp>
      <p:sp>
        <p:nvSpPr>
          <p:cNvPr id="6" name="Rectangle: Rounded Corners 9">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o="urn:schemas-microsoft-com:office:office" xmlns:v="urn:schemas-microsoft-com:vml" xmlns:w10="urn:schemas-microsoft-com:office:word" xmlns:w="http://schemas.openxmlformats.org/wordprocessingml/2006/main" xmlns="" xmlns:a16="http://schemas.microsoft.com/office/drawing/2014/main" xmlns:lc="http://schemas.openxmlformats.org/drawingml/2006/lockedCanvas" id="{2ECCE247-2944-316E-72D8-316B0294D178}"/>
              </a:ext>
            </a:extLst>
          </p:cNvPr>
          <p:cNvSpPr/>
          <p:nvPr/>
        </p:nvSpPr>
        <p:spPr>
          <a:xfrm>
            <a:off x="1" y="755920"/>
            <a:ext cx="12191999" cy="5127519"/>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vi-VN"/>
          </a:p>
        </p:txBody>
      </p:sp>
      <p:sp>
        <p:nvSpPr>
          <p:cNvPr id="7" name="Text Box 14">
            <a:extLst>
              <a:ext uri="{FF2B5EF4-FFF2-40B4-BE49-F238E27FC236}">
                <a16:creationId xmlns:a16="http://schemas.microsoft.com/office/drawing/2014/main" xmlns="" id="{77B366D3-54A0-050D-587D-CC060BC6E398}"/>
              </a:ext>
            </a:extLst>
          </p:cNvPr>
          <p:cNvSpPr txBox="1">
            <a:spLocks noChangeArrowheads="1"/>
          </p:cNvSpPr>
          <p:nvPr/>
        </p:nvSpPr>
        <p:spPr bwMode="auto">
          <a:xfrm>
            <a:off x="0" y="1044683"/>
            <a:ext cx="12192000" cy="4899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350"/>
              </a:spcBef>
              <a:defRPr/>
            </a:pPr>
            <a:r>
              <a:rPr lang="vi-VN" sz="3600">
                <a:latin typeface="UTM Avo" panose="02040603050506020204" pitchFamily="18" charset="0"/>
                <a:cs typeface="Times New Roman" panose="02020603050405020304" pitchFamily="18" charset="0"/>
              </a:rPr>
              <a:t>Ông Phạm Tuân trở thành người Việt Nam đầu tiên và cũng là người châu Á đầu tiên bay vào vũ trụ. Với thành tích này, ông được phong Anh hùng Lao động của Việt Nam và Anh hùng Liên Xô.</a:t>
            </a:r>
          </a:p>
          <a:p>
            <a:pPr algn="just" eaLnBrk="1" hangingPunct="1">
              <a:spcBef>
                <a:spcPts val="1350"/>
              </a:spcBef>
              <a:defRPr/>
            </a:pPr>
            <a:r>
              <a:rPr lang="vi-VN" sz="3600" smtClean="0">
                <a:latin typeface="UTM Avo" panose="02040603050506020204" pitchFamily="18" charset="0"/>
                <a:cs typeface="Times New Roman" panose="02020603050405020304" pitchFamily="18" charset="0"/>
              </a:rPr>
              <a:t>Mỗi </a:t>
            </a:r>
            <a:r>
              <a:rPr lang="vi-VN" sz="3600">
                <a:latin typeface="UTM Avo" panose="02040603050506020204" pitchFamily="18" charset="0"/>
                <a:cs typeface="Times New Roman" panose="02020603050405020304" pitchFamily="18" charset="0"/>
              </a:rPr>
              <a:t>lần nhớ lại kỉ niệm về chuyến bay, Trung tướng Phạm Tuân thường tâm sự: Chính quê hương đã chắpcánh cho ông sánh vai cùng bè bạn trên vũ trụ bao la</a:t>
            </a:r>
            <a:r>
              <a:rPr lang="vi-VN" sz="3600" smtClean="0">
                <a:latin typeface="UTM Avo" panose="02040603050506020204" pitchFamily="18" charset="0"/>
                <a:cs typeface="Times New Roman" panose="02020603050405020304" pitchFamily="18" charset="0"/>
              </a:rPr>
              <a:t>.                                                      </a:t>
            </a:r>
          </a:p>
          <a:p>
            <a:pPr algn="just" eaLnBrk="1" hangingPunct="1">
              <a:spcBef>
                <a:spcPts val="1350"/>
              </a:spcBef>
              <a:defRPr/>
            </a:pPr>
            <a:r>
              <a:rPr lang="vi-VN" sz="3600">
                <a:latin typeface="UTM Avo" panose="02040603050506020204" pitchFamily="18" charset="0"/>
                <a:cs typeface="Times New Roman" panose="02020603050405020304" pitchFamily="18" charset="0"/>
              </a:rPr>
              <a:t> </a:t>
            </a:r>
            <a:r>
              <a:rPr lang="vi-VN" sz="3600" smtClean="0">
                <a:latin typeface="UTM Avo" panose="02040603050506020204" pitchFamily="18" charset="0"/>
                <a:cs typeface="Times New Roman" panose="02020603050405020304" pitchFamily="18" charset="0"/>
              </a:rPr>
              <a:t>                                                                         QUỐC CƯỜNG</a:t>
            </a:r>
            <a:endParaRPr lang="en-US" sz="36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2860459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xmlns=""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xmlns=""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xmlns=""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xmlns=""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xmlns=""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9">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o="urn:schemas-microsoft-com:office:office" xmlns:v="urn:schemas-microsoft-com:vml" xmlns:w10="urn:schemas-microsoft-com:office:word" xmlns:w="http://schemas.openxmlformats.org/wordprocessingml/2006/main" xmlns="" xmlns:a16="http://schemas.microsoft.com/office/drawing/2014/main" xmlns:lc="http://schemas.openxmlformats.org/drawingml/2006/lockedCanvas" id="{2ECCE247-2944-316E-72D8-316B0294D178}"/>
              </a:ext>
            </a:extLst>
          </p:cNvPr>
          <p:cNvSpPr/>
          <p:nvPr/>
        </p:nvSpPr>
        <p:spPr>
          <a:xfrm>
            <a:off x="0" y="807358"/>
            <a:ext cx="12191999" cy="5127519"/>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vi-VN"/>
          </a:p>
        </p:txBody>
      </p:sp>
      <p:sp>
        <p:nvSpPr>
          <p:cNvPr id="12" name="Text Box 14">
            <a:extLst>
              <a:ext uri="{FF2B5EF4-FFF2-40B4-BE49-F238E27FC236}">
                <a16:creationId xmlns:a16="http://schemas.microsoft.com/office/drawing/2014/main" xmlns="" id="{EF79359C-BB14-402C-2371-C86882BAF45A}"/>
              </a:ext>
            </a:extLst>
          </p:cNvPr>
          <p:cNvSpPr txBox="1">
            <a:spLocks noChangeArrowheads="1"/>
          </p:cNvSpPr>
          <p:nvPr/>
        </p:nvSpPr>
        <p:spPr bwMode="auto">
          <a:xfrm>
            <a:off x="4283242" y="1240616"/>
            <a:ext cx="7692189" cy="1093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350"/>
              </a:spcBef>
              <a:defRPr/>
            </a:pPr>
            <a:r>
              <a:rPr lang="en-US" sz="3200" smtClean="0">
                <a:solidFill>
                  <a:srgbClr val="FF0000"/>
                </a:solidFill>
                <a:latin typeface="UTM Avo" panose="02040603050506020204" pitchFamily="18" charset="0"/>
                <a:cs typeface="Times New Roman" panose="02020603050405020304" pitchFamily="18" charset="0"/>
              </a:rPr>
              <a:t>Pháo đài bay: </a:t>
            </a:r>
            <a:r>
              <a:rPr lang="en-US" sz="3200" smtClean="0">
                <a:latin typeface="UTM Avo" panose="02040603050506020204" pitchFamily="18" charset="0"/>
                <a:cs typeface="Times New Roman" panose="02020603050405020304" pitchFamily="18" charset="0"/>
              </a:rPr>
              <a:t>biệt danh được đặt cho máy bay khổng lồ B-52 của Mỹ</a:t>
            </a:r>
            <a:endParaRPr lang="en-US" sz="3200">
              <a:solidFill>
                <a:srgbClr val="FF0000"/>
              </a:solidFill>
              <a:latin typeface="UTM Avo" panose="02040603050506020204" pitchFamily="18" charset="0"/>
              <a:cs typeface="Times New Roman" panose="02020603050405020304" pitchFamily="18" charset="0"/>
            </a:endParaRPr>
          </a:p>
        </p:txBody>
      </p:sp>
      <p:sp>
        <p:nvSpPr>
          <p:cNvPr id="14" name="Text Box 14">
            <a:extLst>
              <a:ext uri="{FF2B5EF4-FFF2-40B4-BE49-F238E27FC236}">
                <a16:creationId xmlns:a16="http://schemas.microsoft.com/office/drawing/2014/main" xmlns="" id="{EF79359C-BB14-402C-2371-C86882BAF45A}"/>
              </a:ext>
            </a:extLst>
          </p:cNvPr>
          <p:cNvSpPr txBox="1">
            <a:spLocks noChangeArrowheads="1"/>
          </p:cNvSpPr>
          <p:nvPr/>
        </p:nvSpPr>
        <p:spPr bwMode="auto">
          <a:xfrm>
            <a:off x="4283242" y="4169382"/>
            <a:ext cx="7692189" cy="1093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350"/>
              </a:spcBef>
              <a:defRPr/>
            </a:pPr>
            <a:r>
              <a:rPr lang="en-US" sz="3200" smtClean="0">
                <a:solidFill>
                  <a:srgbClr val="FF0000"/>
                </a:solidFill>
                <a:latin typeface="UTM Avo" panose="02040603050506020204" pitchFamily="18" charset="0"/>
                <a:cs typeface="Times New Roman" panose="02020603050405020304" pitchFamily="18" charset="0"/>
              </a:rPr>
              <a:t>Sân bay vũ trụ: </a:t>
            </a:r>
            <a:r>
              <a:rPr lang="en-US" sz="3200" smtClean="0">
                <a:latin typeface="UTM Avo" panose="02040603050506020204" pitchFamily="18" charset="0"/>
                <a:cs typeface="Times New Roman" panose="02020603050405020304" pitchFamily="18" charset="0"/>
              </a:rPr>
              <a:t>Nơi phóng tàu vũ trụ lên không trung</a:t>
            </a:r>
            <a:endParaRPr lang="en-US" sz="3200">
              <a:solidFill>
                <a:srgbClr val="FF0000"/>
              </a:solidFill>
              <a:latin typeface="UTM Avo" panose="02040603050506020204" pitchFamily="18" charset="0"/>
              <a:cs typeface="Times New Roman" panose="02020603050405020304"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543" y="1034055"/>
            <a:ext cx="3762877"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58883"/>
            <a:ext cx="3886199"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Box 14">
            <a:extLst>
              <a:ext uri="{FF2B5EF4-FFF2-40B4-BE49-F238E27FC236}">
                <a16:creationId xmlns:a16="http://schemas.microsoft.com/office/drawing/2014/main" xmlns="" id="{02FAA30D-4948-D5AC-B792-9585FE09469D}"/>
              </a:ext>
            </a:extLst>
          </p:cNvPr>
          <p:cNvSpPr txBox="1">
            <a:spLocks noChangeArrowheads="1"/>
          </p:cNvSpPr>
          <p:nvPr/>
        </p:nvSpPr>
        <p:spPr bwMode="auto">
          <a:xfrm>
            <a:off x="3183480" y="0"/>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Giải nghĩa từ khó</a:t>
            </a:r>
            <a:endParaRPr lang="en-US" sz="5400" dirty="0">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88500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xmlns=""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xmlns=""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xmlns=""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xmlns=""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xmlns=""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9">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o="urn:schemas-microsoft-com:office:office" xmlns:v="urn:schemas-microsoft-com:vml" xmlns:w10="urn:schemas-microsoft-com:office:word" xmlns:w="http://schemas.openxmlformats.org/wordprocessingml/2006/main" xmlns="" xmlns:a16="http://schemas.microsoft.com/office/drawing/2014/main" xmlns:lc="http://schemas.openxmlformats.org/drawingml/2006/lockedCanvas" id="{2ECCE247-2944-316E-72D8-316B0294D178}"/>
              </a:ext>
            </a:extLst>
          </p:cNvPr>
          <p:cNvSpPr/>
          <p:nvPr/>
        </p:nvSpPr>
        <p:spPr>
          <a:xfrm>
            <a:off x="-1" y="868523"/>
            <a:ext cx="12191999" cy="5127519"/>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vi-VN"/>
          </a:p>
        </p:txBody>
      </p:sp>
      <p:sp>
        <p:nvSpPr>
          <p:cNvPr id="12" name="Text Box 14">
            <a:extLst>
              <a:ext uri="{FF2B5EF4-FFF2-40B4-BE49-F238E27FC236}">
                <a16:creationId xmlns:a16="http://schemas.microsoft.com/office/drawing/2014/main" xmlns="" id="{EF79359C-BB14-402C-2371-C86882BAF45A}"/>
              </a:ext>
            </a:extLst>
          </p:cNvPr>
          <p:cNvSpPr txBox="1">
            <a:spLocks noChangeArrowheads="1"/>
          </p:cNvSpPr>
          <p:nvPr/>
        </p:nvSpPr>
        <p:spPr bwMode="auto">
          <a:xfrm>
            <a:off x="4499809" y="1709848"/>
            <a:ext cx="7692189" cy="60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350"/>
              </a:spcBef>
              <a:defRPr/>
            </a:pPr>
            <a:r>
              <a:rPr lang="en-US" sz="3200" smtClean="0">
                <a:solidFill>
                  <a:srgbClr val="FF0000"/>
                </a:solidFill>
                <a:latin typeface="UTM Avo" panose="02040603050506020204" pitchFamily="18" charset="0"/>
                <a:cs typeface="Times New Roman" panose="02020603050405020304" pitchFamily="18" charset="0"/>
              </a:rPr>
              <a:t>Phi hành đoàn: </a:t>
            </a:r>
            <a:r>
              <a:rPr lang="en-US" sz="3200" smtClean="0">
                <a:latin typeface="UTM Avo" panose="02040603050506020204" pitchFamily="18" charset="0"/>
                <a:cs typeface="Times New Roman" panose="02020603050405020304" pitchFamily="18" charset="0"/>
              </a:rPr>
              <a:t>đội bay</a:t>
            </a:r>
            <a:endParaRPr lang="en-US" sz="3200">
              <a:solidFill>
                <a:srgbClr val="FF0000"/>
              </a:solidFill>
              <a:latin typeface="UTM Avo" panose="02040603050506020204" pitchFamily="18" charset="0"/>
              <a:cs typeface="Times New Roman" panose="02020603050405020304" pitchFamily="18" charset="0"/>
            </a:endParaRPr>
          </a:p>
        </p:txBody>
      </p:sp>
      <p:sp>
        <p:nvSpPr>
          <p:cNvPr id="14" name="Text Box 14">
            <a:extLst>
              <a:ext uri="{FF2B5EF4-FFF2-40B4-BE49-F238E27FC236}">
                <a16:creationId xmlns:a16="http://schemas.microsoft.com/office/drawing/2014/main" xmlns="" id="{EF79359C-BB14-402C-2371-C86882BAF45A}"/>
              </a:ext>
            </a:extLst>
          </p:cNvPr>
          <p:cNvSpPr txBox="1">
            <a:spLocks noChangeArrowheads="1"/>
          </p:cNvSpPr>
          <p:nvPr/>
        </p:nvSpPr>
        <p:spPr bwMode="auto">
          <a:xfrm>
            <a:off x="4371474" y="3540194"/>
            <a:ext cx="7692189" cy="1093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350"/>
              </a:spcBef>
              <a:defRPr/>
            </a:pPr>
            <a:r>
              <a:rPr lang="en-US" sz="3200" smtClean="0">
                <a:solidFill>
                  <a:srgbClr val="FF0000"/>
                </a:solidFill>
                <a:latin typeface="UTM Avo" panose="02040603050506020204" pitchFamily="18" charset="0"/>
                <a:cs typeface="Times New Roman" panose="02020603050405020304" pitchFamily="18" charset="0"/>
              </a:rPr>
              <a:t>Sân bay vũ trụ: </a:t>
            </a:r>
            <a:r>
              <a:rPr lang="en-US" sz="3200" smtClean="0">
                <a:latin typeface="UTM Avo" panose="02040603050506020204" pitchFamily="18" charset="0"/>
                <a:cs typeface="Times New Roman" panose="02020603050405020304" pitchFamily="18" charset="0"/>
              </a:rPr>
              <a:t>Nơi phóng tàu vũ trụ lên không trung</a:t>
            </a:r>
            <a:endParaRPr lang="en-US" sz="3200">
              <a:solidFill>
                <a:srgbClr val="FF0000"/>
              </a:solidFill>
              <a:latin typeface="UTM Avo" panose="02040603050506020204" pitchFamily="18" charset="0"/>
              <a:cs typeface="Times New Roman" panose="02020603050405020304" pitchFamily="18" charset="0"/>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694" y="3248526"/>
            <a:ext cx="3886199"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851" y="1120091"/>
            <a:ext cx="3705727" cy="19907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Box 14">
            <a:extLst>
              <a:ext uri="{FF2B5EF4-FFF2-40B4-BE49-F238E27FC236}">
                <a16:creationId xmlns:a16="http://schemas.microsoft.com/office/drawing/2014/main" xmlns="" id="{02FAA30D-4948-D5AC-B792-9585FE09469D}"/>
              </a:ext>
            </a:extLst>
          </p:cNvPr>
          <p:cNvSpPr txBox="1">
            <a:spLocks noChangeArrowheads="1"/>
          </p:cNvSpPr>
          <p:nvPr/>
        </p:nvSpPr>
        <p:spPr bwMode="auto">
          <a:xfrm>
            <a:off x="3327857" y="-63197"/>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Giải nghĩa từ khó</a:t>
            </a:r>
            <a:endParaRPr lang="en-US" sz="5400" dirty="0">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688496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xmlns="" id="{6660F63D-42E1-BBA5-7322-B7818E3F49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p:nvPr/>
        </p:nvPicPr>
        <p:blipFill>
          <a:blip r:embed="rId3">
            <a:extLst>
              <a:ext uri="{BEBA8EAE-BF5A-486C-A8C5-ECC9F3942E4B}">
                <a14:imgProps xmlns:a14="http://schemas.microsoft.com/office/drawing/2010/main">
                  <a14:imgLayer r:embed="rId4">
                    <a14:imgEffect>
                      <a14:backgroundRemoval t="0" b="97460" l="0" r="100000"/>
                    </a14:imgEffect>
                  </a14:imgLayer>
                </a14:imgProps>
              </a:ext>
            </a:extLst>
          </a:blip>
          <a:stretch>
            <a:fillRect/>
          </a:stretch>
        </p:blipFill>
        <p:spPr>
          <a:xfrm>
            <a:off x="2159045" y="70100"/>
            <a:ext cx="9439395" cy="6125142"/>
          </a:xfrm>
          <a:prstGeom prst="rect">
            <a:avLst/>
          </a:prstGeom>
        </p:spPr>
      </p:pic>
      <p:pic>
        <p:nvPicPr>
          <p:cNvPr id="19" name="Picture 18"/>
          <p:cNvPicPr/>
          <p:nvPr/>
        </p:nvPicPr>
        <p:blipFill>
          <a:blip r:embed="rId5">
            <a:extLst>
              <a:ext uri="{BEBA8EAE-BF5A-486C-A8C5-ECC9F3942E4B}">
                <a14:imgProps xmlns:a14="http://schemas.microsoft.com/office/drawing/2010/main">
                  <a14:imgLayer r:embed="rId6">
                    <a14:imgEffect>
                      <a14:backgroundRemoval t="0" b="92516" l="0" r="100000"/>
                    </a14:imgEffect>
                  </a14:imgLayer>
                </a14:imgProps>
              </a:ext>
            </a:extLst>
          </a:blip>
          <a:stretch>
            <a:fillRect/>
          </a:stretch>
        </p:blipFill>
        <p:spPr>
          <a:xfrm>
            <a:off x="216568" y="228601"/>
            <a:ext cx="2310063" cy="6653462"/>
          </a:xfrm>
          <a:prstGeom prst="rect">
            <a:avLst/>
          </a:prstGeom>
        </p:spPr>
      </p:pic>
      <p:sp>
        <p:nvSpPr>
          <p:cNvPr id="20" name="Text Box 14">
            <a:extLst>
              <a:ext uri="{FF2B5EF4-FFF2-40B4-BE49-F238E27FC236}">
                <a16:creationId xmlns:a16="http://schemas.microsoft.com/office/drawing/2014/main" xmlns="" id="{EF79359C-BB14-402C-2371-C86882BAF45A}"/>
              </a:ext>
            </a:extLst>
          </p:cNvPr>
          <p:cNvSpPr txBox="1">
            <a:spLocks noChangeArrowheads="1"/>
          </p:cNvSpPr>
          <p:nvPr/>
        </p:nvSpPr>
        <p:spPr bwMode="auto">
          <a:xfrm>
            <a:off x="6878742" y="2820643"/>
            <a:ext cx="3274664" cy="121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3600" b="1"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TRA CỨU TỰ ĐIỂN</a:t>
            </a:r>
            <a:endParaRPr lang="en-US" sz="36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sp>
        <p:nvSpPr>
          <p:cNvPr id="21" name="Text Box 14">
            <a:extLst>
              <a:ext uri="{FF2B5EF4-FFF2-40B4-BE49-F238E27FC236}">
                <a16:creationId xmlns:a16="http://schemas.microsoft.com/office/drawing/2014/main" xmlns="" id="{EF79359C-BB14-402C-2371-C86882BAF45A}"/>
              </a:ext>
            </a:extLst>
          </p:cNvPr>
          <p:cNvSpPr txBox="1">
            <a:spLocks noChangeArrowheads="1"/>
          </p:cNvSpPr>
          <p:nvPr/>
        </p:nvSpPr>
        <p:spPr bwMode="auto">
          <a:xfrm>
            <a:off x="3604078" y="2973043"/>
            <a:ext cx="3274664" cy="121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3600" b="1"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THẢO LUẬN NHÓM</a:t>
            </a:r>
            <a:endParaRPr lang="en-US" sz="36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782261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xmlns=""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xmlns=""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xmlns=""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xmlns=""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xmlns=""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9">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o="urn:schemas-microsoft-com:office:office" xmlns:v="urn:schemas-microsoft-com:vml" xmlns:w10="urn:schemas-microsoft-com:office:word" xmlns:w="http://schemas.openxmlformats.org/wordprocessingml/2006/main" xmlns="" xmlns:a16="http://schemas.microsoft.com/office/drawing/2014/main" xmlns:lc="http://schemas.openxmlformats.org/drawingml/2006/lockedCanvas" id="{2ECCE247-2944-316E-72D8-316B0294D178}"/>
              </a:ext>
            </a:extLst>
          </p:cNvPr>
          <p:cNvSpPr/>
          <p:nvPr/>
        </p:nvSpPr>
        <p:spPr>
          <a:xfrm>
            <a:off x="0" y="807358"/>
            <a:ext cx="12191999" cy="5127519"/>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vi-VN"/>
          </a:p>
        </p:txBody>
      </p:sp>
      <p:sp>
        <p:nvSpPr>
          <p:cNvPr id="12" name="Text Box 14">
            <a:extLst>
              <a:ext uri="{FF2B5EF4-FFF2-40B4-BE49-F238E27FC236}">
                <a16:creationId xmlns:a16="http://schemas.microsoft.com/office/drawing/2014/main" xmlns="" id="{EF79359C-BB14-402C-2371-C86882BAF45A}"/>
              </a:ext>
            </a:extLst>
          </p:cNvPr>
          <p:cNvSpPr txBox="1">
            <a:spLocks noChangeArrowheads="1"/>
          </p:cNvSpPr>
          <p:nvPr/>
        </p:nvSpPr>
        <p:spPr bwMode="auto">
          <a:xfrm>
            <a:off x="4283242" y="819511"/>
            <a:ext cx="7692189" cy="2570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350"/>
              </a:spcBef>
              <a:defRPr/>
            </a:pPr>
            <a:r>
              <a:rPr lang="en-US" sz="3200" smtClean="0">
                <a:solidFill>
                  <a:srgbClr val="FF0000"/>
                </a:solidFill>
                <a:latin typeface="UTM Avo" panose="02040603050506020204" pitchFamily="18" charset="0"/>
                <a:cs typeface="Times New Roman" panose="02020603050405020304" pitchFamily="18" charset="0"/>
              </a:rPr>
              <a:t>Tàu vũ trụ: </a:t>
            </a:r>
            <a:r>
              <a:rPr lang="en-US" sz="3200" smtClean="0">
                <a:latin typeface="UTM Avo" panose="02040603050506020204" pitchFamily="18" charset="0"/>
                <a:cs typeface="Times New Roman" panose="02020603050405020304" pitchFamily="18" charset="0"/>
              </a:rPr>
              <a:t>là phương tiện bay tự động hoặc có người điều khiển, được đưa vào vũ trụ nhờ tên lửa đẩy. Các tàu vũ trụ được sử dụng nhiều lần, khi trở vê trái đất, hạ cánh kiểu máy bay.</a:t>
            </a:r>
            <a:endParaRPr lang="en-US" sz="3200">
              <a:solidFill>
                <a:srgbClr val="FF0000"/>
              </a:solidFill>
              <a:latin typeface="UTM Avo" panose="020406030505060202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702" y="999863"/>
            <a:ext cx="3837455" cy="1779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702" y="3390441"/>
            <a:ext cx="3269582" cy="264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Box 14">
            <a:extLst>
              <a:ext uri="{FF2B5EF4-FFF2-40B4-BE49-F238E27FC236}">
                <a16:creationId xmlns:a16="http://schemas.microsoft.com/office/drawing/2014/main" xmlns="" id="{EF79359C-BB14-402C-2371-C86882BAF45A}"/>
              </a:ext>
            </a:extLst>
          </p:cNvPr>
          <p:cNvSpPr txBox="1">
            <a:spLocks noChangeArrowheads="1"/>
          </p:cNvSpPr>
          <p:nvPr/>
        </p:nvSpPr>
        <p:spPr bwMode="auto">
          <a:xfrm>
            <a:off x="4371474" y="3540194"/>
            <a:ext cx="7692189" cy="1586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350"/>
              </a:spcBef>
              <a:defRPr/>
            </a:pPr>
            <a:r>
              <a:rPr lang="en-US" sz="3200" smtClean="0">
                <a:solidFill>
                  <a:srgbClr val="FF0000"/>
                </a:solidFill>
                <a:latin typeface="UTM Avo" panose="02040603050506020204" pitchFamily="18" charset="0"/>
                <a:cs typeface="Times New Roman" panose="02020603050405020304" pitchFamily="18" charset="0"/>
              </a:rPr>
              <a:t>Tàu con thoi: </a:t>
            </a:r>
            <a:r>
              <a:rPr lang="en-US" sz="3200" smtClean="0">
                <a:latin typeface="UTM Avo" panose="02040603050506020204" pitchFamily="18" charset="0"/>
                <a:cs typeface="Times New Roman" panose="02020603050405020304" pitchFamily="18" charset="0"/>
              </a:rPr>
              <a:t>Các tàu vũ trụ được sử dụng nhiều lần, khi trở vê trái đất, hạ cánh kiểu máy bay.</a:t>
            </a:r>
            <a:endParaRPr lang="en-US" sz="3200">
              <a:solidFill>
                <a:srgbClr val="FF0000"/>
              </a:solidFill>
              <a:latin typeface="UTM Avo" panose="02040603050506020204" pitchFamily="18" charset="0"/>
              <a:cs typeface="Times New Roman" panose="02020603050405020304" pitchFamily="18" charset="0"/>
            </a:endParaRPr>
          </a:p>
        </p:txBody>
      </p:sp>
      <p:sp>
        <p:nvSpPr>
          <p:cNvPr id="15" name="Text Box 14">
            <a:extLst>
              <a:ext uri="{FF2B5EF4-FFF2-40B4-BE49-F238E27FC236}">
                <a16:creationId xmlns:a16="http://schemas.microsoft.com/office/drawing/2014/main" xmlns="" id="{EF79359C-BB14-402C-2371-C86882BAF45A}"/>
              </a:ext>
            </a:extLst>
          </p:cNvPr>
          <p:cNvSpPr txBox="1">
            <a:spLocks noChangeArrowheads="1"/>
          </p:cNvSpPr>
          <p:nvPr/>
        </p:nvSpPr>
        <p:spPr bwMode="auto">
          <a:xfrm>
            <a:off x="3931004" y="0"/>
            <a:ext cx="4755795" cy="66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3600" b="1"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TRA CỨU TỰ ĐIỂN</a:t>
            </a:r>
            <a:endParaRPr lang="en-US" sz="36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12617067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530</TotalTime>
  <Words>787</Words>
  <Application>Microsoft Office PowerPoint</Application>
  <PresentationFormat>Custom</PresentationFormat>
  <Paragraphs>69</Paragraphs>
  <Slides>26</Slides>
  <Notes>1</Notes>
  <HiddenSlides>0</HiddenSlides>
  <MMClips>0</MMClip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124</cp:revision>
  <dcterms:created xsi:type="dcterms:W3CDTF">2023-03-05T01:12:00Z</dcterms:created>
  <dcterms:modified xsi:type="dcterms:W3CDTF">2024-09-22T15:14:33Z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1B3303256F1E49819B0FE25C76496E6A_13</vt:lpwstr>
  </property>
  <property fmtid="{D5CDD505-2E9C-101B-9397-08002B2CF9AE}" pid="3" name="KSOProductBuildVer">
    <vt:lpwstr>2057-12.2.0.13190</vt:lpwstr>
  </property>
</Properties>
</file>