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88" r:id="rId2"/>
    <p:sldId id="292" r:id="rId3"/>
    <p:sldId id="350" r:id="rId4"/>
    <p:sldId id="357" r:id="rId5"/>
    <p:sldId id="3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73386-A125-47F3-9CB8-DD4CD91363C3}" type="datetimeFigureOut">
              <a:rPr lang="en-US" smtClean="0"/>
              <a:t>05-05-2025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C3BC8-6FB1-487D-8CA0-A0F42B25E05A}" type="slidenum">
              <a:rPr lang="en-US" smtClean="0"/>
              <a:t>‹#›</a:t>
            </a:fld>
            <a:endParaRPr lang="en-US"/>
          </a:p>
        </p:txBody>
      </p:sp>
    </p:spTree>
    <p:extLst>
      <p:ext uri="{BB962C8B-B14F-4D97-AF65-F5344CB8AC3E}">
        <p14:creationId xmlns:p14="http://schemas.microsoft.com/office/powerpoint/2010/main" val="110155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129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272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186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25660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48387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1817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59608" y="7590410"/>
            <a:ext cx="2077610" cy="1936596"/>
          </a:xfrm>
          <a:prstGeom prst="rect">
            <a:avLst/>
          </a:prstGeom>
        </p:spPr>
      </p:pic>
    </p:spTree>
    <p:extLst>
      <p:ext uri="{BB962C8B-B14F-4D97-AF65-F5344CB8AC3E}">
        <p14:creationId xmlns:p14="http://schemas.microsoft.com/office/powerpoint/2010/main" val="3190604067"/>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sp>
        <p:nvSpPr>
          <p:cNvPr id="8" name="TextBox 5">
            <a:extLst>
              <a:ext uri="{FF2B5EF4-FFF2-40B4-BE49-F238E27FC236}">
                <a16:creationId xmlns:a16="http://schemas.microsoft.com/office/drawing/2014/main" id="{23768608-D520-4A19-A4CE-D5C0C5AD59F0}"/>
              </a:ext>
            </a:extLst>
          </p:cNvPr>
          <p:cNvSpPr txBox="1"/>
          <p:nvPr/>
        </p:nvSpPr>
        <p:spPr>
          <a:xfrm>
            <a:off x="4963604" y="3802289"/>
            <a:ext cx="1918326" cy="523220"/>
          </a:xfrm>
          <a:prstGeom prst="rect">
            <a:avLst/>
          </a:prstGeom>
          <a:noFill/>
        </p:spPr>
        <p:txBody>
          <a:bodyPr wrap="square" rtlCol="0">
            <a:noAutofit/>
          </a:bodyPr>
          <a:lstStyle/>
          <a:p>
            <a:pPr marL="0" marR="0" lvl="0" indent="0" algn="dist"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zh-CN" sz="3600" b="1" i="0" u="none" strike="noStrike" kern="400" cap="none" spc="-680" normalizeH="0" baseline="0" noProof="0" dirty="0">
                <a:ln w="28575" cmpd="dbl">
                  <a:noFill/>
                </a:ln>
                <a:solidFill>
                  <a:prstClr val="black"/>
                </a:solidFill>
                <a:effectLst/>
                <a:uLnTx/>
                <a:uFillTx/>
                <a:latin typeface="Cambria" panose="02040503050406030204" pitchFamily="18" charset="0"/>
                <a:ea typeface="雷盖体" panose="00000800000000000000" pitchFamily="2" charset="-122"/>
                <a:cs typeface="+mn-cs"/>
                <a:sym typeface="雷盖体" panose="00000800000000000000" pitchFamily="2" charset="-122"/>
              </a:rPr>
              <a:t>(TIẾT </a:t>
            </a:r>
            <a:r>
              <a:rPr kumimoji="0" lang="en-US" altLang="zh-CN" sz="3600" b="1" i="0" u="none" strike="noStrike" kern="400" cap="none" spc="-680" normalizeH="0" noProof="0" dirty="0">
                <a:ln w="28575" cmpd="dbl">
                  <a:noFill/>
                </a:ln>
                <a:solidFill>
                  <a:prstClr val="black"/>
                </a:solidFill>
                <a:effectLst/>
                <a:uLnTx/>
                <a:uFillTx/>
                <a:latin typeface="Cambria" panose="02040503050406030204" pitchFamily="18" charset="0"/>
                <a:ea typeface="雷盖体" panose="00000800000000000000" pitchFamily="2" charset="-122"/>
                <a:cs typeface="+mn-cs"/>
                <a:sym typeface="雷盖体" panose="00000800000000000000" pitchFamily="2" charset="-122"/>
              </a:rPr>
              <a:t>2</a:t>
            </a:r>
            <a:r>
              <a:rPr kumimoji="0" lang="en-US" altLang="zh-CN" sz="3600" b="0" i="0" u="none" strike="noStrike" kern="400" cap="none" spc="-680" normalizeH="0" baseline="0" noProof="0" dirty="0">
                <a:ln w="28575" cmpd="dbl">
                  <a:noFill/>
                </a:ln>
                <a:solidFill>
                  <a:prstClr val="black"/>
                </a:solidFill>
                <a:effectLst/>
                <a:uLnTx/>
                <a:uFillTx/>
                <a:latin typeface="Cambria" panose="02040503050406030204" pitchFamily="18" charset="0"/>
                <a:ea typeface="雷盖体" panose="00000800000000000000" pitchFamily="2" charset="-122"/>
                <a:cs typeface="+mn-cs"/>
                <a:sym typeface="雷盖体" panose="00000800000000000000" pitchFamily="2" charset="-122"/>
              </a:rPr>
              <a:t>)</a:t>
            </a:r>
            <a:endParaRPr kumimoji="0" lang="zh-CN" altLang="en-US" sz="3600" b="0" i="0" u="none" strike="noStrike" kern="400" cap="none" spc="-680" normalizeH="0" baseline="0" noProof="0" dirty="0">
              <a:ln w="28575" cmpd="dbl">
                <a:noFill/>
              </a:ln>
              <a:solidFill>
                <a:prstClr val="black"/>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grpSp>
        <p:nvGrpSpPr>
          <p:cNvPr id="14" name="Group 13">
            <a:extLst>
              <a:ext uri="{FF2B5EF4-FFF2-40B4-BE49-F238E27FC236}">
                <a16:creationId xmlns:a16="http://schemas.microsoft.com/office/drawing/2014/main" id="{044DDB1F-7CFC-4443-B7D2-14BEB08B0D10}"/>
              </a:ext>
            </a:extLst>
          </p:cNvPr>
          <p:cNvGrpSpPr/>
          <p:nvPr/>
        </p:nvGrpSpPr>
        <p:grpSpPr>
          <a:xfrm>
            <a:off x="4743061" y="1586680"/>
            <a:ext cx="2705876" cy="541923"/>
            <a:chOff x="4743062" y="1748763"/>
            <a:chExt cx="2705876" cy="541923"/>
          </a:xfrm>
        </p:grpSpPr>
        <p:sp>
          <p:nvSpPr>
            <p:cNvPr id="9" name="Up Ribbon 8">
              <a:extLst>
                <a:ext uri="{FF2B5EF4-FFF2-40B4-BE49-F238E27FC236}">
                  <a16:creationId xmlns:a16="http://schemas.microsoft.com/office/drawing/2014/main" id="{04CFE889-E637-B041-BE28-A63759C1761C}"/>
                </a:ext>
              </a:extLst>
            </p:cNvPr>
            <p:cNvSpPr/>
            <p:nvPr/>
          </p:nvSpPr>
          <p:spPr>
            <a:xfrm>
              <a:off x="4743062" y="1753555"/>
              <a:ext cx="2705876" cy="537131"/>
            </a:xfrm>
            <a:prstGeom prst="ribbon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Rectangle 9">
              <a:extLst>
                <a:ext uri="{FF2B5EF4-FFF2-40B4-BE49-F238E27FC236}">
                  <a16:creationId xmlns:a16="http://schemas.microsoft.com/office/drawing/2014/main" id="{B369D01F-712A-F44A-A35F-4CDC3830FBF2}"/>
                </a:ext>
              </a:extLst>
            </p:cNvPr>
            <p:cNvSpPr/>
            <p:nvPr/>
          </p:nvSpPr>
          <p:spPr>
            <a:xfrm>
              <a:off x="5411755" y="1748763"/>
              <a:ext cx="1362269" cy="5371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BÀI </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71</a:t>
              </a:r>
              <a:endParaRPr kumimoji="0" lang="en-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5" name="Picture 4">
            <a:extLst>
              <a:ext uri="{FF2B5EF4-FFF2-40B4-BE49-F238E27FC236}">
                <a16:creationId xmlns:a16="http://schemas.microsoft.com/office/drawing/2014/main" id="{C89F872B-FACF-3C0B-F1E3-139AAFE18694}"/>
              </a:ext>
            </a:extLst>
          </p:cNvPr>
          <p:cNvPicPr>
            <a:picLocks noChangeAspect="1"/>
          </p:cNvPicPr>
          <p:nvPr/>
        </p:nvPicPr>
        <p:blipFill>
          <a:blip r:embed="rId8"/>
          <a:stretch>
            <a:fillRect/>
          </a:stretch>
        </p:blipFill>
        <p:spPr>
          <a:xfrm>
            <a:off x="2362270" y="2390328"/>
            <a:ext cx="7181710" cy="1505843"/>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par>
                                <p:cTn id="29" presetID="16" presetClass="entr" presetSubtype="21"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900" decel="100000" fill="hold"/>
                                        <p:tgtEl>
                                          <p:spTgt spid="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2131771" y="482003"/>
            <a:ext cx="8850554" cy="1107996"/>
          </a:xfrm>
          <a:prstGeom prst="rect">
            <a:avLst/>
          </a:prstGeom>
          <a:solidFill>
            <a:schemeClr val="accent4">
              <a:lumMod val="60000"/>
              <a:lumOff val="40000"/>
            </a:schemeClr>
          </a:solidFill>
          <a:ln>
            <a:noFill/>
          </a:ln>
        </p:spPr>
        <p:txBody>
          <a:bodyPr wrap="square" lIns="0" tIns="0" rIns="0" bIns="0" anchor="ctr">
            <a:spAutoFit/>
          </a:bodyPr>
          <a:lstStyle/>
          <a:p>
            <a:pPr lvl="0" algn="just"/>
            <a:r>
              <a:rPr lang="vi-VN" altLang="zh-CN" sz="3600" b="1" dirty="0">
                <a:solidFill>
                  <a:prstClr val="black"/>
                </a:solidFill>
                <a:latin typeface="Cambria" panose="02040503050406030204" pitchFamily="18" charset="0"/>
                <a:ea typeface="Cambria" panose="02040503050406030204" pitchFamily="18" charset="0"/>
                <a:sym typeface="雷盖体" panose="00000800000000000000" pitchFamily="2" charset="-122"/>
              </a:rPr>
              <a:t>Lắp ghép hai khối thích hợp để có 4 khối hộp chữ nhật:</a:t>
            </a:r>
            <a:endParaRPr kumimoji="0" lang="zh-CN" altLang="en-US" sz="3600" b="1" i="0" strike="noStrike" kern="1200" cap="none" spc="0" normalizeH="0" baseline="0" noProof="0" dirty="0">
              <a:ln>
                <a:noFill/>
              </a:ln>
              <a:solidFill>
                <a:prstClr val="black"/>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C81AEADC-A8C5-27BD-6F04-BB2F28041C77}"/>
              </a:ext>
            </a:extLst>
          </p:cNvPr>
          <p:cNvSpPr/>
          <p:nvPr/>
        </p:nvSpPr>
        <p:spPr>
          <a:xfrm>
            <a:off x="1116419" y="669851"/>
            <a:ext cx="808074" cy="754912"/>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4</a:t>
            </a:r>
          </a:p>
        </p:txBody>
      </p:sp>
      <p:pic>
        <p:nvPicPr>
          <p:cNvPr id="9" name="Picture 8">
            <a:extLst>
              <a:ext uri="{FF2B5EF4-FFF2-40B4-BE49-F238E27FC236}">
                <a16:creationId xmlns:a16="http://schemas.microsoft.com/office/drawing/2014/main" id="{483B3DB0-9D02-7E03-C714-045B4640A1BD}"/>
              </a:ext>
            </a:extLst>
          </p:cNvPr>
          <p:cNvPicPr>
            <a:picLocks noChangeAspect="1"/>
          </p:cNvPicPr>
          <p:nvPr/>
        </p:nvPicPr>
        <p:blipFill>
          <a:blip r:embed="rId3"/>
          <a:stretch>
            <a:fillRect/>
          </a:stretch>
        </p:blipFill>
        <p:spPr>
          <a:xfrm>
            <a:off x="2073348" y="1856930"/>
            <a:ext cx="8737969" cy="4531132"/>
          </a:xfrm>
          <a:prstGeom prst="rect">
            <a:avLst/>
          </a:prstGeom>
        </p:spPr>
      </p:pic>
      <p:pic>
        <p:nvPicPr>
          <p:cNvPr id="11" name="Picture 10">
            <a:extLst>
              <a:ext uri="{FF2B5EF4-FFF2-40B4-BE49-F238E27FC236}">
                <a16:creationId xmlns:a16="http://schemas.microsoft.com/office/drawing/2014/main" id="{8B182F11-EBC0-FF33-D9CD-6D9E7CCD9714}"/>
              </a:ext>
            </a:extLst>
          </p:cNvPr>
          <p:cNvPicPr>
            <a:picLocks noChangeAspect="1"/>
          </p:cNvPicPr>
          <p:nvPr/>
        </p:nvPicPr>
        <p:blipFill>
          <a:blip r:embed="rId4"/>
          <a:stretch>
            <a:fillRect/>
          </a:stretch>
        </p:blipFill>
        <p:spPr>
          <a:xfrm>
            <a:off x="7016048" y="4396784"/>
            <a:ext cx="1355975" cy="1546816"/>
          </a:xfrm>
          <a:prstGeom prst="rect">
            <a:avLst/>
          </a:prstGeom>
        </p:spPr>
      </p:pic>
      <p:cxnSp>
        <p:nvCxnSpPr>
          <p:cNvPr id="13" name="Straight Connector 12">
            <a:extLst>
              <a:ext uri="{FF2B5EF4-FFF2-40B4-BE49-F238E27FC236}">
                <a16:creationId xmlns:a16="http://schemas.microsoft.com/office/drawing/2014/main" id="{E79109BE-AF6D-53EC-00E0-63E9144F214E}"/>
              </a:ext>
            </a:extLst>
          </p:cNvPr>
          <p:cNvCxnSpPr/>
          <p:nvPr/>
        </p:nvCxnSpPr>
        <p:spPr>
          <a:xfrm>
            <a:off x="3423684" y="3934047"/>
            <a:ext cx="3753293" cy="70174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E68BF3C-9FFA-06AD-E5BA-EA6A7442BA44}"/>
              </a:ext>
            </a:extLst>
          </p:cNvPr>
          <p:cNvCxnSpPr>
            <a:cxnSpLocks/>
          </p:cNvCxnSpPr>
          <p:nvPr/>
        </p:nvCxnSpPr>
        <p:spPr>
          <a:xfrm>
            <a:off x="5645888" y="3944680"/>
            <a:ext cx="4019107" cy="76554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9F774CD-AF02-FF09-FAE6-CC8FA55A87A5}"/>
              </a:ext>
            </a:extLst>
          </p:cNvPr>
          <p:cNvCxnSpPr>
            <a:cxnSpLocks/>
          </p:cNvCxnSpPr>
          <p:nvPr/>
        </p:nvCxnSpPr>
        <p:spPr>
          <a:xfrm flipH="1">
            <a:off x="3646967" y="3838355"/>
            <a:ext cx="4380614" cy="65921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4D12526-6F66-C4BC-0672-C24E2DEAB6BB}"/>
              </a:ext>
            </a:extLst>
          </p:cNvPr>
          <p:cNvCxnSpPr>
            <a:cxnSpLocks/>
          </p:cNvCxnSpPr>
          <p:nvPr/>
        </p:nvCxnSpPr>
        <p:spPr>
          <a:xfrm flipH="1">
            <a:off x="6049926" y="3976578"/>
            <a:ext cx="4040372" cy="83997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695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a:extLst>
              <a:ext uri="{FF2B5EF4-FFF2-40B4-BE49-F238E27FC236}">
                <a16:creationId xmlns:a16="http://schemas.microsoft.com/office/drawing/2014/main" id="{550A45C3-CF8F-3253-C292-73D849AC5CF8}"/>
              </a:ext>
            </a:extLst>
          </p:cNvPr>
          <p:cNvSpPr txBox="1">
            <a:spLocks noChangeArrowheads="1"/>
          </p:cNvSpPr>
          <p:nvPr/>
        </p:nvSpPr>
        <p:spPr bwMode="auto">
          <a:xfrm>
            <a:off x="2131771" y="482003"/>
            <a:ext cx="8850554" cy="1107996"/>
          </a:xfrm>
          <a:prstGeom prst="rect">
            <a:avLst/>
          </a:prstGeom>
          <a:solidFill>
            <a:schemeClr val="accent4">
              <a:lumMod val="60000"/>
              <a:lumOff val="40000"/>
            </a:schemeClr>
          </a:solidFill>
          <a:ln>
            <a:noFill/>
          </a:ln>
        </p:spPr>
        <p:txBody>
          <a:bodyPr wrap="square" lIns="0" tIns="0" rIns="0" bIns="0" anchor="ctr">
            <a:spAutoFit/>
          </a:bodyPr>
          <a:lstStyle/>
          <a:p>
            <a:pPr lvl="0" algn="just"/>
            <a:r>
              <a:rPr lang="vi-VN" altLang="zh-CN" sz="3600" b="1" dirty="0">
                <a:solidFill>
                  <a:prstClr val="black"/>
                </a:solidFill>
                <a:latin typeface="Cambria" panose="02040503050406030204" pitchFamily="18" charset="0"/>
                <a:ea typeface="Cambria" panose="02040503050406030204" pitchFamily="18" charset="0"/>
                <a:sym typeface="雷盖体" panose="00000800000000000000" pitchFamily="2" charset="-122"/>
              </a:rPr>
              <a:t>Chọn các mảnh giấy dán kín các mặt của hình hộp chữ nhật sau:</a:t>
            </a:r>
            <a:endParaRPr kumimoji="0" lang="zh-CN" altLang="en-US" sz="3600" b="1" i="0" strike="noStrike" kern="1200" cap="none" spc="0" normalizeH="0" baseline="0" noProof="0" dirty="0">
              <a:ln>
                <a:noFill/>
              </a:ln>
              <a:solidFill>
                <a:prstClr val="black"/>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4" name="Oval 3">
            <a:extLst>
              <a:ext uri="{FF2B5EF4-FFF2-40B4-BE49-F238E27FC236}">
                <a16:creationId xmlns:a16="http://schemas.microsoft.com/office/drawing/2014/main" id="{975A528E-18C9-38FA-BAC0-6170FA573F21}"/>
              </a:ext>
            </a:extLst>
          </p:cNvPr>
          <p:cNvSpPr/>
          <p:nvPr/>
        </p:nvSpPr>
        <p:spPr>
          <a:xfrm>
            <a:off x="1116419" y="669851"/>
            <a:ext cx="808074" cy="754912"/>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5</a:t>
            </a:r>
          </a:p>
        </p:txBody>
      </p:sp>
      <p:pic>
        <p:nvPicPr>
          <p:cNvPr id="15" name="Picture 14">
            <a:extLst>
              <a:ext uri="{FF2B5EF4-FFF2-40B4-BE49-F238E27FC236}">
                <a16:creationId xmlns:a16="http://schemas.microsoft.com/office/drawing/2014/main" id="{CED54F19-7176-9CFF-5E8A-1DE5E5FBDB67}"/>
              </a:ext>
            </a:extLst>
          </p:cNvPr>
          <p:cNvPicPr>
            <a:picLocks noChangeAspect="1"/>
          </p:cNvPicPr>
          <p:nvPr/>
        </p:nvPicPr>
        <p:blipFill>
          <a:blip r:embed="rId3"/>
          <a:stretch>
            <a:fillRect/>
          </a:stretch>
        </p:blipFill>
        <p:spPr>
          <a:xfrm>
            <a:off x="428514" y="1810968"/>
            <a:ext cx="11058525" cy="4448175"/>
          </a:xfrm>
          <a:prstGeom prst="rect">
            <a:avLst/>
          </a:prstGeom>
        </p:spPr>
      </p:pic>
      <p:sp>
        <p:nvSpPr>
          <p:cNvPr id="16" name="Oval 15">
            <a:extLst>
              <a:ext uri="{FF2B5EF4-FFF2-40B4-BE49-F238E27FC236}">
                <a16:creationId xmlns:a16="http://schemas.microsoft.com/office/drawing/2014/main" id="{A12B59E5-2727-CA00-6F46-7E589BB804E9}"/>
              </a:ext>
            </a:extLst>
          </p:cNvPr>
          <p:cNvSpPr/>
          <p:nvPr/>
        </p:nvSpPr>
        <p:spPr>
          <a:xfrm>
            <a:off x="3944679" y="1860698"/>
            <a:ext cx="1913861" cy="206271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D772FCD-210C-2409-8620-AC1563ECE584}"/>
              </a:ext>
            </a:extLst>
          </p:cNvPr>
          <p:cNvSpPr/>
          <p:nvPr/>
        </p:nvSpPr>
        <p:spPr>
          <a:xfrm>
            <a:off x="9388549" y="1839433"/>
            <a:ext cx="1913861" cy="206271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A890DCC-4160-A99E-297F-271F205712D5}"/>
              </a:ext>
            </a:extLst>
          </p:cNvPr>
          <p:cNvSpPr/>
          <p:nvPr/>
        </p:nvSpPr>
        <p:spPr>
          <a:xfrm>
            <a:off x="3923414" y="4125432"/>
            <a:ext cx="2009553" cy="212651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EB6F05C-BB79-D139-4728-F41026710E07}"/>
              </a:ext>
            </a:extLst>
          </p:cNvPr>
          <p:cNvSpPr/>
          <p:nvPr/>
        </p:nvSpPr>
        <p:spPr>
          <a:xfrm>
            <a:off x="6018029" y="4072270"/>
            <a:ext cx="1605516" cy="212651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2B62449-1028-BD95-B073-20EAC80F46D6}"/>
              </a:ext>
            </a:extLst>
          </p:cNvPr>
          <p:cNvSpPr/>
          <p:nvPr/>
        </p:nvSpPr>
        <p:spPr>
          <a:xfrm>
            <a:off x="7761768" y="4008474"/>
            <a:ext cx="1605516" cy="212651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3572752-AB87-FE6A-3157-1F8BB6F3BA65}"/>
              </a:ext>
            </a:extLst>
          </p:cNvPr>
          <p:cNvSpPr/>
          <p:nvPr/>
        </p:nvSpPr>
        <p:spPr>
          <a:xfrm>
            <a:off x="9611834" y="4072270"/>
            <a:ext cx="1605516" cy="212651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6932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6" grpId="0" animBg="1"/>
      <p:bldP spid="17" grpId="0" animBg="1"/>
      <p:bldP spid="18" grpId="0" animBg="1"/>
      <p:bldP spid="20" grpId="0" animBg="1"/>
      <p:bldP spid="21"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a:extLst>
              <a:ext uri="{FF2B5EF4-FFF2-40B4-BE49-F238E27FC236}">
                <a16:creationId xmlns:a16="http://schemas.microsoft.com/office/drawing/2014/main" id="{550A45C3-CF8F-3253-C292-73D849AC5CF8}"/>
              </a:ext>
            </a:extLst>
          </p:cNvPr>
          <p:cNvSpPr txBox="1">
            <a:spLocks noChangeArrowheads="1"/>
          </p:cNvSpPr>
          <p:nvPr/>
        </p:nvSpPr>
        <p:spPr bwMode="auto">
          <a:xfrm>
            <a:off x="1041991" y="371764"/>
            <a:ext cx="10558130" cy="1477328"/>
          </a:xfrm>
          <a:prstGeom prst="rect">
            <a:avLst/>
          </a:prstGeom>
          <a:solidFill>
            <a:schemeClr val="accent4">
              <a:lumMod val="60000"/>
              <a:lumOff val="40000"/>
            </a:schemeClr>
          </a:solidFill>
          <a:ln>
            <a:noFill/>
          </a:ln>
        </p:spPr>
        <p:txBody>
          <a:bodyPr wrap="square" lIns="0" tIns="0" rIns="0" bIns="0" anchor="ctr">
            <a:spAutoFit/>
          </a:bodyPr>
          <a:lstStyle/>
          <a:p>
            <a:pPr lvl="0" algn="just"/>
            <a:r>
              <a:rPr lang="vi-VN" altLang="zh-CN" sz="3200" b="1" dirty="0">
                <a:solidFill>
                  <a:prstClr val="black"/>
                </a:solidFill>
                <a:latin typeface="Cambria" panose="02040503050406030204" pitchFamily="18" charset="0"/>
                <a:ea typeface="Cambria" panose="02040503050406030204" pitchFamily="18" charset="0"/>
                <a:sym typeface="雷盖体" panose="00000800000000000000" pitchFamily="2" charset="-122"/>
              </a:rPr>
              <a:t>Huyền nghĩ rằng mảnh bìa hình tam giác ABC như hình bên có hai cạnh bằng nhau. Không dùng thước hãy nghĩ cách kiểm tra xem nhận xét của Huyền có đúng không.</a:t>
            </a:r>
            <a:endParaRPr kumimoji="0" lang="zh-CN" altLang="en-US" sz="3200" b="1" i="0" u="none" strike="noStrike" kern="1200" cap="none" spc="0" normalizeH="0" baseline="0" noProof="0" dirty="0">
              <a:ln>
                <a:noFill/>
              </a:ln>
              <a:solidFill>
                <a:prstClr val="black"/>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4" name="Oval 3">
            <a:extLst>
              <a:ext uri="{FF2B5EF4-FFF2-40B4-BE49-F238E27FC236}">
                <a16:creationId xmlns:a16="http://schemas.microsoft.com/office/drawing/2014/main" id="{975A528E-18C9-38FA-BAC0-6170FA573F21}"/>
              </a:ext>
            </a:extLst>
          </p:cNvPr>
          <p:cNvSpPr/>
          <p:nvPr/>
        </p:nvSpPr>
        <p:spPr>
          <a:xfrm>
            <a:off x="191387" y="414670"/>
            <a:ext cx="808074" cy="754912"/>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6</a:t>
            </a:r>
          </a:p>
        </p:txBody>
      </p:sp>
      <p:pic>
        <p:nvPicPr>
          <p:cNvPr id="5" name="Picture 4">
            <a:extLst>
              <a:ext uri="{FF2B5EF4-FFF2-40B4-BE49-F238E27FC236}">
                <a16:creationId xmlns:a16="http://schemas.microsoft.com/office/drawing/2014/main" id="{D1AE7EF1-22B1-0C7F-E18F-A27DB111D2B9}"/>
              </a:ext>
            </a:extLst>
          </p:cNvPr>
          <p:cNvPicPr>
            <a:picLocks noChangeAspect="1"/>
          </p:cNvPicPr>
          <p:nvPr/>
        </p:nvPicPr>
        <p:blipFill>
          <a:blip r:embed="rId3"/>
          <a:stretch>
            <a:fillRect/>
          </a:stretch>
        </p:blipFill>
        <p:spPr>
          <a:xfrm>
            <a:off x="7505810" y="2248565"/>
            <a:ext cx="3857625" cy="3105150"/>
          </a:xfrm>
          <a:prstGeom prst="rect">
            <a:avLst/>
          </a:prstGeom>
        </p:spPr>
      </p:pic>
      <p:sp>
        <p:nvSpPr>
          <p:cNvPr id="6" name="TextBox 5">
            <a:extLst>
              <a:ext uri="{FF2B5EF4-FFF2-40B4-BE49-F238E27FC236}">
                <a16:creationId xmlns:a16="http://schemas.microsoft.com/office/drawing/2014/main" id="{7D9B7C25-63C0-B5CA-E975-5E1708DE92E6}"/>
              </a:ext>
            </a:extLst>
          </p:cNvPr>
          <p:cNvSpPr txBox="1"/>
          <p:nvPr/>
        </p:nvSpPr>
        <p:spPr>
          <a:xfrm>
            <a:off x="829339" y="2626242"/>
            <a:ext cx="6358270" cy="2554545"/>
          </a:xfrm>
          <a:prstGeom prst="rect">
            <a:avLst/>
          </a:prstGeom>
          <a:noFill/>
        </p:spPr>
        <p:txBody>
          <a:bodyPr wrap="square" rtlCol="0">
            <a:spAutoFit/>
          </a:bodyPr>
          <a:lstStyle/>
          <a:p>
            <a:pPr algn="just"/>
            <a:r>
              <a:rPr lang="en-US" sz="3200" b="0" i="0" dirty="0">
                <a:solidFill>
                  <a:srgbClr val="FF0000"/>
                </a:solidFill>
                <a:effectLst/>
                <a:latin typeface="Cambria" panose="02040503050406030204" pitchFamily="18" charset="0"/>
                <a:ea typeface="Cambria" panose="02040503050406030204" pitchFamily="18" charset="0"/>
              </a:rPr>
              <a:t>Gấp </a:t>
            </a:r>
            <a:r>
              <a:rPr lang="en-US" sz="3200" b="0" i="0" dirty="0" err="1">
                <a:solidFill>
                  <a:srgbClr val="FF0000"/>
                </a:solidFill>
                <a:effectLst/>
                <a:latin typeface="Cambria" panose="02040503050406030204" pitchFamily="18" charset="0"/>
                <a:ea typeface="Cambria" panose="02040503050406030204" pitchFamily="18" charset="0"/>
              </a:rPr>
              <a:t>mảnh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bìa</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sao</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cho</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cạnh</a:t>
            </a:r>
            <a:r>
              <a:rPr lang="en-US" sz="3200" b="0" i="0" dirty="0">
                <a:solidFill>
                  <a:srgbClr val="FF0000"/>
                </a:solidFill>
                <a:effectLst/>
                <a:latin typeface="Cambria" panose="02040503050406030204" pitchFamily="18" charset="0"/>
                <a:ea typeface="Cambria" panose="02040503050406030204" pitchFamily="18" charset="0"/>
              </a:rPr>
              <a:t> AB </a:t>
            </a:r>
            <a:r>
              <a:rPr lang="en-US" sz="3200" b="0" i="0" dirty="0" err="1">
                <a:solidFill>
                  <a:srgbClr val="FF0000"/>
                </a:solidFill>
                <a:effectLst/>
                <a:latin typeface="Cambria" panose="02040503050406030204" pitchFamily="18" charset="0"/>
                <a:ea typeface="Cambria" panose="02040503050406030204" pitchFamily="18" charset="0"/>
              </a:rPr>
              <a:t>chồng</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khít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lên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cạnh</a:t>
            </a:r>
            <a:r>
              <a:rPr lang="en-US" sz="3200" b="0" i="0" dirty="0">
                <a:solidFill>
                  <a:srgbClr val="FF0000"/>
                </a:solidFill>
                <a:effectLst/>
                <a:latin typeface="Cambria" panose="02040503050406030204" pitchFamily="18" charset="0"/>
                <a:ea typeface="Cambria" panose="02040503050406030204" pitchFamily="18" charset="0"/>
              </a:rPr>
              <a:t> AC. Ta </a:t>
            </a:r>
            <a:r>
              <a:rPr lang="en-US" sz="3200" b="0" i="0" dirty="0" err="1">
                <a:solidFill>
                  <a:srgbClr val="FF0000"/>
                </a:solidFill>
                <a:effectLst/>
                <a:latin typeface="Cambria" panose="02040503050406030204" pitchFamily="18" charset="0"/>
                <a:ea typeface="Cambria" panose="02040503050406030204" pitchFamily="18" charset="0"/>
              </a:rPr>
              <a:t>thấy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đỉnh</a:t>
            </a:r>
            <a:r>
              <a:rPr lang="en-US" sz="3200" b="0" i="0" dirty="0">
                <a:solidFill>
                  <a:srgbClr val="FF0000"/>
                </a:solidFill>
                <a:effectLst/>
                <a:latin typeface="Cambria" panose="02040503050406030204" pitchFamily="18" charset="0"/>
                <a:ea typeface="Cambria" panose="02040503050406030204" pitchFamily="18" charset="0"/>
              </a:rPr>
              <a:t> B </a:t>
            </a:r>
            <a:r>
              <a:rPr lang="en-US" sz="3200" b="0" i="0" dirty="0" err="1">
                <a:solidFill>
                  <a:srgbClr val="FF0000"/>
                </a:solidFill>
                <a:effectLst/>
                <a:latin typeface="Cambria" panose="02040503050406030204" pitchFamily="18" charset="0"/>
                <a:ea typeface="Cambria" panose="02040503050406030204" pitchFamily="18" charset="0"/>
              </a:rPr>
              <a:t>trùng</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với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đỉnh</a:t>
            </a:r>
            <a:r>
              <a:rPr lang="en-US" sz="3200" b="0" i="0" dirty="0">
                <a:solidFill>
                  <a:srgbClr val="FF0000"/>
                </a:solidFill>
                <a:effectLst/>
                <a:latin typeface="Cambria" panose="02040503050406030204" pitchFamily="18" charset="0"/>
                <a:ea typeface="Cambria" panose="02040503050406030204" pitchFamily="18" charset="0"/>
              </a:rPr>
              <a:t> C. Do </a:t>
            </a:r>
            <a:r>
              <a:rPr lang="en-US" sz="3200" b="0" i="0" dirty="0" err="1">
                <a:solidFill>
                  <a:srgbClr val="FF0000"/>
                </a:solidFill>
                <a:effectLst/>
                <a:latin typeface="Cambria" panose="02040503050406030204" pitchFamily="18" charset="0"/>
                <a:ea typeface="Cambria" panose="02040503050406030204" pitchFamily="18" charset="0"/>
              </a:rPr>
              <a:t>đó</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cạnh</a:t>
            </a:r>
            <a:r>
              <a:rPr lang="en-US" sz="3200" b="0" i="0" dirty="0">
                <a:solidFill>
                  <a:srgbClr val="FF0000"/>
                </a:solidFill>
                <a:effectLst/>
                <a:latin typeface="Cambria" panose="02040503050406030204" pitchFamily="18" charset="0"/>
                <a:ea typeface="Cambria" panose="02040503050406030204" pitchFamily="18" charset="0"/>
              </a:rPr>
              <a:t> AB = AC.</a:t>
            </a:r>
          </a:p>
          <a:p>
            <a:pPr algn="just"/>
            <a:r>
              <a:rPr lang="en-US" sz="3200" b="0" i="0" dirty="0" err="1">
                <a:solidFill>
                  <a:srgbClr val="FF0000"/>
                </a:solidFill>
                <a:effectLst/>
                <a:latin typeface="Cambria" panose="02040503050406030204" pitchFamily="18" charset="0"/>
                <a:ea typeface="Cambria" panose="02040503050406030204" pitchFamily="18" charset="0"/>
              </a:rPr>
              <a:t>Vậy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nhận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xét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của</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Huyền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đúng</a:t>
            </a:r>
            <a:r>
              <a:rPr lang="en-US" sz="32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988815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down)">
                                      <p:cBhvr>
                                        <p:cTn id="2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a:extLst>
              <a:ext uri="{FF2B5EF4-FFF2-40B4-BE49-F238E27FC236}">
                <a16:creationId xmlns:a16="http://schemas.microsoft.com/office/drawing/2014/main" id="{550A45C3-CF8F-3253-C292-73D849AC5CF8}"/>
              </a:ext>
            </a:extLst>
          </p:cNvPr>
          <p:cNvSpPr txBox="1">
            <a:spLocks noChangeArrowheads="1"/>
          </p:cNvSpPr>
          <p:nvPr/>
        </p:nvSpPr>
        <p:spPr bwMode="auto">
          <a:xfrm>
            <a:off x="1041990" y="371764"/>
            <a:ext cx="10877107" cy="1477328"/>
          </a:xfrm>
          <a:prstGeom prst="rect">
            <a:avLst/>
          </a:prstGeom>
          <a:solidFill>
            <a:schemeClr val="accent4">
              <a:lumMod val="60000"/>
              <a:lumOff val="40000"/>
            </a:schemeClr>
          </a:solidFill>
          <a:ln>
            <a:noFill/>
          </a:ln>
        </p:spPr>
        <p:txBody>
          <a:bodyPr wrap="square" lIns="0" tIns="0" rIns="0" bIns="0" anchor="ctr">
            <a:spAutoFit/>
          </a:bodyPr>
          <a:lstStyle/>
          <a:p>
            <a:pPr lvl="0" algn="just"/>
            <a:r>
              <a:rPr lang="vi-VN" altLang="zh-CN" sz="3200" b="1" dirty="0">
                <a:solidFill>
                  <a:prstClr val="black"/>
                </a:solidFill>
                <a:latin typeface="Cambria" panose="02040503050406030204" pitchFamily="18" charset="0"/>
                <a:ea typeface="Cambria" panose="02040503050406030204" pitchFamily="18" charset="0"/>
                <a:sym typeface="雷盖体" panose="00000800000000000000" pitchFamily="2" charset="-122"/>
              </a:rPr>
              <a:t>Tuấn Anh đang nghĩ đến một hình có một cặp cạnh song song, có các góc với số đo là 90°, 120°, 90°, 60°. Theo em, Tuấn Anh đang nghĩ đến hình nào trong các hình dưới đây?</a:t>
            </a:r>
            <a:endParaRPr kumimoji="0" lang="zh-CN" altLang="en-US" sz="3200" b="1" i="0" u="none" strike="noStrike" kern="1200" cap="none" spc="0" normalizeH="0" baseline="0" noProof="0" dirty="0">
              <a:ln>
                <a:noFill/>
              </a:ln>
              <a:solidFill>
                <a:prstClr val="black"/>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4" name="Oval 3">
            <a:extLst>
              <a:ext uri="{FF2B5EF4-FFF2-40B4-BE49-F238E27FC236}">
                <a16:creationId xmlns:a16="http://schemas.microsoft.com/office/drawing/2014/main" id="{975A528E-18C9-38FA-BAC0-6170FA573F21}"/>
              </a:ext>
            </a:extLst>
          </p:cNvPr>
          <p:cNvSpPr/>
          <p:nvPr/>
        </p:nvSpPr>
        <p:spPr>
          <a:xfrm>
            <a:off x="191387" y="414670"/>
            <a:ext cx="808074" cy="754912"/>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7</a:t>
            </a:r>
          </a:p>
        </p:txBody>
      </p:sp>
      <p:pic>
        <p:nvPicPr>
          <p:cNvPr id="7" name="Picture 6">
            <a:extLst>
              <a:ext uri="{FF2B5EF4-FFF2-40B4-BE49-F238E27FC236}">
                <a16:creationId xmlns:a16="http://schemas.microsoft.com/office/drawing/2014/main" id="{B36E52BC-7D78-566F-7648-C8ABDCEBE3D9}"/>
              </a:ext>
            </a:extLst>
          </p:cNvPr>
          <p:cNvPicPr>
            <a:picLocks noChangeAspect="1"/>
          </p:cNvPicPr>
          <p:nvPr/>
        </p:nvPicPr>
        <p:blipFill>
          <a:blip r:embed="rId3"/>
          <a:stretch>
            <a:fillRect/>
          </a:stretch>
        </p:blipFill>
        <p:spPr>
          <a:xfrm>
            <a:off x="552893" y="2571060"/>
            <a:ext cx="11235070" cy="1991858"/>
          </a:xfrm>
          <a:prstGeom prst="rect">
            <a:avLst/>
          </a:prstGeom>
        </p:spPr>
      </p:pic>
      <p:pic>
        <p:nvPicPr>
          <p:cNvPr id="9" name="Picture 8" descr="A green tick mark on a black background&#10;&#10;AI-generated content may be incorrect.">
            <a:extLst>
              <a:ext uri="{FF2B5EF4-FFF2-40B4-BE49-F238E27FC236}">
                <a16:creationId xmlns:a16="http://schemas.microsoft.com/office/drawing/2014/main" id="{6B539089-55DF-3648-60C5-3579002EE19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615904" y="2359564"/>
            <a:ext cx="1281929" cy="1085383"/>
          </a:xfrm>
          <a:prstGeom prst="rect">
            <a:avLst/>
          </a:prstGeom>
        </p:spPr>
      </p:pic>
    </p:spTree>
    <p:extLst>
      <p:ext uri="{BB962C8B-B14F-4D97-AF65-F5344CB8AC3E}">
        <p14:creationId xmlns:p14="http://schemas.microsoft.com/office/powerpoint/2010/main" val="3314176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160</Words>
  <Application>Microsoft Office PowerPoint</Application>
  <PresentationFormat>Widescreen</PresentationFormat>
  <Paragraphs>17</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等线</vt:lpstr>
      <vt:lpstr>Arial</vt:lpstr>
      <vt:lpstr>Calibri</vt:lpstr>
      <vt:lpstr>Cambria</vt:lpstr>
      <vt:lpstr>第一PPT，www.1ppt.com</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4</cp:revision>
  <dcterms:created xsi:type="dcterms:W3CDTF">2023-10-17T08:21:13Z</dcterms:created>
  <dcterms:modified xsi:type="dcterms:W3CDTF">2025-05-04T21:37:45Z</dcterms:modified>
</cp:coreProperties>
</file>