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</p:sldMasterIdLst>
  <p:notesMasterIdLst>
    <p:notesMasterId r:id="rId22"/>
  </p:notesMasterIdLst>
  <p:sldIdLst>
    <p:sldId id="450" r:id="rId4"/>
    <p:sldId id="256" r:id="rId5"/>
    <p:sldId id="268" r:id="rId6"/>
    <p:sldId id="286" r:id="rId7"/>
    <p:sldId id="287" r:id="rId8"/>
    <p:sldId id="258" r:id="rId9"/>
    <p:sldId id="260" r:id="rId10"/>
    <p:sldId id="288" r:id="rId11"/>
    <p:sldId id="262" r:id="rId12"/>
    <p:sldId id="290" r:id="rId13"/>
    <p:sldId id="291" r:id="rId14"/>
    <p:sldId id="292" r:id="rId15"/>
    <p:sldId id="293" r:id="rId16"/>
    <p:sldId id="294" r:id="rId17"/>
    <p:sldId id="295" r:id="rId18"/>
    <p:sldId id="263" r:id="rId19"/>
    <p:sldId id="265" r:id="rId20"/>
    <p:sldId id="29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EAF5FD"/>
    <a:srgbClr val="E6E6E6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Times New Roman" panose="02020603050405020304" pitchFamily="18" charset="0"/>
        <a:ea typeface="Times New Roman" panose="02020603050405020304" pitchFamily="18" charset="0"/>
        <a:cs typeface="Times New Roman" panose="02020603050405020304" pitchFamily="18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552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241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828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65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GV click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GV click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9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24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281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14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HINHNEN\Khung hinh mau\1 (51).jpg">
            <a:extLst>
              <a:ext uri="{FF2B5EF4-FFF2-40B4-BE49-F238E27FC236}">
                <a16:creationId xmlns:a16="http://schemas.microsoft.com/office/drawing/2014/main" id="{2424D513-B2C6-443A-9BB0-2B21C48A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6">
            <a:extLst>
              <a:ext uri="{FF2B5EF4-FFF2-40B4-BE49-F238E27FC236}">
                <a16:creationId xmlns:a16="http://schemas.microsoft.com/office/drawing/2014/main" id="{0B396503-4113-478E-9449-DC4D3FF6E5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17650" y="744538"/>
            <a:ext cx="915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1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QUỐC TOẢN</a:t>
            </a:r>
            <a:endParaRPr lang="en-GB" sz="31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WordArt 4">
            <a:extLst>
              <a:ext uri="{FF2B5EF4-FFF2-40B4-BE49-F238E27FC236}">
                <a16:creationId xmlns:a16="http://schemas.microsoft.com/office/drawing/2014/main" id="{B752DC0E-0850-4B2B-B12C-AA903E0F5B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4573588"/>
            <a:ext cx="3505200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1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4A3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CE4A6C-2596-4F06-A72C-42166D6E75A4}"/>
              </a:ext>
            </a:extLst>
          </p:cNvPr>
          <p:cNvSpPr/>
          <p:nvPr/>
        </p:nvSpPr>
        <p:spPr>
          <a:xfrm>
            <a:off x="948648" y="1418878"/>
            <a:ext cx="10294704" cy="31547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9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247720" y="432885"/>
            <a:ext cx="902985" cy="70754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DE74533-8D50-B34C-D03E-81BEC3F99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34775"/>
                  </p:ext>
                </p:extLst>
              </p:nvPr>
            </p:nvGraphicFramePr>
            <p:xfrm>
              <a:off x="247721" y="2208944"/>
              <a:ext cx="11814140" cy="442106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241501">
                      <a:extLst>
                        <a:ext uri="{9D8B030D-6E8A-4147-A177-3AD203B41FA5}">
                          <a16:colId xmlns:a16="http://schemas.microsoft.com/office/drawing/2014/main" val="1713914203"/>
                        </a:ext>
                      </a:extLst>
                    </a:gridCol>
                    <a:gridCol w="2078954">
                      <a:extLst>
                        <a:ext uri="{9D8B030D-6E8A-4147-A177-3AD203B41FA5}">
                          <a16:colId xmlns:a16="http://schemas.microsoft.com/office/drawing/2014/main" val="1551441129"/>
                        </a:ext>
                      </a:extLst>
                    </a:gridCol>
                    <a:gridCol w="2951979">
                      <a:extLst>
                        <a:ext uri="{9D8B030D-6E8A-4147-A177-3AD203B41FA5}">
                          <a16:colId xmlns:a16="http://schemas.microsoft.com/office/drawing/2014/main" val="1835552696"/>
                        </a:ext>
                      </a:extLst>
                    </a:gridCol>
                    <a:gridCol w="2541706">
                      <a:extLst>
                        <a:ext uri="{9D8B030D-6E8A-4147-A177-3AD203B41FA5}">
                          <a16:colId xmlns:a16="http://schemas.microsoft.com/office/drawing/2014/main" val="2664589999"/>
                        </a:ext>
                      </a:extLst>
                    </a:gridCol>
                  </a:tblGrid>
                  <a:tr h="67531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 </a:t>
                          </a:r>
                          <a14:m>
                            <m:oMath xmlns:m="http://schemas.openxmlformats.org/officeDocument/2006/math">
                              <m:r>
                                <a:rPr lang="en-VN" sz="44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27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 </a:t>
                          </a:r>
                          <a14:m>
                            <m:oMath xmlns:m="http://schemas.openxmlformats.org/officeDocument/2006/math">
                              <m:r>
                                <a:rPr lang="en-VN" sz="44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73 </a:t>
                          </a:r>
                          <a14:m>
                            <m:oMath xmlns:m="http://schemas.openxmlformats.org/officeDocument/2006/math">
                              <m:r>
                                <a:rPr lang="en-VN" sz="44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3988532"/>
                      </a:ext>
                    </a:extLst>
                  </a:tr>
                  <a:tr h="15811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Làm tròn các số hạng đến hàng chục 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6299952"/>
                      </a:ext>
                    </a:extLst>
                  </a:tr>
                  <a:tr h="9844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Ước lượng kết quả 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55725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DE74533-8D50-B34C-D03E-81BEC3F99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134775"/>
                  </p:ext>
                </p:extLst>
              </p:nvPr>
            </p:nvGraphicFramePr>
            <p:xfrm>
              <a:off x="247721" y="2208944"/>
              <a:ext cx="11814140" cy="4421061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241501">
                      <a:extLst>
                        <a:ext uri="{9D8B030D-6E8A-4147-A177-3AD203B41FA5}">
                          <a16:colId xmlns:a16="http://schemas.microsoft.com/office/drawing/2014/main" val="1713914203"/>
                        </a:ext>
                      </a:extLst>
                    </a:gridCol>
                    <a:gridCol w="2078954">
                      <a:extLst>
                        <a:ext uri="{9D8B030D-6E8A-4147-A177-3AD203B41FA5}">
                          <a16:colId xmlns:a16="http://schemas.microsoft.com/office/drawing/2014/main" val="1551441129"/>
                        </a:ext>
                      </a:extLst>
                    </a:gridCol>
                    <a:gridCol w="2951979">
                      <a:extLst>
                        <a:ext uri="{9D8B030D-6E8A-4147-A177-3AD203B41FA5}">
                          <a16:colId xmlns:a16="http://schemas.microsoft.com/office/drawing/2014/main" val="1835552696"/>
                        </a:ext>
                      </a:extLst>
                    </a:gridCol>
                    <a:gridCol w="2541706">
                      <a:extLst>
                        <a:ext uri="{9D8B030D-6E8A-4147-A177-3AD203B41FA5}">
                          <a16:colId xmlns:a16="http://schemas.microsoft.com/office/drawing/2014/main" val="2664589999"/>
                        </a:ext>
                      </a:extLst>
                    </a:gridCol>
                  </a:tblGrid>
                  <a:tr h="9463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399" t="-645" r="-265103" b="-4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021" t="-645" r="-86392" b="-40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5228" t="-645" r="-480" b="-40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3988532"/>
                      </a:ext>
                    </a:extLst>
                  </a:tr>
                  <a:tr h="20726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Làm tròn các số hạng đến hàng chục 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6299952"/>
                      </a:ext>
                    </a:extLst>
                  </a:tr>
                  <a:tr h="14020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4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Ước lượng kết quả 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4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5572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10">
            <a:extLst>
              <a:ext uri="{FF2B5EF4-FFF2-40B4-BE49-F238E27FC236}">
                <a16:creationId xmlns:a16="http://schemas.microsoft.com/office/drawing/2014/main" id="{B65C84C8-A790-7F47-A8E8-556AF1B49DC8}"/>
              </a:ext>
            </a:extLst>
          </p:cNvPr>
          <p:cNvSpPr txBox="1"/>
          <p:nvPr/>
        </p:nvSpPr>
        <p:spPr>
          <a:xfrm>
            <a:off x="4555755" y="3956620"/>
            <a:ext cx="1846584" cy="706925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805A5D0-6805-FEAF-010D-79B28DC9FBC9}"/>
              </a:ext>
            </a:extLst>
          </p:cNvPr>
          <p:cNvSpPr txBox="1"/>
          <p:nvPr/>
        </p:nvSpPr>
        <p:spPr>
          <a:xfrm>
            <a:off x="6659006" y="3894235"/>
            <a:ext cx="2698956" cy="706925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3DD863C-30E8-204A-0403-C7D4C3006BF0}"/>
              </a:ext>
            </a:extLst>
          </p:cNvPr>
          <p:cNvSpPr txBox="1"/>
          <p:nvPr/>
        </p:nvSpPr>
        <p:spPr>
          <a:xfrm>
            <a:off x="9842691" y="3894234"/>
            <a:ext cx="1846584" cy="706925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D86FE5B-CD0D-D802-6CAE-91FE6285E5AD}"/>
              </a:ext>
            </a:extLst>
          </p:cNvPr>
          <p:cNvSpPr txBox="1"/>
          <p:nvPr/>
        </p:nvSpPr>
        <p:spPr>
          <a:xfrm>
            <a:off x="5180921" y="5571471"/>
            <a:ext cx="743705" cy="706925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3EBD86C-7191-B57F-C22F-A71380597412}"/>
              </a:ext>
            </a:extLst>
          </p:cNvPr>
          <p:cNvSpPr txBox="1"/>
          <p:nvPr/>
        </p:nvSpPr>
        <p:spPr>
          <a:xfrm>
            <a:off x="7421427" y="5488879"/>
            <a:ext cx="1174115" cy="706925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35A85A0-8247-FACB-9CC0-C32DE3B17819}"/>
              </a:ext>
            </a:extLst>
          </p:cNvPr>
          <p:cNvSpPr txBox="1"/>
          <p:nvPr/>
        </p:nvSpPr>
        <p:spPr>
          <a:xfrm>
            <a:off x="9988959" y="5488878"/>
            <a:ext cx="1573345" cy="706925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2AFEC-0719-8782-C331-77E1AFE9347E}"/>
                  </a:ext>
                </a:extLst>
              </p:cNvPr>
              <p:cNvSpPr txBox="1"/>
              <p:nvPr/>
            </p:nvSpPr>
            <p:spPr>
              <a:xfrm>
                <a:off x="1281106" y="215604"/>
                <a:ext cx="10996512" cy="165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52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27, 86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98, 73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56.</a:t>
                </a:r>
                <a:endParaRPr lang="en-V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2AFEC-0719-8782-C331-77E1AFE93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06" y="215604"/>
                <a:ext cx="10996512" cy="1654748"/>
              </a:xfrm>
              <a:prstGeom prst="rect">
                <a:avLst/>
              </a:prstGeom>
              <a:blipFill>
                <a:blip r:embed="rId4"/>
                <a:stretch>
                  <a:fillRect l="-1663" r="-1718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2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0" y="186735"/>
            <a:ext cx="933807" cy="85138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DE74533-8D50-B34C-D03E-81BEC3F99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315640"/>
                  </p:ext>
                </p:extLst>
              </p:nvPr>
            </p:nvGraphicFramePr>
            <p:xfrm>
              <a:off x="184935" y="2013736"/>
              <a:ext cx="11856377" cy="403574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465183">
                      <a:extLst>
                        <a:ext uri="{9D8B030D-6E8A-4147-A177-3AD203B41FA5}">
                          <a16:colId xmlns:a16="http://schemas.microsoft.com/office/drawing/2014/main" val="1713914203"/>
                        </a:ext>
                      </a:extLst>
                    </a:gridCol>
                    <a:gridCol w="3218425">
                      <a:extLst>
                        <a:ext uri="{9D8B030D-6E8A-4147-A177-3AD203B41FA5}">
                          <a16:colId xmlns:a16="http://schemas.microsoft.com/office/drawing/2014/main" val="1551441129"/>
                        </a:ext>
                      </a:extLst>
                    </a:gridCol>
                    <a:gridCol w="2621976">
                      <a:extLst>
                        <a:ext uri="{9D8B030D-6E8A-4147-A177-3AD203B41FA5}">
                          <a16:colId xmlns:a16="http://schemas.microsoft.com/office/drawing/2014/main" val="1835552696"/>
                        </a:ext>
                      </a:extLst>
                    </a:gridCol>
                    <a:gridCol w="2550793">
                      <a:extLst>
                        <a:ext uri="{9D8B030D-6E8A-4147-A177-3AD203B41FA5}">
                          <a16:colId xmlns:a16="http://schemas.microsoft.com/office/drawing/2014/main" val="2664589999"/>
                        </a:ext>
                      </a:extLst>
                    </a:gridCol>
                  </a:tblGrid>
                  <a:tr h="7181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472 </a:t>
                          </a:r>
                          <a14:m>
                            <m:oMath xmlns:m="http://schemas.openxmlformats.org/officeDocument/2006/math">
                              <m:r>
                                <a:rPr lang="en-VN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326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623 </a:t>
                          </a:r>
                          <a14:m>
                            <m:oMath xmlns:m="http://schemas.openxmlformats.org/officeDocument/2006/math">
                              <m:r>
                                <a:rPr lang="en-VN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401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359 </a:t>
                          </a:r>
                          <a14:m>
                            <m:oMath xmlns:m="http://schemas.openxmlformats.org/officeDocument/2006/math">
                              <m:r>
                                <a:rPr lang="en-VN" sz="4000" b="1" i="1" dirty="0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703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3988532"/>
                      </a:ext>
                    </a:extLst>
                  </a:tr>
                  <a:tr h="16813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Làm tròn các số hạng đến hàng chục 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6299952"/>
                      </a:ext>
                    </a:extLst>
                  </a:tr>
                  <a:tr h="10467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Ước lượng kết quả 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55725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DE74533-8D50-B34C-D03E-81BEC3F990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4315640"/>
                  </p:ext>
                </p:extLst>
              </p:nvPr>
            </p:nvGraphicFramePr>
            <p:xfrm>
              <a:off x="184935" y="2013736"/>
              <a:ext cx="11856377" cy="403574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465183">
                      <a:extLst>
                        <a:ext uri="{9D8B030D-6E8A-4147-A177-3AD203B41FA5}">
                          <a16:colId xmlns:a16="http://schemas.microsoft.com/office/drawing/2014/main" val="1713914203"/>
                        </a:ext>
                      </a:extLst>
                    </a:gridCol>
                    <a:gridCol w="3218425">
                      <a:extLst>
                        <a:ext uri="{9D8B030D-6E8A-4147-A177-3AD203B41FA5}">
                          <a16:colId xmlns:a16="http://schemas.microsoft.com/office/drawing/2014/main" val="1551441129"/>
                        </a:ext>
                      </a:extLst>
                    </a:gridCol>
                    <a:gridCol w="2621976">
                      <a:extLst>
                        <a:ext uri="{9D8B030D-6E8A-4147-A177-3AD203B41FA5}">
                          <a16:colId xmlns:a16="http://schemas.microsoft.com/office/drawing/2014/main" val="1835552696"/>
                        </a:ext>
                      </a:extLst>
                    </a:gridCol>
                    <a:gridCol w="2550793">
                      <a:extLst>
                        <a:ext uri="{9D8B030D-6E8A-4147-A177-3AD203B41FA5}">
                          <a16:colId xmlns:a16="http://schemas.microsoft.com/office/drawing/2014/main" val="2664589999"/>
                        </a:ext>
                      </a:extLst>
                    </a:gridCol>
                  </a:tblGrid>
                  <a:tr h="86582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7955" t="-704" r="-161174" b="-3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5349" t="-704" r="-97907" b="-398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4678" t="-704" r="-477" b="-3985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3988532"/>
                      </a:ext>
                    </a:extLst>
                  </a:tr>
                  <a:tr h="18897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Làm tròn các số hạng đến hàng chục 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6299952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VN" sz="4000" b="1" dirty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Ước lượng kết quả tổng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endParaRPr lang="en-VN" sz="4000" b="1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960" marR="60960" marT="30480" marB="3048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5572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10">
            <a:extLst>
              <a:ext uri="{FF2B5EF4-FFF2-40B4-BE49-F238E27FC236}">
                <a16:creationId xmlns:a16="http://schemas.microsoft.com/office/drawing/2014/main" id="{B65C84C8-A790-7F47-A8E8-556AF1B49DC8}"/>
              </a:ext>
            </a:extLst>
          </p:cNvPr>
          <p:cNvSpPr txBox="1"/>
          <p:nvPr/>
        </p:nvSpPr>
        <p:spPr>
          <a:xfrm>
            <a:off x="3742423" y="3431218"/>
            <a:ext cx="3069518" cy="7069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805A5D0-6805-FEAF-010D-79B28DC9FBC9}"/>
              </a:ext>
            </a:extLst>
          </p:cNvPr>
          <p:cNvSpPr txBox="1"/>
          <p:nvPr/>
        </p:nvSpPr>
        <p:spPr>
          <a:xfrm>
            <a:off x="6904545" y="3418726"/>
            <a:ext cx="2513746" cy="7069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3DD863C-30E8-204A-0403-C7D4C3006BF0}"/>
              </a:ext>
            </a:extLst>
          </p:cNvPr>
          <p:cNvSpPr txBox="1"/>
          <p:nvPr/>
        </p:nvSpPr>
        <p:spPr>
          <a:xfrm>
            <a:off x="9493320" y="3398532"/>
            <a:ext cx="2513745" cy="7069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700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D86FE5B-CD0D-D802-6CAE-91FE6285E5AD}"/>
              </a:ext>
            </a:extLst>
          </p:cNvPr>
          <p:cNvSpPr txBox="1"/>
          <p:nvPr/>
        </p:nvSpPr>
        <p:spPr>
          <a:xfrm>
            <a:off x="4573355" y="4968834"/>
            <a:ext cx="1236237" cy="7069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A3EBD86C-7191-B57F-C22F-A71380597412}"/>
              </a:ext>
            </a:extLst>
          </p:cNvPr>
          <p:cNvSpPr txBox="1"/>
          <p:nvPr/>
        </p:nvSpPr>
        <p:spPr>
          <a:xfrm>
            <a:off x="7322072" y="4923265"/>
            <a:ext cx="1719788" cy="7069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935A85A0-8247-FACB-9CC0-C32DE3B17819}"/>
              </a:ext>
            </a:extLst>
          </p:cNvPr>
          <p:cNvSpPr txBox="1"/>
          <p:nvPr/>
        </p:nvSpPr>
        <p:spPr>
          <a:xfrm>
            <a:off x="9980166" y="4923265"/>
            <a:ext cx="1566608" cy="706925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2AFEC-0719-8782-C331-77E1AFE9347E}"/>
                  </a:ext>
                </a:extLst>
              </p:cNvPr>
              <p:cNvSpPr txBox="1"/>
              <p:nvPr/>
            </p:nvSpPr>
            <p:spPr>
              <a:xfrm>
                <a:off x="933807" y="135365"/>
                <a:ext cx="11258193" cy="1481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472 </a:t>
                </a:r>
                <a14:m>
                  <m:oMath xmlns:m="http://schemas.openxmlformats.org/officeDocument/2006/math">
                    <m:r>
                      <a:rPr lang="en-VN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326, 623 </a:t>
                </a:r>
                <a14:m>
                  <m:oMath xmlns:m="http://schemas.openxmlformats.org/officeDocument/2006/math">
                    <m:r>
                      <a:rPr lang="en-VN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401, 359 </a:t>
                </a:r>
                <a14:m>
                  <m:oMath xmlns:m="http://schemas.openxmlformats.org/officeDocument/2006/math">
                    <m:r>
                      <a:rPr lang="en-VN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703.</a:t>
                </a:r>
                <a:endParaRPr lang="en-V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2AFEC-0719-8782-C331-77E1AFE93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07" y="135365"/>
                <a:ext cx="11258193" cy="1481175"/>
              </a:xfrm>
              <a:prstGeom prst="rect">
                <a:avLst/>
              </a:prstGeom>
              <a:blipFill>
                <a:blip r:embed="rId4"/>
                <a:stretch>
                  <a:fillRect l="-1354" r="-1408" b="-1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8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433506" y="214431"/>
            <a:ext cx="107584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sau cho biết số người đến tham quan một hội chợ trong ba ngày thứ Bảy, Chủ nhật và thứ  Hai: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401832" y="278772"/>
            <a:ext cx="872163" cy="78973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2C40CA-F5EF-518E-8CCF-90C36F2AC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60902"/>
              </p:ext>
            </p:extLst>
          </p:nvPr>
        </p:nvGraphicFramePr>
        <p:xfrm>
          <a:off x="1020556" y="2037842"/>
          <a:ext cx="10150888" cy="2161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7722">
                  <a:extLst>
                    <a:ext uri="{9D8B030D-6E8A-4147-A177-3AD203B41FA5}">
                      <a16:colId xmlns:a16="http://schemas.microsoft.com/office/drawing/2014/main" val="218054837"/>
                    </a:ext>
                  </a:extLst>
                </a:gridCol>
                <a:gridCol w="2537722">
                  <a:extLst>
                    <a:ext uri="{9D8B030D-6E8A-4147-A177-3AD203B41FA5}">
                      <a16:colId xmlns:a16="http://schemas.microsoft.com/office/drawing/2014/main" val="3870933505"/>
                    </a:ext>
                  </a:extLst>
                </a:gridCol>
                <a:gridCol w="2537722">
                  <a:extLst>
                    <a:ext uri="{9D8B030D-6E8A-4147-A177-3AD203B41FA5}">
                      <a16:colId xmlns:a16="http://schemas.microsoft.com/office/drawing/2014/main" val="511278888"/>
                    </a:ext>
                  </a:extLst>
                </a:gridCol>
                <a:gridCol w="2537722">
                  <a:extLst>
                    <a:ext uri="{9D8B030D-6E8A-4147-A177-3AD203B41FA5}">
                      <a16:colId xmlns:a16="http://schemas.microsoft.com/office/drawing/2014/main" val="3594927643"/>
                    </a:ext>
                  </a:extLst>
                </a:gridCol>
              </a:tblGrid>
              <a:tr h="884245"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661868"/>
                  </a:ext>
                </a:extLst>
              </a:tr>
              <a:tr h="1277071"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người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4 770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3397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8481EA-3B49-5DEA-6713-9453853EFF18}"/>
              </a:ext>
            </a:extLst>
          </p:cNvPr>
          <p:cNvSpPr txBox="1"/>
          <p:nvPr/>
        </p:nvSpPr>
        <p:spPr>
          <a:xfrm>
            <a:off x="401832" y="4820158"/>
            <a:ext cx="11388336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36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247722" y="93838"/>
            <a:ext cx="923533" cy="75891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444D02-C040-EC6F-00B2-AFDE1CA78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94076"/>
              </p:ext>
            </p:extLst>
          </p:nvPr>
        </p:nvGraphicFramePr>
        <p:xfrm>
          <a:off x="191783" y="925360"/>
          <a:ext cx="11561854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4917">
                  <a:extLst>
                    <a:ext uri="{9D8B030D-6E8A-4147-A177-3AD203B41FA5}">
                      <a16:colId xmlns:a16="http://schemas.microsoft.com/office/drawing/2014/main" val="218054837"/>
                    </a:ext>
                  </a:extLst>
                </a:gridCol>
                <a:gridCol w="2484341">
                  <a:extLst>
                    <a:ext uri="{9D8B030D-6E8A-4147-A177-3AD203B41FA5}">
                      <a16:colId xmlns:a16="http://schemas.microsoft.com/office/drawing/2014/main" val="3870933505"/>
                    </a:ext>
                  </a:extLst>
                </a:gridCol>
                <a:gridCol w="2657779">
                  <a:extLst>
                    <a:ext uri="{9D8B030D-6E8A-4147-A177-3AD203B41FA5}">
                      <a16:colId xmlns:a16="http://schemas.microsoft.com/office/drawing/2014/main" val="511278888"/>
                    </a:ext>
                  </a:extLst>
                </a:gridCol>
                <a:gridCol w="2474817">
                  <a:extLst>
                    <a:ext uri="{9D8B030D-6E8A-4147-A177-3AD203B41FA5}">
                      <a16:colId xmlns:a16="http://schemas.microsoft.com/office/drawing/2014/main" val="3594927643"/>
                    </a:ext>
                  </a:extLst>
                </a:gridCol>
              </a:tblGrid>
              <a:tr h="578075"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nhật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66186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người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4 770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339739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tròn số đến hàng nghìn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5249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503DA-BC36-9DB9-AF65-C613987598CD}"/>
                  </a:ext>
                </a:extLst>
              </p:cNvPr>
              <p:cNvSpPr txBox="1"/>
              <p:nvPr/>
            </p:nvSpPr>
            <p:spPr>
              <a:xfrm>
                <a:off x="191783" y="4739601"/>
                <a:ext cx="1184953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chợ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6 000 </a:t>
                </a:r>
                <a14:m>
                  <m:oMath xmlns:m="http://schemas.openxmlformats.org/officeDocument/2006/math">
                    <m:r>
                      <a:rPr lang="en-VN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5 000 </a:t>
                </a:r>
                <a14:m>
                  <m:oMath xmlns:m="http://schemas.openxmlformats.org/officeDocument/2006/math">
                    <m:r>
                      <a:rPr lang="en-VN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3 000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14 000 (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503DA-BC36-9DB9-AF65-C61398759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" y="4739601"/>
                <a:ext cx="11849530" cy="1754326"/>
              </a:xfrm>
              <a:prstGeom prst="rect">
                <a:avLst/>
              </a:prstGeom>
              <a:blipFill>
                <a:blip r:embed="rId3"/>
                <a:stretch>
                  <a:fillRect t="-5556" b="-11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0">
            <a:extLst>
              <a:ext uri="{FF2B5EF4-FFF2-40B4-BE49-F238E27FC236}">
                <a16:creationId xmlns:a16="http://schemas.microsoft.com/office/drawing/2014/main" id="{1FFC690B-1806-2250-D93D-9C50E5E298C9}"/>
              </a:ext>
            </a:extLst>
          </p:cNvPr>
          <p:cNvSpPr txBox="1"/>
          <p:nvPr/>
        </p:nvSpPr>
        <p:spPr>
          <a:xfrm>
            <a:off x="4602623" y="2710021"/>
            <a:ext cx="1662736" cy="718979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B4048-5844-640F-BE60-F6171E724FDA}"/>
              </a:ext>
            </a:extLst>
          </p:cNvPr>
          <p:cNvSpPr txBox="1"/>
          <p:nvPr/>
        </p:nvSpPr>
        <p:spPr>
          <a:xfrm>
            <a:off x="7140117" y="2710021"/>
            <a:ext cx="1662736" cy="718979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C9E09-33AA-DF39-A5D0-B5F1EBDAEBAD}"/>
              </a:ext>
            </a:extLst>
          </p:cNvPr>
          <p:cNvSpPr txBox="1"/>
          <p:nvPr/>
        </p:nvSpPr>
        <p:spPr>
          <a:xfrm>
            <a:off x="9677611" y="2676630"/>
            <a:ext cx="1662736" cy="718979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</a:p>
        </p:txBody>
      </p:sp>
    </p:spTree>
    <p:extLst>
      <p:ext uri="{BB962C8B-B14F-4D97-AF65-F5344CB8AC3E}">
        <p14:creationId xmlns:p14="http://schemas.microsoft.com/office/powerpoint/2010/main" val="335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577765" y="464754"/>
            <a:ext cx="10525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tròn các thừa số đến hàng chục rồi ước lượng kết quả của các tích sau (theo mẫu):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259045" y="378152"/>
            <a:ext cx="1046822" cy="76639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03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BE47E570-CFD4-E141-ACBC-07F882894E30}"/>
              </a:ext>
            </a:extLst>
          </p:cNvPr>
          <p:cNvGrpSpPr/>
          <p:nvPr/>
        </p:nvGrpSpPr>
        <p:grpSpPr>
          <a:xfrm>
            <a:off x="617422" y="2564635"/>
            <a:ext cx="5507178" cy="3454425"/>
            <a:chOff x="0" y="0"/>
            <a:chExt cx="9001421" cy="8492772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130AE0C8-1695-AD83-7123-BCB62E0D1A9D}"/>
                </a:ext>
              </a:extLst>
            </p:cNvPr>
            <p:cNvGrpSpPr/>
            <p:nvPr/>
          </p:nvGrpSpPr>
          <p:grpSpPr>
            <a:xfrm>
              <a:off x="0" y="0"/>
              <a:ext cx="9001421" cy="8492772"/>
              <a:chOff x="0" y="0"/>
              <a:chExt cx="1778058" cy="1677585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F0070916-B761-A9E4-4977-64B31518806F}"/>
                  </a:ext>
                </a:extLst>
              </p:cNvPr>
              <p:cNvSpPr/>
              <p:nvPr/>
            </p:nvSpPr>
            <p:spPr>
              <a:xfrm>
                <a:off x="0" y="0"/>
                <a:ext cx="1778059" cy="1677585"/>
              </a:xfrm>
              <a:custGeom>
                <a:avLst/>
                <a:gdLst/>
                <a:ahLst/>
                <a:cxnLst/>
                <a:rect l="l" t="t" r="r" b="b"/>
                <a:pathLst>
                  <a:path w="1778059" h="1677585">
                    <a:moveTo>
                      <a:pt x="58485" y="0"/>
                    </a:moveTo>
                    <a:lnTo>
                      <a:pt x="1719573" y="0"/>
                    </a:lnTo>
                    <a:cubicBezTo>
                      <a:pt x="1751874" y="0"/>
                      <a:pt x="1778059" y="26185"/>
                      <a:pt x="1778059" y="58485"/>
                    </a:cubicBezTo>
                    <a:lnTo>
                      <a:pt x="1778059" y="1619099"/>
                    </a:lnTo>
                    <a:cubicBezTo>
                      <a:pt x="1778059" y="1634611"/>
                      <a:pt x="1771897" y="1649487"/>
                      <a:pt x="1760929" y="1660455"/>
                    </a:cubicBezTo>
                    <a:cubicBezTo>
                      <a:pt x="1749960" y="1671423"/>
                      <a:pt x="1735085" y="1677585"/>
                      <a:pt x="1719573" y="1677585"/>
                    </a:cubicBezTo>
                    <a:lnTo>
                      <a:pt x="58485" y="1677585"/>
                    </a:lnTo>
                    <a:cubicBezTo>
                      <a:pt x="26185" y="1677585"/>
                      <a:pt x="0" y="1651400"/>
                      <a:pt x="0" y="1619099"/>
                    </a:cubicBezTo>
                    <a:lnTo>
                      <a:pt x="0" y="58485"/>
                    </a:lnTo>
                    <a:cubicBezTo>
                      <a:pt x="0" y="42974"/>
                      <a:pt x="6162" y="28098"/>
                      <a:pt x="17130" y="17130"/>
                    </a:cubicBezTo>
                    <a:cubicBezTo>
                      <a:pt x="28098" y="6162"/>
                      <a:pt x="42974" y="0"/>
                      <a:pt x="58485" y="0"/>
                    </a:cubicBezTo>
                    <a:close/>
                  </a:path>
                </a:pathLst>
              </a:custGeom>
              <a:solidFill>
                <a:srgbClr val="0D839E"/>
              </a:solidFill>
            </p:spPr>
            <p:txBody>
              <a:bodyPr/>
              <a:lstStyle/>
              <a:p>
                <a:endParaRPr lang="en-V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6F717773-838A-5C2E-4537-A0F327E3FBD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B2144DFF-1A04-E7E4-7AC1-2ACF81C356F7}"/>
                </a:ext>
              </a:extLst>
            </p:cNvPr>
            <p:cNvGrpSpPr/>
            <p:nvPr/>
          </p:nvGrpSpPr>
          <p:grpSpPr>
            <a:xfrm>
              <a:off x="136602" y="137444"/>
              <a:ext cx="8728216" cy="8217884"/>
              <a:chOff x="0" y="0"/>
              <a:chExt cx="1724092" cy="1623286"/>
            </a:xfrm>
          </p:grpSpPr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C68967E6-B9DF-0CD1-26EA-00850D6338A3}"/>
                  </a:ext>
                </a:extLst>
              </p:cNvPr>
              <p:cNvSpPr/>
              <p:nvPr/>
            </p:nvSpPr>
            <p:spPr>
              <a:xfrm>
                <a:off x="0" y="0"/>
                <a:ext cx="1724092" cy="1623286"/>
              </a:xfrm>
              <a:custGeom>
                <a:avLst/>
                <a:gdLst/>
                <a:ahLst/>
                <a:cxnLst/>
                <a:rect l="l" t="t" r="r" b="b"/>
                <a:pathLst>
                  <a:path w="1724092" h="1623286">
                    <a:moveTo>
                      <a:pt x="60316" y="0"/>
                    </a:moveTo>
                    <a:lnTo>
                      <a:pt x="1663776" y="0"/>
                    </a:lnTo>
                    <a:cubicBezTo>
                      <a:pt x="1679773" y="0"/>
                      <a:pt x="1695115" y="6355"/>
                      <a:pt x="1706426" y="17666"/>
                    </a:cubicBezTo>
                    <a:cubicBezTo>
                      <a:pt x="1717737" y="28978"/>
                      <a:pt x="1724092" y="44319"/>
                      <a:pt x="1724092" y="60316"/>
                    </a:cubicBezTo>
                    <a:lnTo>
                      <a:pt x="1724092" y="1562970"/>
                    </a:lnTo>
                    <a:cubicBezTo>
                      <a:pt x="1724092" y="1578967"/>
                      <a:pt x="1717737" y="1594308"/>
                      <a:pt x="1706426" y="1605620"/>
                    </a:cubicBezTo>
                    <a:cubicBezTo>
                      <a:pt x="1695115" y="1616931"/>
                      <a:pt x="1679773" y="1623286"/>
                      <a:pt x="1663776" y="1623286"/>
                    </a:cubicBezTo>
                    <a:lnTo>
                      <a:pt x="60316" y="1623286"/>
                    </a:lnTo>
                    <a:cubicBezTo>
                      <a:pt x="44319" y="1623286"/>
                      <a:pt x="28978" y="1616931"/>
                      <a:pt x="17666" y="1605620"/>
                    </a:cubicBezTo>
                    <a:cubicBezTo>
                      <a:pt x="6355" y="1594308"/>
                      <a:pt x="0" y="1578967"/>
                      <a:pt x="0" y="1562970"/>
                    </a:cubicBezTo>
                    <a:lnTo>
                      <a:pt x="0" y="60316"/>
                    </a:lnTo>
                    <a:cubicBezTo>
                      <a:pt x="0" y="44319"/>
                      <a:pt x="6355" y="28978"/>
                      <a:pt x="17666" y="17666"/>
                    </a:cubicBezTo>
                    <a:cubicBezTo>
                      <a:pt x="28978" y="6355"/>
                      <a:pt x="44319" y="0"/>
                      <a:pt x="6031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9D06BB51-C436-EDF2-3302-93CB71E3944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/>
                <a:endParaRPr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BC56BF84-8FC4-1DEB-6991-6EB28F8EE590}"/>
              </a:ext>
            </a:extLst>
          </p:cNvPr>
          <p:cNvGrpSpPr/>
          <p:nvPr/>
        </p:nvGrpSpPr>
        <p:grpSpPr>
          <a:xfrm>
            <a:off x="6392659" y="2564635"/>
            <a:ext cx="5507181" cy="4022596"/>
            <a:chOff x="0" y="0"/>
            <a:chExt cx="9001421" cy="8492772"/>
          </a:xfrm>
        </p:grpSpPr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A14E8DE2-953F-4E13-190C-41A3EE4DB1FE}"/>
                </a:ext>
              </a:extLst>
            </p:cNvPr>
            <p:cNvGrpSpPr/>
            <p:nvPr/>
          </p:nvGrpSpPr>
          <p:grpSpPr>
            <a:xfrm>
              <a:off x="0" y="0"/>
              <a:ext cx="9001421" cy="8492772"/>
              <a:chOff x="0" y="0"/>
              <a:chExt cx="1778058" cy="167758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BC87376-DBF4-281F-9283-419B977C4DEA}"/>
                  </a:ext>
                </a:extLst>
              </p:cNvPr>
              <p:cNvSpPr/>
              <p:nvPr/>
            </p:nvSpPr>
            <p:spPr>
              <a:xfrm>
                <a:off x="0" y="0"/>
                <a:ext cx="1778059" cy="1677585"/>
              </a:xfrm>
              <a:custGeom>
                <a:avLst/>
                <a:gdLst/>
                <a:ahLst/>
                <a:cxnLst/>
                <a:rect l="l" t="t" r="r" b="b"/>
                <a:pathLst>
                  <a:path w="1778059" h="1677585">
                    <a:moveTo>
                      <a:pt x="58485" y="0"/>
                    </a:moveTo>
                    <a:lnTo>
                      <a:pt x="1719573" y="0"/>
                    </a:lnTo>
                    <a:cubicBezTo>
                      <a:pt x="1751874" y="0"/>
                      <a:pt x="1778059" y="26185"/>
                      <a:pt x="1778059" y="58485"/>
                    </a:cubicBezTo>
                    <a:lnTo>
                      <a:pt x="1778059" y="1619099"/>
                    </a:lnTo>
                    <a:cubicBezTo>
                      <a:pt x="1778059" y="1634611"/>
                      <a:pt x="1771897" y="1649487"/>
                      <a:pt x="1760929" y="1660455"/>
                    </a:cubicBezTo>
                    <a:cubicBezTo>
                      <a:pt x="1749960" y="1671423"/>
                      <a:pt x="1735085" y="1677585"/>
                      <a:pt x="1719573" y="1677585"/>
                    </a:cubicBezTo>
                    <a:lnTo>
                      <a:pt x="58485" y="1677585"/>
                    </a:lnTo>
                    <a:cubicBezTo>
                      <a:pt x="26185" y="1677585"/>
                      <a:pt x="0" y="1651400"/>
                      <a:pt x="0" y="1619099"/>
                    </a:cubicBezTo>
                    <a:lnTo>
                      <a:pt x="0" y="58485"/>
                    </a:lnTo>
                    <a:cubicBezTo>
                      <a:pt x="0" y="42974"/>
                      <a:pt x="6162" y="28098"/>
                      <a:pt x="17130" y="17130"/>
                    </a:cubicBezTo>
                    <a:cubicBezTo>
                      <a:pt x="28098" y="6162"/>
                      <a:pt x="42974" y="0"/>
                      <a:pt x="58485" y="0"/>
                    </a:cubicBezTo>
                    <a:close/>
                  </a:path>
                </a:pathLst>
              </a:custGeom>
              <a:solidFill>
                <a:srgbClr val="0D839E"/>
              </a:solidFill>
            </p:spPr>
            <p:txBody>
              <a:bodyPr/>
              <a:lstStyle/>
              <a:p>
                <a:endParaRPr lang="en-V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5E577C-D492-5DC7-DBD9-6149A060FBE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1FD4EBF9-2A9B-FEA2-E18E-5DDE6547EECB}"/>
                </a:ext>
              </a:extLst>
            </p:cNvPr>
            <p:cNvGrpSpPr/>
            <p:nvPr/>
          </p:nvGrpSpPr>
          <p:grpSpPr>
            <a:xfrm>
              <a:off x="136602" y="137444"/>
              <a:ext cx="8728216" cy="8217884"/>
              <a:chOff x="0" y="0"/>
              <a:chExt cx="1724092" cy="1623286"/>
            </a:xfrm>
          </p:grpSpPr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10CC9931-343E-7E2E-AEB1-4244B5A7FB94}"/>
                  </a:ext>
                </a:extLst>
              </p:cNvPr>
              <p:cNvSpPr/>
              <p:nvPr/>
            </p:nvSpPr>
            <p:spPr>
              <a:xfrm>
                <a:off x="0" y="0"/>
                <a:ext cx="1724092" cy="1623286"/>
              </a:xfrm>
              <a:custGeom>
                <a:avLst/>
                <a:gdLst/>
                <a:ahLst/>
                <a:cxnLst/>
                <a:rect l="l" t="t" r="r" b="b"/>
                <a:pathLst>
                  <a:path w="1724092" h="1623286">
                    <a:moveTo>
                      <a:pt x="60316" y="0"/>
                    </a:moveTo>
                    <a:lnTo>
                      <a:pt x="1663776" y="0"/>
                    </a:lnTo>
                    <a:cubicBezTo>
                      <a:pt x="1679773" y="0"/>
                      <a:pt x="1695115" y="6355"/>
                      <a:pt x="1706426" y="17666"/>
                    </a:cubicBezTo>
                    <a:cubicBezTo>
                      <a:pt x="1717737" y="28978"/>
                      <a:pt x="1724092" y="44319"/>
                      <a:pt x="1724092" y="60316"/>
                    </a:cubicBezTo>
                    <a:lnTo>
                      <a:pt x="1724092" y="1562970"/>
                    </a:lnTo>
                    <a:cubicBezTo>
                      <a:pt x="1724092" y="1578967"/>
                      <a:pt x="1717737" y="1594308"/>
                      <a:pt x="1706426" y="1605620"/>
                    </a:cubicBezTo>
                    <a:cubicBezTo>
                      <a:pt x="1695115" y="1616931"/>
                      <a:pt x="1679773" y="1623286"/>
                      <a:pt x="1663776" y="1623286"/>
                    </a:cubicBezTo>
                    <a:lnTo>
                      <a:pt x="60316" y="1623286"/>
                    </a:lnTo>
                    <a:cubicBezTo>
                      <a:pt x="44319" y="1623286"/>
                      <a:pt x="28978" y="1616931"/>
                      <a:pt x="17666" y="1605620"/>
                    </a:cubicBezTo>
                    <a:cubicBezTo>
                      <a:pt x="6355" y="1594308"/>
                      <a:pt x="0" y="1578967"/>
                      <a:pt x="0" y="1562970"/>
                    </a:cubicBezTo>
                    <a:lnTo>
                      <a:pt x="0" y="60316"/>
                    </a:lnTo>
                    <a:cubicBezTo>
                      <a:pt x="0" y="44319"/>
                      <a:pt x="6355" y="28978"/>
                      <a:pt x="17666" y="17666"/>
                    </a:cubicBezTo>
                    <a:cubicBezTo>
                      <a:pt x="28978" y="6355"/>
                      <a:pt x="44319" y="0"/>
                      <a:pt x="6031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VN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7">
                <a:extLst>
                  <a:ext uri="{FF2B5EF4-FFF2-40B4-BE49-F238E27FC236}">
                    <a16:creationId xmlns:a16="http://schemas.microsoft.com/office/drawing/2014/main" id="{63FB039E-B234-4D21-F9E7-7E532ACFF03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B9BE33-4EF7-262A-F827-E1F8C4ACE153}"/>
                  </a:ext>
                </a:extLst>
              </p:cNvPr>
              <p:cNvSpPr txBox="1"/>
              <p:nvPr/>
            </p:nvSpPr>
            <p:spPr>
              <a:xfrm>
                <a:off x="6554822" y="2637549"/>
                <a:ext cx="5320761" cy="403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Mẫu: 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62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62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49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50.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62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1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49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228611" indent="-228611" algn="just">
                  <a:buFont typeface="Symbol" pitchFamily="2" charset="2"/>
                  <a:buChar char=""/>
                </a:pP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= 3 000.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B9BE33-4EF7-262A-F827-E1F8C4AC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822" y="2637549"/>
                <a:ext cx="5320761" cy="4031873"/>
              </a:xfrm>
              <a:prstGeom prst="rect">
                <a:avLst/>
              </a:prstGeom>
              <a:blipFill>
                <a:blip r:embed="rId3"/>
                <a:stretch>
                  <a:fillRect l="-2978" t="-2118" r="-2978" b="-4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3A2A2E-F3DB-59C2-FE8C-DEFBD0631733}"/>
                  </a:ext>
                </a:extLst>
              </p:cNvPr>
              <p:cNvSpPr txBox="1"/>
              <p:nvPr/>
            </p:nvSpPr>
            <p:spPr>
              <a:xfrm>
                <a:off x="782456" y="2605262"/>
                <a:ext cx="5177109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Mẫu: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11" indent="-228611" algn="just">
                  <a:buFont typeface="Symbol" pitchFamily="2" charset="2"/>
                  <a:buChar char=""/>
                </a:pP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30.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11" indent="-228611" algn="just">
                  <a:buFont typeface="Symbol" pitchFamily="2" charset="2"/>
                  <a:buChar char=""/>
                </a:pP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30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= 180.</a:t>
                </a:r>
                <a:endParaRPr lang="en-VN" sz="32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3A2A2E-F3DB-59C2-FE8C-DEFBD0631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56" y="2605262"/>
                <a:ext cx="5177109" cy="3046988"/>
              </a:xfrm>
              <a:prstGeom prst="rect">
                <a:avLst/>
              </a:prstGeom>
              <a:blipFill>
                <a:blip r:embed="rId4"/>
                <a:stretch>
                  <a:fillRect l="-3059" t="-2800" r="-2941" b="-5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4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30684D-8321-A4EF-E154-94FB50C61F9D}"/>
              </a:ext>
            </a:extLst>
          </p:cNvPr>
          <p:cNvSpPr txBox="1"/>
          <p:nvPr/>
        </p:nvSpPr>
        <p:spPr>
          <a:xfrm>
            <a:off x="1553063" y="324925"/>
            <a:ext cx="106721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tròn các thừa số đến hàng chục rồi ước lượng kết quả của các tích sau (theo mẫu):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216898" y="278772"/>
            <a:ext cx="1087919" cy="92330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DA854F98-5FFB-6771-D22E-3C2021605208}"/>
              </a:ext>
            </a:extLst>
          </p:cNvPr>
          <p:cNvSpPr/>
          <p:nvPr/>
        </p:nvSpPr>
        <p:spPr>
          <a:xfrm>
            <a:off x="791110" y="2982712"/>
            <a:ext cx="10310411" cy="3619102"/>
          </a:xfrm>
          <a:custGeom>
            <a:avLst/>
            <a:gdLst/>
            <a:ahLst/>
            <a:cxnLst/>
            <a:rect l="l" t="t" r="r" b="b"/>
            <a:pathLst>
              <a:path w="15047037" h="6658482">
                <a:moveTo>
                  <a:pt x="0" y="0"/>
                </a:moveTo>
                <a:lnTo>
                  <a:pt x="15047036" y="0"/>
                </a:lnTo>
                <a:lnTo>
                  <a:pt x="15047036" y="6658482"/>
                </a:lnTo>
                <a:lnTo>
                  <a:pt x="0" y="6658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90" b="-8190"/>
            </a:stretch>
          </a:blipFill>
        </p:spPr>
        <p:txBody>
          <a:bodyPr/>
          <a:lstStyle/>
          <a:p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86BF49-3464-EFFB-7E1F-0C5FE651B839}"/>
                  </a:ext>
                </a:extLst>
              </p:cNvPr>
              <p:cNvSpPr txBox="1"/>
              <p:nvPr/>
            </p:nvSpPr>
            <p:spPr>
              <a:xfrm>
                <a:off x="760857" y="3162908"/>
                <a:ext cx="10310411" cy="3416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87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= 270.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20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 = 160.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81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92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kết quả ước lượng là: </a:t>
                </a:r>
              </a:p>
              <a:p>
                <a:pPr algn="just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90 = 7 200.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578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54 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kết quả ước lượng là: </a:t>
                </a:r>
              </a:p>
              <a:p>
                <a:pPr algn="just"/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600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= 30 000.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86BF49-3464-EFFB-7E1F-0C5FE651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7" y="3162908"/>
                <a:ext cx="10310411" cy="3416320"/>
              </a:xfrm>
              <a:prstGeom prst="rect">
                <a:avLst/>
              </a:prstGeom>
              <a:blipFill>
                <a:blip r:embed="rId4"/>
                <a:stretch>
                  <a:fillRect l="-1833" t="-3036" r="-171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37CCEA6-3B52-45DB-E215-7BE57EF9B2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328837"/>
                  </p:ext>
                </p:extLst>
              </p:nvPr>
            </p:nvGraphicFramePr>
            <p:xfrm>
              <a:off x="623202" y="1930379"/>
              <a:ext cx="11109884" cy="7703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77471">
                      <a:extLst>
                        <a:ext uri="{9D8B030D-6E8A-4147-A177-3AD203B41FA5}">
                          <a16:colId xmlns:a16="http://schemas.microsoft.com/office/drawing/2014/main" val="1858075276"/>
                        </a:ext>
                      </a:extLst>
                    </a:gridCol>
                    <a:gridCol w="2777471">
                      <a:extLst>
                        <a:ext uri="{9D8B030D-6E8A-4147-A177-3AD203B41FA5}">
                          <a16:colId xmlns:a16="http://schemas.microsoft.com/office/drawing/2014/main" val="1916753251"/>
                        </a:ext>
                      </a:extLst>
                    </a:gridCol>
                    <a:gridCol w="2777471">
                      <a:extLst>
                        <a:ext uri="{9D8B030D-6E8A-4147-A177-3AD203B41FA5}">
                          <a16:colId xmlns:a16="http://schemas.microsoft.com/office/drawing/2014/main" val="2055104356"/>
                        </a:ext>
                      </a:extLst>
                    </a:gridCol>
                    <a:gridCol w="2777471">
                      <a:extLst>
                        <a:ext uri="{9D8B030D-6E8A-4147-A177-3AD203B41FA5}">
                          <a16:colId xmlns:a16="http://schemas.microsoft.com/office/drawing/2014/main" val="439276629"/>
                        </a:ext>
                      </a:extLst>
                    </a:gridCol>
                  </a:tblGrid>
                  <a:tr h="7703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87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3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19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92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578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VN" sz="4400" b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54</a:t>
                          </a:r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6752364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A37CCEA6-3B52-45DB-E215-7BE57EF9B2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328837"/>
                  </p:ext>
                </p:extLst>
              </p:nvPr>
            </p:nvGraphicFramePr>
            <p:xfrm>
              <a:off x="623202" y="1930379"/>
              <a:ext cx="11109884" cy="7703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77471">
                      <a:extLst>
                        <a:ext uri="{9D8B030D-6E8A-4147-A177-3AD203B41FA5}">
                          <a16:colId xmlns:a16="http://schemas.microsoft.com/office/drawing/2014/main" val="1858075276"/>
                        </a:ext>
                      </a:extLst>
                    </a:gridCol>
                    <a:gridCol w="2777471">
                      <a:extLst>
                        <a:ext uri="{9D8B030D-6E8A-4147-A177-3AD203B41FA5}">
                          <a16:colId xmlns:a16="http://schemas.microsoft.com/office/drawing/2014/main" val="1916753251"/>
                        </a:ext>
                      </a:extLst>
                    </a:gridCol>
                    <a:gridCol w="2777471">
                      <a:extLst>
                        <a:ext uri="{9D8B030D-6E8A-4147-A177-3AD203B41FA5}">
                          <a16:colId xmlns:a16="http://schemas.microsoft.com/office/drawing/2014/main" val="2055104356"/>
                        </a:ext>
                      </a:extLst>
                    </a:gridCol>
                    <a:gridCol w="2777471">
                      <a:extLst>
                        <a:ext uri="{9D8B030D-6E8A-4147-A177-3AD203B41FA5}">
                          <a16:colId xmlns:a16="http://schemas.microsoft.com/office/drawing/2014/main" val="439276629"/>
                        </a:ext>
                      </a:extLst>
                    </a:gridCol>
                  </a:tblGrid>
                  <a:tr h="770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4063" r="-299781" b="-3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14063" r="-199781" b="-3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440" t="-14063" r="-100220" b="-3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9781" t="-14063" b="-36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75236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58B2D4-6346-7CDA-3BFB-8F52198C238C}"/>
              </a:ext>
            </a:extLst>
          </p:cNvPr>
          <p:cNvSpPr/>
          <p:nvPr/>
        </p:nvSpPr>
        <p:spPr>
          <a:xfrm>
            <a:off x="1090477" y="1977786"/>
            <a:ext cx="1878753" cy="770318"/>
          </a:xfrm>
          <a:prstGeom prst="roundRect">
            <a:avLst>
              <a:gd name="adj" fmla="val 50000"/>
            </a:avLst>
          </a:prstGeom>
          <a:noFill/>
          <a:ln w="666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>
              <a:latin typeface="Times New Roman" panose="02020603050405020304" pitchFamily="18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242888BA-0DE5-DCF9-3500-DB330408E55E}"/>
              </a:ext>
            </a:extLst>
          </p:cNvPr>
          <p:cNvSpPr/>
          <p:nvPr/>
        </p:nvSpPr>
        <p:spPr>
          <a:xfrm>
            <a:off x="3849087" y="1973859"/>
            <a:ext cx="1878753" cy="770318"/>
          </a:xfrm>
          <a:prstGeom prst="roundRect">
            <a:avLst>
              <a:gd name="adj" fmla="val 50000"/>
            </a:avLst>
          </a:prstGeom>
          <a:noFill/>
          <a:ln w="666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>
              <a:latin typeface="Times New Roman" panose="02020603050405020304" pitchFamily="18" charset="0"/>
            </a:endParaRP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2C3BC5AA-A06C-3732-076C-46FF30456E71}"/>
              </a:ext>
            </a:extLst>
          </p:cNvPr>
          <p:cNvSpPr/>
          <p:nvPr/>
        </p:nvSpPr>
        <p:spPr>
          <a:xfrm>
            <a:off x="6607697" y="1991508"/>
            <a:ext cx="1971224" cy="770318"/>
          </a:xfrm>
          <a:prstGeom prst="roundRect">
            <a:avLst>
              <a:gd name="adj" fmla="val 50000"/>
            </a:avLst>
          </a:prstGeom>
          <a:noFill/>
          <a:ln w="666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>
              <a:latin typeface="Times New Roman" panose="02020603050405020304" pitchFamily="18" charset="0"/>
            </a:endParaRPr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BC20F8FE-A660-8D6E-1CAE-ACCBF1F21AD9}"/>
              </a:ext>
            </a:extLst>
          </p:cNvPr>
          <p:cNvSpPr/>
          <p:nvPr/>
        </p:nvSpPr>
        <p:spPr>
          <a:xfrm>
            <a:off x="9156718" y="1944101"/>
            <a:ext cx="2412079" cy="770318"/>
          </a:xfrm>
          <a:prstGeom prst="roundRect">
            <a:avLst>
              <a:gd name="adj" fmla="val 50000"/>
            </a:avLst>
          </a:prstGeom>
          <a:noFill/>
          <a:ln w="666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369773" y="808856"/>
            <a:ext cx="8940800" cy="4879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unflowers_wave_hb">
            <a:extLst>
              <a:ext uri="{FF2B5EF4-FFF2-40B4-BE49-F238E27FC236}">
                <a16:creationId xmlns:a16="http://schemas.microsoft.com/office/drawing/2014/main" id="{96673C94-2DE4-402D-93FA-BDEA75F9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497513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daisy_button_pink_hb">
            <a:extLst>
              <a:ext uri="{FF2B5EF4-FFF2-40B4-BE49-F238E27FC236}">
                <a16:creationId xmlns:a16="http://schemas.microsoft.com/office/drawing/2014/main" id="{D1640F3F-AFBC-4C60-BDA1-51651C34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Picture5">
            <a:extLst>
              <a:ext uri="{FF2B5EF4-FFF2-40B4-BE49-F238E27FC236}">
                <a16:creationId xmlns:a16="http://schemas.microsoft.com/office/drawing/2014/main" id="{2F68AB14-A6DA-457C-B8F8-86F98A7F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4366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Picture5">
            <a:extLst>
              <a:ext uri="{FF2B5EF4-FFF2-40B4-BE49-F238E27FC236}">
                <a16:creationId xmlns:a16="http://schemas.microsoft.com/office/drawing/2014/main" id="{B86539AA-E24A-4E45-BD8C-89543CF7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268413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Picture5">
            <a:extLst>
              <a:ext uri="{FF2B5EF4-FFF2-40B4-BE49-F238E27FC236}">
                <a16:creationId xmlns:a16="http://schemas.microsoft.com/office/drawing/2014/main" id="{D5AB470D-361A-4B56-BF17-6378DCAE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Picture5">
            <a:extLst>
              <a:ext uri="{FF2B5EF4-FFF2-40B4-BE49-F238E27FC236}">
                <a16:creationId xmlns:a16="http://schemas.microsoft.com/office/drawing/2014/main" id="{AFC0A805-89FE-4914-8CFB-10BF578E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48212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Picture5">
            <a:extLst>
              <a:ext uri="{FF2B5EF4-FFF2-40B4-BE49-F238E27FC236}">
                <a16:creationId xmlns:a16="http://schemas.microsoft.com/office/drawing/2014/main" id="{978239B0-6710-4303-9258-49AB0C63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13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Picture5">
            <a:extLst>
              <a:ext uri="{FF2B5EF4-FFF2-40B4-BE49-F238E27FC236}">
                <a16:creationId xmlns:a16="http://schemas.microsoft.com/office/drawing/2014/main" id="{3E05848E-4F7C-41ED-999C-937F5BFE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3" name="AutoShape 15">
            <a:extLst>
              <a:ext uri="{FF2B5EF4-FFF2-40B4-BE49-F238E27FC236}">
                <a16:creationId xmlns:a16="http://schemas.microsoft.com/office/drawing/2014/main" id="{569D92BD-16D6-4F39-828C-93928DB44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4714875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id="{FFE55DF6-19A3-424F-8D19-AD596254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26063"/>
            <a:ext cx="487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b="1">
              <a:latin typeface="Arial" panose="020B0604020202020204" pitchFamily="34" charset="0"/>
            </a:endParaRPr>
          </a:p>
        </p:txBody>
      </p:sp>
      <p:pic>
        <p:nvPicPr>
          <p:cNvPr id="3093" name="Em y1507.WAV">
            <a:hlinkClick r:id="" action="ppaction://media"/>
            <a:extLst>
              <a:ext uri="{FF2B5EF4-FFF2-40B4-BE49-F238E27FC236}">
                <a16:creationId xmlns:a16="http://schemas.microsoft.com/office/drawing/2014/main" id="{6F1253CC-5888-4220-B6D7-8123226332E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WordArt 3">
            <a:extLst>
              <a:ext uri="{FF2B5EF4-FFF2-40B4-BE49-F238E27FC236}">
                <a16:creationId xmlns:a16="http://schemas.microsoft.com/office/drawing/2014/main" id="{F014E6BD-A993-48B9-A1C4-084ABCAEB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23988" y="1123950"/>
            <a:ext cx="9761537" cy="392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algn="ctr"/>
            <a:r>
              <a:rPr lang="en-GB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</a:p>
          <a:p>
            <a:pPr algn="ctr"/>
            <a:r>
              <a:rPr lang="en-GB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E8609A23-A2F4-4458-ACD4-8818006B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463" y="4741863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BED3A31B-8D6B-456A-A7C8-6371B612A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1918CBF9-72A7-4876-AFE6-F4429F48D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6113" y="74613"/>
            <a:ext cx="2565400" cy="2085975"/>
          </a:xfrm>
          <a:prstGeom prst="star32">
            <a:avLst>
              <a:gd name="adj" fmla="val 1824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140303" grpId="0" animBg="1"/>
      <p:bldP spid="14030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1C95AE-840C-4AE1-9014-235F7955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8" y="1252539"/>
            <a:ext cx="11162743" cy="4352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72355" y="1485900"/>
            <a:ext cx="484769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cháu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UD Digi Kyokasho N-B" panose="020B0400000000000000" pitchFamily="18" charset="-128"/>
                <a:cs typeface="+mn-cs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>
            <a:off x="9230313" y="5676900"/>
            <a:ext cx="200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id="{26E2A1E0-1D2A-AD2D-D61A-E3B01A66A3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3" y="5486403"/>
            <a:ext cx="1811217" cy="1828801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id="{E564926D-FDF9-B813-CD5B-C176517A8B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9187" y="419099"/>
            <a:ext cx="11253626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âu 1: Số mà sau khi làm tròn đến hàng chục được số 80 là: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38300" y="1905000"/>
            <a:ext cx="15240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89.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5791203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32B9BD-B437-A66B-A3D7-FAAE4C3009A4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10C1DE-35F5-9177-8CD9-3F132CD4E17D}"/>
              </a:ext>
            </a:extLst>
          </p:cNvPr>
          <p:cNvSpPr/>
          <p:nvPr/>
        </p:nvSpPr>
        <p:spPr>
          <a:xfrm>
            <a:off x="3924300" y="1905000"/>
            <a:ext cx="15240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76.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F09AC3-9823-B005-84D0-FBDA368AF047}"/>
              </a:ext>
            </a:extLst>
          </p:cNvPr>
          <p:cNvSpPr/>
          <p:nvPr/>
        </p:nvSpPr>
        <p:spPr>
          <a:xfrm>
            <a:off x="6334760" y="1905000"/>
            <a:ext cx="15240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87.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AD7E54A-A524-0A39-408B-202FD42B57CA}"/>
              </a:ext>
            </a:extLst>
          </p:cNvPr>
          <p:cNvSpPr/>
          <p:nvPr/>
        </p:nvSpPr>
        <p:spPr>
          <a:xfrm>
            <a:off x="8648700" y="1905000"/>
            <a:ext cx="15240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85.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F554D-5DC3-5669-691E-580DF28F70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56254" cy="8432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6875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32" grpId="0"/>
      <p:bldP spid="20" grpId="0"/>
      <p:bldP spid="19" grpId="0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id="{60D8D9C6-F3C3-D9AF-452F-D3EBC3DC27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3052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id="{D0CECB29-7FCE-49E5-DDD1-35C5904296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8203" y="5486403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81800" y="5867403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158EEE-D778-8F7A-6B34-8F5B550AA328}"/>
              </a:ext>
            </a:extLst>
          </p:cNvPr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DAB7D-3492-70DC-09F2-B981FB41A009}"/>
              </a:ext>
            </a:extLst>
          </p:cNvPr>
          <p:cNvSpPr/>
          <p:nvPr/>
        </p:nvSpPr>
        <p:spPr>
          <a:xfrm>
            <a:off x="1696168" y="5529937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B8863-4383-D0A3-A31C-A38F8501087F}"/>
              </a:ext>
            </a:extLst>
          </p:cNvPr>
          <p:cNvSpPr/>
          <p:nvPr/>
        </p:nvSpPr>
        <p:spPr>
          <a:xfrm>
            <a:off x="8716111" y="545812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2D277F-1BEA-953B-94FA-B41CF67B2C88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472EEF-FCBC-1562-94D1-3A3989B8CFBD}"/>
              </a:ext>
            </a:extLst>
          </p:cNvPr>
          <p:cNvSpPr/>
          <p:nvPr/>
        </p:nvSpPr>
        <p:spPr>
          <a:xfrm>
            <a:off x="1524000" y="419099"/>
            <a:ext cx="9849492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Số mà sau khi làm tròn đến hàng nghìn được số 7 000 là: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90F005-C3BA-7521-F1AC-482EF3081D12}"/>
              </a:ext>
            </a:extLst>
          </p:cNvPr>
          <p:cNvSpPr/>
          <p:nvPr/>
        </p:nvSpPr>
        <p:spPr>
          <a:xfrm>
            <a:off x="1421127" y="1905000"/>
            <a:ext cx="18669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60 836.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0E4D71-3EF2-48B3-07E0-4E76B62FB68F}"/>
              </a:ext>
            </a:extLst>
          </p:cNvPr>
          <p:cNvSpPr/>
          <p:nvPr/>
        </p:nvSpPr>
        <p:spPr>
          <a:xfrm>
            <a:off x="3707127" y="1905000"/>
            <a:ext cx="202438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608 306.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C911FC-AF86-DED0-EC04-91C51277C47F}"/>
              </a:ext>
            </a:extLst>
          </p:cNvPr>
          <p:cNvSpPr/>
          <p:nvPr/>
        </p:nvSpPr>
        <p:spPr>
          <a:xfrm>
            <a:off x="6150607" y="1905000"/>
            <a:ext cx="18669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6 836.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B27ED70-F745-A190-1483-E26A09C18256}"/>
              </a:ext>
            </a:extLst>
          </p:cNvPr>
          <p:cNvSpPr/>
          <p:nvPr/>
        </p:nvSpPr>
        <p:spPr>
          <a:xfrm>
            <a:off x="8398510" y="1905000"/>
            <a:ext cx="202438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68 306.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818D0-5B58-1D8D-4853-794B7F48C5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56254" cy="8432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4245 0.027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138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2" grpId="0"/>
      <p:bldP spid="20" grpId="0"/>
      <p:bldP spid="14" grpId="0" animBg="1"/>
      <p:bldP spid="15" grpId="0" animBg="1"/>
      <p:bldP spid="18" grpId="0" animBg="1"/>
      <p:bldP spid="6" grpId="0" animBg="1"/>
      <p:bldP spid="16" grpId="0" animBg="1"/>
      <p:bldP spid="23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>
            <a:extLst>
              <a:ext uri="{FF2B5EF4-FFF2-40B4-BE49-F238E27FC236}">
                <a16:creationId xmlns:a16="http://schemas.microsoft.com/office/drawing/2014/main" id="{204D7C12-A5C8-035E-9358-047D50DBF5EC}"/>
              </a:ext>
            </a:extLst>
          </p:cNvPr>
          <p:cNvGrpSpPr/>
          <p:nvPr/>
        </p:nvGrpSpPr>
        <p:grpSpPr>
          <a:xfrm>
            <a:off x="956966" y="339047"/>
            <a:ext cx="9310889" cy="5867183"/>
            <a:chOff x="0" y="0"/>
            <a:chExt cx="3373889" cy="1152338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10DD072-5EE3-6565-C37F-5B8DE6146A38}"/>
                </a:ext>
              </a:extLst>
            </p:cNvPr>
            <p:cNvSpPr/>
            <p:nvPr/>
          </p:nvSpPr>
          <p:spPr>
            <a:xfrm>
              <a:off x="0" y="0"/>
              <a:ext cx="3373889" cy="1152338"/>
            </a:xfrm>
            <a:custGeom>
              <a:avLst/>
              <a:gdLst/>
              <a:ahLst/>
              <a:cxnLst/>
              <a:rect l="l" t="t" r="r" b="b"/>
              <a:pathLst>
                <a:path w="3373889" h="1152338">
                  <a:moveTo>
                    <a:pt x="30822" y="0"/>
                  </a:moveTo>
                  <a:lnTo>
                    <a:pt x="3343067" y="0"/>
                  </a:lnTo>
                  <a:cubicBezTo>
                    <a:pt x="3351242" y="0"/>
                    <a:pt x="3359081" y="3247"/>
                    <a:pt x="3364861" y="9028"/>
                  </a:cubicBezTo>
                  <a:cubicBezTo>
                    <a:pt x="3370642" y="14808"/>
                    <a:pt x="3373889" y="22648"/>
                    <a:pt x="3373889" y="30822"/>
                  </a:cubicBezTo>
                  <a:lnTo>
                    <a:pt x="3373889" y="1121516"/>
                  </a:lnTo>
                  <a:cubicBezTo>
                    <a:pt x="3373889" y="1129691"/>
                    <a:pt x="3370642" y="1137531"/>
                    <a:pt x="3364861" y="1143311"/>
                  </a:cubicBezTo>
                  <a:cubicBezTo>
                    <a:pt x="3359081" y="1149091"/>
                    <a:pt x="3351242" y="1152338"/>
                    <a:pt x="3343067" y="1152338"/>
                  </a:cubicBezTo>
                  <a:lnTo>
                    <a:pt x="30822" y="1152338"/>
                  </a:lnTo>
                  <a:cubicBezTo>
                    <a:pt x="22648" y="1152338"/>
                    <a:pt x="14808" y="1149091"/>
                    <a:pt x="9028" y="1143311"/>
                  </a:cubicBezTo>
                  <a:cubicBezTo>
                    <a:pt x="3247" y="1137531"/>
                    <a:pt x="0" y="1129691"/>
                    <a:pt x="0" y="1121516"/>
                  </a:cubicBezTo>
                  <a:lnTo>
                    <a:pt x="0" y="30822"/>
                  </a:lnTo>
                  <a:cubicBezTo>
                    <a:pt x="0" y="22648"/>
                    <a:pt x="3247" y="14808"/>
                    <a:pt x="9028" y="9028"/>
                  </a:cubicBezTo>
                  <a:cubicBezTo>
                    <a:pt x="14808" y="3247"/>
                    <a:pt x="22648" y="0"/>
                    <a:pt x="3082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949C8AA-671F-6E87-489E-0AFD1793314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3B1EB28-BC8E-3854-8861-D80A70EB7E40}"/>
              </a:ext>
            </a:extLst>
          </p:cNvPr>
          <p:cNvSpPr/>
          <p:nvPr/>
        </p:nvSpPr>
        <p:spPr>
          <a:xfrm>
            <a:off x="956966" y="4243715"/>
            <a:ext cx="1541466" cy="1962515"/>
          </a:xfrm>
          <a:custGeom>
            <a:avLst/>
            <a:gdLst/>
            <a:ahLst/>
            <a:cxnLst/>
            <a:rect l="l" t="t" r="r" b="b"/>
            <a:pathLst>
              <a:path w="2312199" h="2943772">
                <a:moveTo>
                  <a:pt x="0" y="0"/>
                </a:moveTo>
                <a:lnTo>
                  <a:pt x="2312199" y="0"/>
                </a:lnTo>
                <a:lnTo>
                  <a:pt x="2312199" y="2943772"/>
                </a:lnTo>
                <a:lnTo>
                  <a:pt x="0" y="29437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5F9C0F4-40AB-F8A0-6702-48C050CAD9EA}"/>
              </a:ext>
            </a:extLst>
          </p:cNvPr>
          <p:cNvSpPr/>
          <p:nvPr/>
        </p:nvSpPr>
        <p:spPr>
          <a:xfrm>
            <a:off x="9768797" y="1652968"/>
            <a:ext cx="998116" cy="695052"/>
          </a:xfrm>
          <a:custGeom>
            <a:avLst/>
            <a:gdLst/>
            <a:ahLst/>
            <a:cxnLst/>
            <a:rect l="l" t="t" r="r" b="b"/>
            <a:pathLst>
              <a:path w="1497174" h="1042578">
                <a:moveTo>
                  <a:pt x="0" y="0"/>
                </a:moveTo>
                <a:lnTo>
                  <a:pt x="1497174" y="0"/>
                </a:lnTo>
                <a:lnTo>
                  <a:pt x="1497174" y="1042578"/>
                </a:lnTo>
                <a:lnTo>
                  <a:pt x="0" y="1042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A1D3E9FE-77A5-4D8A-B4D3-B1A9849EB872}"/>
              </a:ext>
            </a:extLst>
          </p:cNvPr>
          <p:cNvSpPr txBox="1"/>
          <p:nvPr/>
        </p:nvSpPr>
        <p:spPr>
          <a:xfrm>
            <a:off x="3027041" y="489345"/>
            <a:ext cx="4079176" cy="1489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6FF1F-0323-7F4C-057A-770CCFCF72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50" t="9886" r="42833" b="9251"/>
          <a:stretch/>
        </p:blipFill>
        <p:spPr>
          <a:xfrm>
            <a:off x="2373331" y="2172524"/>
            <a:ext cx="7243280" cy="3859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>
            <a:extLst>
              <a:ext uri="{FF2B5EF4-FFF2-40B4-BE49-F238E27FC236}">
                <a16:creationId xmlns:a16="http://schemas.microsoft.com/office/drawing/2014/main" id="{B6B02D8E-E686-B36E-66EC-351CF2693375}"/>
              </a:ext>
            </a:extLst>
          </p:cNvPr>
          <p:cNvSpPr txBox="1"/>
          <p:nvPr/>
        </p:nvSpPr>
        <p:spPr>
          <a:xfrm>
            <a:off x="790218" y="286232"/>
            <a:ext cx="2291115" cy="239851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  <a:spcBef>
                <a:spcPct val="0"/>
              </a:spcBef>
            </a:pPr>
            <a:endParaRPr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B00B3-EA70-0A9C-4E60-A2FA913EE3D9}"/>
              </a:ext>
            </a:extLst>
          </p:cNvPr>
          <p:cNvSpPr txBox="1"/>
          <p:nvPr/>
        </p:nvSpPr>
        <p:spPr>
          <a:xfrm>
            <a:off x="430622" y="333000"/>
            <a:ext cx="11761377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4A đã sưu tầm được tổng cộng khoảng bao nhiêu tấm thiệp hoa thược dược và tấm thiệp hoa hồng?</a:t>
            </a:r>
            <a:endParaRPr lang="en-VN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993F89-E6AC-AE12-A2E8-023113391EC2}"/>
                  </a:ext>
                </a:extLst>
              </p:cNvPr>
              <p:cNvSpPr txBox="1"/>
              <p:nvPr/>
            </p:nvSpPr>
            <p:spPr>
              <a:xfrm>
                <a:off x="430621" y="2749470"/>
                <a:ext cx="11631239" cy="3134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67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34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67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70. </a:t>
                </a:r>
              </a:p>
              <a:p>
                <a:pPr algn="ctr">
                  <a:spcBef>
                    <a:spcPts val="600"/>
                  </a:spcBef>
                  <a:spcAft>
                    <a:spcPts val="667"/>
                  </a:spcAft>
                </a:pP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34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67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667"/>
                  </a:spcAft>
                </a:pPr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70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100.</a:t>
                </a:r>
                <a:endParaRPr lang="en-VN" sz="4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993F89-E6AC-AE12-A2E8-023113391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1" y="2749470"/>
                <a:ext cx="11631239" cy="3134191"/>
              </a:xfrm>
              <a:prstGeom prst="rect">
                <a:avLst/>
              </a:prstGeom>
              <a:blipFill>
                <a:blip r:embed="rId3"/>
                <a:stretch>
                  <a:fillRect t="-3696" b="-8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D9A60F-5FBD-1C67-5800-68DEB3A1FD3D}"/>
                  </a:ext>
                </a:extLst>
              </p:cNvPr>
              <p:cNvSpPr txBox="1"/>
              <p:nvPr/>
            </p:nvSpPr>
            <p:spPr>
              <a:xfrm>
                <a:off x="263702" y="1078929"/>
                <a:ext cx="11664596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29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endParaRPr lang="en-US" sz="4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29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30. </a:t>
                </a:r>
              </a:p>
              <a:p>
                <a:pPr algn="ctr"/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35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70</a:t>
                </a:r>
                <a:r>
                  <a:rPr lang="vi-VN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VN" sz="40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D9A60F-5FBD-1C67-5800-68DEB3A1F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2" y="1078929"/>
                <a:ext cx="11664596" cy="5632311"/>
              </a:xfrm>
              <a:prstGeom prst="rect">
                <a:avLst/>
              </a:prstGeom>
              <a:blipFill>
                <a:blip r:embed="rId3"/>
                <a:stretch>
                  <a:fillRect l="-888" t="-1948" r="-8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5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30684D-8321-A4EF-E154-94FB50C61F9D}"/>
                  </a:ext>
                </a:extLst>
              </p:cNvPr>
              <p:cNvSpPr txBox="1"/>
              <p:nvPr/>
            </p:nvSpPr>
            <p:spPr>
              <a:xfrm>
                <a:off x="171433" y="1037089"/>
                <a:ext cx="12020567" cy="165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chục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52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27, 86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98, 	73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56.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30684D-8321-A4EF-E154-94FB50C61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33" y="1037089"/>
                <a:ext cx="12020567" cy="1654748"/>
              </a:xfrm>
              <a:prstGeom prst="rect">
                <a:avLst/>
              </a:prstGeom>
              <a:blipFill>
                <a:blip r:embed="rId3"/>
                <a:stretch>
                  <a:fillRect l="-1521" r="-1572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E8581E-DE00-6917-D894-32867B2B6712}"/>
                  </a:ext>
                </a:extLst>
              </p:cNvPr>
              <p:cNvSpPr txBox="1"/>
              <p:nvPr/>
            </p:nvSpPr>
            <p:spPr>
              <a:xfrm>
                <a:off x="227174" y="4290361"/>
                <a:ext cx="11964826" cy="165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472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326, 623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401, 	359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36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703.</a:t>
                </a:r>
                <a:endParaRPr lang="en-V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3E8581E-DE00-6917-D894-32867B2B6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4" y="4290361"/>
                <a:ext cx="11964826" cy="1654748"/>
              </a:xfrm>
              <a:prstGeom prst="rect">
                <a:avLst/>
              </a:prstGeom>
              <a:blipFill>
                <a:blip r:embed="rId4"/>
                <a:stretch>
                  <a:fillRect l="-1528" r="-1579" b="-12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227174" y="186304"/>
            <a:ext cx="913258" cy="80181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846</Words>
  <Application>Microsoft Office PowerPoint</Application>
  <PresentationFormat>Widescreen</PresentationFormat>
  <Paragraphs>130</Paragraphs>
  <Slides>18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Cambria Math</vt:lpstr>
      <vt:lpstr>Symbol</vt:lpstr>
      <vt:lpstr>Times New Roman</vt:lpstr>
      <vt:lpstr>Arial</vt:lpstr>
      <vt:lpstr>Calibri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FNU LNU</cp:lastModifiedBy>
  <cp:revision>17</cp:revision>
  <dcterms:created xsi:type="dcterms:W3CDTF">2023-10-24T04:45:10Z</dcterms:created>
  <dcterms:modified xsi:type="dcterms:W3CDTF">2023-12-16T07:58:06Z</dcterms:modified>
</cp:coreProperties>
</file>