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58" r:id="rId5"/>
    <p:sldId id="261" r:id="rId6"/>
    <p:sldId id="260" r:id="rId7"/>
    <p:sldId id="262" r:id="rId8"/>
    <p:sldId id="263" r:id="rId9"/>
    <p:sldId id="264" r:id="rId10"/>
    <p:sldId id="265" r:id="rId11"/>
    <p:sldId id="266" r:id="rId12"/>
    <p:sldId id="267" r:id="rId13"/>
    <p:sldId id="268"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99FF"/>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289F-C6F7-5F12-C80C-9232ABB2BD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E701791-06EF-9C18-FD1E-BBEA011A5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DC3BB73-FE4D-8613-2CF6-134673EC746F}"/>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B09BDB3C-D204-C9B6-D8F9-C367C1F78A5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3C748F5-A828-5036-0C99-EAFBDB53BBCB}"/>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78392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0293-219D-B01C-020E-6914778E425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66C983-04A4-0498-C2F4-786890225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42E627F-9640-84A9-C59A-B7334893F408}"/>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217ACEA3-C9A5-957B-3343-0FC258E06B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0A00745-2775-52FA-729F-EB8DE8A41E63}"/>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15653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0408A8-8B67-A390-B959-BA45500F86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A12C82-E311-E854-3975-C7E1D8DE39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91BB89-6D99-447C-2438-A6558921E503}"/>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2CA3F9BA-44C7-D89E-A30B-2D169AE40C7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8E28EB7-AFBF-4EE8-F2A8-B415D88CBDAA}"/>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104810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126176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348718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6533" y="8552535"/>
            <a:ext cx="1961823" cy="1964594"/>
          </a:xfrm>
          <a:prstGeom prst="rect">
            <a:avLst/>
          </a:prstGeom>
        </p:spPr>
      </p:pic>
      <p:pic>
        <p:nvPicPr>
          <p:cNvPr id="9" name="Picture 8" descr="A cartoon pig and flowers in grass&#10;&#10;AI-generated content may be incorrect.">
            <a:extLst>
              <a:ext uri="{FF2B5EF4-FFF2-40B4-BE49-F238E27FC236}">
                <a16:creationId xmlns:a16="http://schemas.microsoft.com/office/drawing/2014/main" id="{4142FCB4-6E23-56C0-B15C-5347EF77C6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5D641489-4B8E-750E-0F86-4B30F8A58754}"/>
              </a:ext>
            </a:extLst>
          </p:cNvPr>
          <p:cNvSpPr/>
          <p:nvPr userDrawn="1"/>
        </p:nvSpPr>
        <p:spPr>
          <a:xfrm>
            <a:off x="325966" y="311680"/>
            <a:ext cx="11540068" cy="5984345"/>
          </a:xfrm>
          <a:custGeom>
            <a:avLst/>
            <a:gdLst>
              <a:gd name="connsiteX0" fmla="*/ 0 w 11540068"/>
              <a:gd name="connsiteY0" fmla="*/ 997411 h 5984345"/>
              <a:gd name="connsiteX1" fmla="*/ 997411 w 11540068"/>
              <a:gd name="connsiteY1" fmla="*/ 0 h 5984345"/>
              <a:gd name="connsiteX2" fmla="*/ 10542657 w 11540068"/>
              <a:gd name="connsiteY2" fmla="*/ 0 h 5984345"/>
              <a:gd name="connsiteX3" fmla="*/ 11540068 w 11540068"/>
              <a:gd name="connsiteY3" fmla="*/ 997411 h 5984345"/>
              <a:gd name="connsiteX4" fmla="*/ 11540068 w 11540068"/>
              <a:gd name="connsiteY4" fmla="*/ 4986934 h 5984345"/>
              <a:gd name="connsiteX5" fmla="*/ 10542657 w 11540068"/>
              <a:gd name="connsiteY5" fmla="*/ 5984345 h 5984345"/>
              <a:gd name="connsiteX6" fmla="*/ 997411 w 11540068"/>
              <a:gd name="connsiteY6" fmla="*/ 5984345 h 5984345"/>
              <a:gd name="connsiteX7" fmla="*/ 0 w 11540068"/>
              <a:gd name="connsiteY7" fmla="*/ 4986934 h 5984345"/>
              <a:gd name="connsiteX8" fmla="*/ 0 w 11540068"/>
              <a:gd name="connsiteY8" fmla="*/ 997411 h 59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0068" h="5984345" fill="none" extrusionOk="0">
                <a:moveTo>
                  <a:pt x="0" y="997411"/>
                </a:moveTo>
                <a:cubicBezTo>
                  <a:pt x="2898" y="525001"/>
                  <a:pt x="471696" y="42193"/>
                  <a:pt x="997411" y="0"/>
                </a:cubicBezTo>
                <a:cubicBezTo>
                  <a:pt x="4933548" y="72427"/>
                  <a:pt x="6894780" y="61419"/>
                  <a:pt x="10542657" y="0"/>
                </a:cubicBezTo>
                <a:cubicBezTo>
                  <a:pt x="11080080" y="-92462"/>
                  <a:pt x="11496869" y="433489"/>
                  <a:pt x="11540068" y="997411"/>
                </a:cubicBezTo>
                <a:cubicBezTo>
                  <a:pt x="11640944" y="2367500"/>
                  <a:pt x="11432755" y="4510077"/>
                  <a:pt x="11540068" y="4986934"/>
                </a:cubicBezTo>
                <a:cubicBezTo>
                  <a:pt x="11555032" y="5461844"/>
                  <a:pt x="11083300" y="5972897"/>
                  <a:pt x="10542657" y="5984345"/>
                </a:cubicBezTo>
                <a:cubicBezTo>
                  <a:pt x="9537570" y="6014172"/>
                  <a:pt x="2415701" y="5905039"/>
                  <a:pt x="997411" y="5984345"/>
                </a:cubicBezTo>
                <a:cubicBezTo>
                  <a:pt x="548097" y="5972866"/>
                  <a:pt x="-34654" y="5544642"/>
                  <a:pt x="0" y="4986934"/>
                </a:cubicBezTo>
                <a:cubicBezTo>
                  <a:pt x="50037" y="4100570"/>
                  <a:pt x="770" y="2274198"/>
                  <a:pt x="0" y="997411"/>
                </a:cubicBezTo>
                <a:close/>
              </a:path>
              <a:path w="11540068" h="5984345" stroke="0" extrusionOk="0">
                <a:moveTo>
                  <a:pt x="0" y="997411"/>
                </a:moveTo>
                <a:cubicBezTo>
                  <a:pt x="30144" y="454773"/>
                  <a:pt x="468084" y="44853"/>
                  <a:pt x="997411" y="0"/>
                </a:cubicBezTo>
                <a:cubicBezTo>
                  <a:pt x="3320756" y="123000"/>
                  <a:pt x="5803133" y="-96860"/>
                  <a:pt x="10542657" y="0"/>
                </a:cubicBezTo>
                <a:cubicBezTo>
                  <a:pt x="11052287" y="-31419"/>
                  <a:pt x="11582227" y="361562"/>
                  <a:pt x="11540068" y="997411"/>
                </a:cubicBezTo>
                <a:cubicBezTo>
                  <a:pt x="11543241" y="2795473"/>
                  <a:pt x="11634335" y="4402436"/>
                  <a:pt x="11540068" y="4986934"/>
                </a:cubicBezTo>
                <a:cubicBezTo>
                  <a:pt x="11461616" y="5566211"/>
                  <a:pt x="11063409" y="5979418"/>
                  <a:pt x="10542657" y="5984345"/>
                </a:cubicBezTo>
                <a:cubicBezTo>
                  <a:pt x="7760940" y="5823638"/>
                  <a:pt x="5179304" y="6024012"/>
                  <a:pt x="997411" y="5984345"/>
                </a:cubicBezTo>
                <a:cubicBezTo>
                  <a:pt x="360999" y="5967065"/>
                  <a:pt x="-26706" y="5525690"/>
                  <a:pt x="0" y="4986934"/>
                </a:cubicBezTo>
                <a:cubicBezTo>
                  <a:pt x="32216" y="4469531"/>
                  <a:pt x="57206" y="1784021"/>
                  <a:pt x="0" y="997411"/>
                </a:cubicBezTo>
                <a:close/>
              </a:path>
            </a:pathLst>
          </a:custGeom>
          <a:solidFill>
            <a:schemeClr val="bg1">
              <a:lumMod val="95000"/>
              <a:alpha val="95000"/>
            </a:schemeClr>
          </a:solidFill>
          <a:ln w="38100">
            <a:solidFill>
              <a:srgbClr val="FFCC99"/>
            </a:solidFill>
            <a:prstDash val="sys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5277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9090171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060098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897373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439701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2140665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D414-E7DC-C7A8-139A-742569CA961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2F58B0C-A71A-C8F0-E6D6-F1D4FA202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890A14-A5A6-473F-BEAC-76910AF30222}"/>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D97841CB-F78F-55BA-86DD-A76F7C06EF4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8EB45-33F1-E791-2C2F-AA1B7A9E756A}"/>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1381416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818602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1132456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869FAB9-253D-4581-B44D-86633EB19BDC}" type="datetimeFigureOut">
              <a:rPr lang="en-US" smtClean="0"/>
              <a:t>2/15/2025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54383A-8C08-4272-A0B2-63321C09E9A8}" type="slidenum">
              <a:rPr lang="en-US" smtClean="0"/>
              <a:t>‹#›</a:t>
            </a:fld>
            <a:endParaRPr lang="en-US"/>
          </a:p>
        </p:txBody>
      </p:sp>
    </p:spTree>
    <p:extLst>
      <p:ext uri="{BB962C8B-B14F-4D97-AF65-F5344CB8AC3E}">
        <p14:creationId xmlns:p14="http://schemas.microsoft.com/office/powerpoint/2010/main" val="3279463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16B83-C4D6-FECE-EED2-71A919472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2DAB674-65D0-5F00-E6E8-36B72AF3E8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676D5-D134-12FA-DFBE-DF11A59965DB}"/>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7866D1B6-2721-4780-1D9D-6CFF06ADED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162E537-BAFE-364D-1F39-6CADB3A04E28}"/>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116778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DD8A-A388-0758-1DF1-7E59D738397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9DD441B-4EA1-2CCE-A5ED-BCC2963B6A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12D9686-D3D9-8396-8DE8-5F28474177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EA6DC4-EE2A-D55D-9B40-6DD401D1BC6A}"/>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6" name="Footer Placeholder 5">
            <a:extLst>
              <a:ext uri="{FF2B5EF4-FFF2-40B4-BE49-F238E27FC236}">
                <a16:creationId xmlns:a16="http://schemas.microsoft.com/office/drawing/2014/main" id="{7A244CEE-1360-CC18-AA23-EC5B70C6172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D3E44B-9511-C987-C546-FC04D3002554}"/>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150671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FFA0-E5F7-603A-82AD-30D3F9879F9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DE3AC0-D787-B9F4-657C-E2850C9960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5E0326-AB23-6442-1C3D-2BE4766B70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12332E3-2B6C-B39B-FD2B-456BF02228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037E2-8A55-409A-BAF7-ECC0142C8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CDF7AB-0FBE-5A16-C4FC-FBD4ABBECA8E}"/>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8" name="Footer Placeholder 7">
            <a:extLst>
              <a:ext uri="{FF2B5EF4-FFF2-40B4-BE49-F238E27FC236}">
                <a16:creationId xmlns:a16="http://schemas.microsoft.com/office/drawing/2014/main" id="{F4869F82-7459-B886-6E6C-4D2BCF7AA87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927314EC-9119-4384-BDF2-C736526FE089}"/>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20082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E4943-47B5-3344-C739-0818D334224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399203D-D82E-87C6-5F81-71B7BF46E349}"/>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4" name="Footer Placeholder 3">
            <a:extLst>
              <a:ext uri="{FF2B5EF4-FFF2-40B4-BE49-F238E27FC236}">
                <a16:creationId xmlns:a16="http://schemas.microsoft.com/office/drawing/2014/main" id="{CDD33C0F-9D06-02E9-94D6-83160D426B0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D24F769-3A82-9910-63A4-08435D1B8A5F}"/>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99107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386864-63F9-844A-6CCD-3AE693F1CA78}"/>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3" name="Footer Placeholder 2">
            <a:extLst>
              <a:ext uri="{FF2B5EF4-FFF2-40B4-BE49-F238E27FC236}">
                <a16:creationId xmlns:a16="http://schemas.microsoft.com/office/drawing/2014/main" id="{BB5AAA38-1D92-0684-ECDB-335322302AB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36B1C32-DCA6-2A74-6885-1BFAC0D27F8F}"/>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71611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CA93-4CB5-4496-15D2-AF16F83A67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15DBECA-2C87-4C96-3F15-FE7A5273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4238261-30E3-D023-8AC9-9D698DF9D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E405C-2B77-851E-5614-8E753A7CD24D}"/>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6" name="Footer Placeholder 5">
            <a:extLst>
              <a:ext uri="{FF2B5EF4-FFF2-40B4-BE49-F238E27FC236}">
                <a16:creationId xmlns:a16="http://schemas.microsoft.com/office/drawing/2014/main" id="{A9447D26-1B9B-43DB-76B0-40712F5BD4A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8492412-E792-579A-AF7F-A504F14176E7}"/>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322312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A0D11-6679-C0EC-BDF4-6B5294377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D07D236-41C4-39E3-D55D-C29DB4BF51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EEBD567-241C-3796-CD35-FE3F8CBE2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4BE8D-C7F3-3294-FB74-6B5513D20F71}"/>
              </a:ext>
            </a:extLst>
          </p:cNvPr>
          <p:cNvSpPr>
            <a:spLocks noGrp="1"/>
          </p:cNvSpPr>
          <p:nvPr>
            <p:ph type="dt" sz="half" idx="10"/>
          </p:nvPr>
        </p:nvSpPr>
        <p:spPr/>
        <p:txBody>
          <a:bodyPr/>
          <a:lstStyle/>
          <a:p>
            <a:fld id="{7B1F4F52-9164-4AB1-AF3B-13D9FFB1E6BB}" type="datetimeFigureOut">
              <a:rPr lang="vi-VN" smtClean="0"/>
              <a:t>15/02/2025</a:t>
            </a:fld>
            <a:endParaRPr lang="vi-VN"/>
          </a:p>
        </p:txBody>
      </p:sp>
      <p:sp>
        <p:nvSpPr>
          <p:cNvPr id="6" name="Footer Placeholder 5">
            <a:extLst>
              <a:ext uri="{FF2B5EF4-FFF2-40B4-BE49-F238E27FC236}">
                <a16:creationId xmlns:a16="http://schemas.microsoft.com/office/drawing/2014/main" id="{0077197D-E236-C01B-9A8A-3C316F4800A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838EE09-FED1-A38B-16C4-0CF330C92720}"/>
              </a:ext>
            </a:extLst>
          </p:cNvPr>
          <p:cNvSpPr>
            <a:spLocks noGrp="1"/>
          </p:cNvSpPr>
          <p:nvPr>
            <p:ph type="sldNum" sz="quarter" idx="12"/>
          </p:nvPr>
        </p:nvSpPr>
        <p:spPr/>
        <p:txBody>
          <a:bodyPr/>
          <a:lstStyle/>
          <a:p>
            <a:fld id="{E732B1B5-2659-4AC3-9368-D6E0CAC35220}" type="slidenum">
              <a:rPr lang="vi-VN" smtClean="0"/>
              <a:t>‹#›</a:t>
            </a:fld>
            <a:endParaRPr lang="vi-VN"/>
          </a:p>
        </p:txBody>
      </p:sp>
    </p:spTree>
    <p:extLst>
      <p:ext uri="{BB962C8B-B14F-4D97-AF65-F5344CB8AC3E}">
        <p14:creationId xmlns:p14="http://schemas.microsoft.com/office/powerpoint/2010/main" val="21996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8D0ACB-AF34-6131-B0D9-4A81AD430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460A062-C3E4-9BE6-A1C3-C6DBCC36AF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47A810-3D29-38B8-78FF-3E3475071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1F4F52-9164-4AB1-AF3B-13D9FFB1E6BB}" type="datetimeFigureOut">
              <a:rPr lang="vi-VN" smtClean="0"/>
              <a:t>15/02/2025</a:t>
            </a:fld>
            <a:endParaRPr lang="vi-VN"/>
          </a:p>
        </p:txBody>
      </p:sp>
      <p:sp>
        <p:nvSpPr>
          <p:cNvPr id="5" name="Footer Placeholder 4">
            <a:extLst>
              <a:ext uri="{FF2B5EF4-FFF2-40B4-BE49-F238E27FC236}">
                <a16:creationId xmlns:a16="http://schemas.microsoft.com/office/drawing/2014/main" id="{53337C1F-F522-9E9C-2500-47489E3ED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15418FCA-7F6B-86EF-CB2D-498E5A286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32B1B5-2659-4AC3-9368-D6E0CAC35220}" type="slidenum">
              <a:rPr lang="vi-VN" smtClean="0"/>
              <a:t>‹#›</a:t>
            </a:fld>
            <a:endParaRPr lang="vi-VN"/>
          </a:p>
        </p:txBody>
      </p:sp>
    </p:spTree>
    <p:extLst>
      <p:ext uri="{BB962C8B-B14F-4D97-AF65-F5344CB8AC3E}">
        <p14:creationId xmlns:p14="http://schemas.microsoft.com/office/powerpoint/2010/main" val="801309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0775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0F3B-A261-6F7E-96D2-0E0EBAACEB9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DD366914-7D11-0BA3-7C81-AF25967DBA1A}"/>
              </a:ext>
            </a:extLst>
          </p:cNvPr>
          <p:cNvSpPr>
            <a:spLocks noGrp="1"/>
          </p:cNvSpPr>
          <p:nvPr>
            <p:ph type="subTitle" idx="1"/>
          </p:nvPr>
        </p:nvSpPr>
        <p:spPr/>
        <p:txBody>
          <a:bodyPr/>
          <a:lstStyle/>
          <a:p>
            <a:endParaRPr lang="vi-VN"/>
          </a:p>
        </p:txBody>
      </p:sp>
      <p:pic>
        <p:nvPicPr>
          <p:cNvPr id="5" name="Picture 4" descr="A group of kids holding a large book&#10;&#10;AI-generated content may be incorrect.">
            <a:extLst>
              <a:ext uri="{FF2B5EF4-FFF2-40B4-BE49-F238E27FC236}">
                <a16:creationId xmlns:a16="http://schemas.microsoft.com/office/drawing/2014/main" id="{DB3437CB-1E19-A3E2-09AA-7F8C084EC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C94EABDA-AC6E-C50E-3782-303812EC5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894" y="2976564"/>
            <a:ext cx="5691471" cy="1655762"/>
          </a:xfrm>
          <a:prstGeom prst="rect">
            <a:avLst/>
          </a:prstGeom>
        </p:spPr>
      </p:pic>
    </p:spTree>
    <p:extLst>
      <p:ext uri="{BB962C8B-B14F-4D97-AF65-F5344CB8AC3E}">
        <p14:creationId xmlns:p14="http://schemas.microsoft.com/office/powerpoint/2010/main" val="15367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A6D51-AFFB-73AE-5F70-B4D68C772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4E25C-1166-5749-C093-FEB69053C17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219897CB-91A9-527E-AD7C-8F3BD11ADD0F}"/>
              </a:ext>
            </a:extLst>
          </p:cNvPr>
          <p:cNvSpPr>
            <a:spLocks noGrp="1"/>
          </p:cNvSpPr>
          <p:nvPr>
            <p:ph type="subTitle" idx="1"/>
          </p:nvPr>
        </p:nvSpPr>
        <p:spPr/>
        <p:txBody>
          <a:bodyPr/>
          <a:lstStyle/>
          <a:p>
            <a:endParaRPr lang="vi-VN"/>
          </a:p>
        </p:txBody>
      </p:sp>
      <p:pic>
        <p:nvPicPr>
          <p:cNvPr id="5" name="Picture 4" descr="A group of kids holding a large book&#10;&#10;AI-generated content may be incorrect.">
            <a:extLst>
              <a:ext uri="{FF2B5EF4-FFF2-40B4-BE49-F238E27FC236}">
                <a16:creationId xmlns:a16="http://schemas.microsoft.com/office/drawing/2014/main" id="{8C42FA72-CD1D-CBCE-961F-5D8B2B2DD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63E4D38-29A2-EF25-23B1-448B7C2C256E}"/>
              </a:ext>
            </a:extLst>
          </p:cNvPr>
          <p:cNvPicPr>
            <a:picLocks noChangeAspect="1"/>
          </p:cNvPicPr>
          <p:nvPr/>
        </p:nvPicPr>
        <p:blipFill>
          <a:blip r:embed="rId3"/>
          <a:stretch>
            <a:fillRect/>
          </a:stretch>
        </p:blipFill>
        <p:spPr>
          <a:xfrm>
            <a:off x="4150480" y="2243796"/>
            <a:ext cx="3891040" cy="3070358"/>
          </a:xfrm>
          <a:prstGeom prst="rect">
            <a:avLst/>
          </a:prstGeom>
        </p:spPr>
      </p:pic>
    </p:spTree>
    <p:extLst>
      <p:ext uri="{BB962C8B-B14F-4D97-AF65-F5344CB8AC3E}">
        <p14:creationId xmlns:p14="http://schemas.microsoft.com/office/powerpoint/2010/main" val="39191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8A9CC-A5EA-B5E9-1152-36736DCCF6F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76E6BAF-260B-F21C-99F4-25D1D174F599}"/>
              </a:ext>
            </a:extLst>
          </p:cNvPr>
          <p:cNvSpPr txBox="1"/>
          <p:nvPr/>
        </p:nvSpPr>
        <p:spPr>
          <a:xfrm>
            <a:off x="914400" y="402336"/>
            <a:ext cx="3493008" cy="584775"/>
          </a:xfrm>
          <a:prstGeom prst="rect">
            <a:avLst/>
          </a:prstGeom>
          <a:noFill/>
        </p:spPr>
        <p:txBody>
          <a:bodyPr wrap="square">
            <a:spAutoFit/>
          </a:bodyPr>
          <a:lstStyle/>
          <a:p>
            <a:r>
              <a:rPr lang="en-GB" sz="3200" b="1" dirty="0" err="1">
                <a:solidFill>
                  <a:srgbClr val="FF0000"/>
                </a:solidFill>
              </a:rPr>
              <a:t>Đề</a:t>
            </a:r>
            <a:r>
              <a:rPr lang="en-GB" sz="3200" b="1" dirty="0">
                <a:solidFill>
                  <a:srgbClr val="FF0000"/>
                </a:solidFill>
              </a:rPr>
              <a:t> </a:t>
            </a:r>
            <a:r>
              <a:rPr lang="en-GB" sz="3200" b="1" dirty="0" err="1">
                <a:solidFill>
                  <a:srgbClr val="FF0000"/>
                </a:solidFill>
              </a:rPr>
              <a:t>bài</a:t>
            </a:r>
            <a:endParaRPr lang="vi-VN" sz="3200" b="1" dirty="0">
              <a:solidFill>
                <a:srgbClr val="FF0000"/>
              </a:solidFill>
            </a:endParaRPr>
          </a:p>
        </p:txBody>
      </p:sp>
      <p:sp>
        <p:nvSpPr>
          <p:cNvPr id="3" name="TextBox 2">
            <a:extLst>
              <a:ext uri="{FF2B5EF4-FFF2-40B4-BE49-F238E27FC236}">
                <a16:creationId xmlns:a16="http://schemas.microsoft.com/office/drawing/2014/main" id="{3AD2F74F-F3AE-D87B-7DB6-BA58381C6717}"/>
              </a:ext>
            </a:extLst>
          </p:cNvPr>
          <p:cNvSpPr txBox="1"/>
          <p:nvPr/>
        </p:nvSpPr>
        <p:spPr>
          <a:xfrm>
            <a:off x="914400" y="1207008"/>
            <a:ext cx="10415016" cy="3970318"/>
          </a:xfrm>
          <a:prstGeom prst="rect">
            <a:avLst/>
          </a:prstGeom>
          <a:noFill/>
        </p:spPr>
        <p:txBody>
          <a:bodyPr wrap="square">
            <a:spAutoFit/>
          </a:bodyPr>
          <a:lstStyle/>
          <a:p>
            <a:r>
              <a:rPr lang="vi-VN" sz="2800" b="1" dirty="0"/>
              <a:t>Chọn 1 trong 2 đề sau:</a:t>
            </a:r>
          </a:p>
          <a:p>
            <a:endParaRPr lang="vi-VN" sz="2800" dirty="0"/>
          </a:p>
          <a:p>
            <a:r>
              <a:rPr lang="vi-VN" sz="2800" dirty="0"/>
              <a:t>1. Kể sáng tạo một đoạn câu chuyện Hoa trạng nguyên (trang 42 – 43) bằng cách bổ sung một số câu tả cảnh hoặc nêu cảm nghĩ của nhân vật.</a:t>
            </a:r>
          </a:p>
          <a:p>
            <a:endParaRPr lang="vi-VN" sz="2800" dirty="0"/>
          </a:p>
          <a:p>
            <a:r>
              <a:rPr lang="vi-VN" sz="2800" dirty="0"/>
              <a:t>2. Kể sáng tạo một đoạn câu chuyện Những chấm nhỏ mà không nhỏ (trang 33 – 34) bằng cách bổ sung một số câu tả tấm bản đồ hoặc nêu cảm nghĩ của nhân vật.</a:t>
            </a:r>
          </a:p>
        </p:txBody>
      </p:sp>
    </p:spTree>
    <p:extLst>
      <p:ext uri="{BB962C8B-B14F-4D97-AF65-F5344CB8AC3E}">
        <p14:creationId xmlns:p14="http://schemas.microsoft.com/office/powerpoint/2010/main" val="2405443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2B66E-D8BE-7A7E-CE08-82D0D7EAB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EBD9E-7399-612B-F87F-345A11002CC1}"/>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4BE847F7-B37D-43EB-4668-07C3D9201737}"/>
              </a:ext>
            </a:extLst>
          </p:cNvPr>
          <p:cNvSpPr>
            <a:spLocks noGrp="1"/>
          </p:cNvSpPr>
          <p:nvPr>
            <p:ph type="subTitle" idx="1"/>
          </p:nvPr>
        </p:nvSpPr>
        <p:spPr/>
        <p:txBody>
          <a:bodyPr/>
          <a:lstStyle/>
          <a:p>
            <a:endParaRPr lang="vi-VN"/>
          </a:p>
        </p:txBody>
      </p:sp>
      <p:pic>
        <p:nvPicPr>
          <p:cNvPr id="5" name="Picture 4" descr="A group of kids holding a large book&#10;&#10;AI-generated content may be incorrect.">
            <a:extLst>
              <a:ext uri="{FF2B5EF4-FFF2-40B4-BE49-F238E27FC236}">
                <a16:creationId xmlns:a16="http://schemas.microsoft.com/office/drawing/2014/main" id="{25613D30-45A1-D30A-708E-58817379E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33DC5BF-5F44-5ABC-28D3-EBCCF4BD4633}"/>
              </a:ext>
            </a:extLst>
          </p:cNvPr>
          <p:cNvPicPr>
            <a:picLocks noChangeAspect="1"/>
          </p:cNvPicPr>
          <p:nvPr/>
        </p:nvPicPr>
        <p:blipFill>
          <a:blip r:embed="rId3"/>
          <a:stretch>
            <a:fillRect/>
          </a:stretch>
        </p:blipFill>
        <p:spPr>
          <a:xfrm>
            <a:off x="3103793" y="2457887"/>
            <a:ext cx="5550805" cy="2568448"/>
          </a:xfrm>
          <a:prstGeom prst="rect">
            <a:avLst/>
          </a:prstGeom>
        </p:spPr>
      </p:pic>
    </p:spTree>
    <p:extLst>
      <p:ext uri="{BB962C8B-B14F-4D97-AF65-F5344CB8AC3E}">
        <p14:creationId xmlns:p14="http://schemas.microsoft.com/office/powerpoint/2010/main" val="301939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06F2E-0043-0C2E-CEB6-27E05DD2A563}"/>
              </a:ext>
            </a:extLst>
          </p:cNvPr>
          <p:cNvSpPr>
            <a:spLocks noGrp="1"/>
          </p:cNvSpPr>
          <p:nvPr>
            <p:ph type="title"/>
          </p:nvPr>
        </p:nvSpPr>
        <p:spPr/>
        <p:txBody>
          <a:bodyPr/>
          <a:lstStyle/>
          <a:p>
            <a:endParaRPr lang="vi-VN"/>
          </a:p>
        </p:txBody>
      </p:sp>
      <p:pic>
        <p:nvPicPr>
          <p:cNvPr id="4" name="If You're Happy - Kids Song - Super Simple Songs">
            <a:hlinkClick r:id="" action="ppaction://media"/>
            <a:extLst>
              <a:ext uri="{FF2B5EF4-FFF2-40B4-BE49-F238E27FC236}">
                <a16:creationId xmlns:a16="http://schemas.microsoft.com/office/drawing/2014/main" id="{F2F7D748-F63B-9089-D61B-F5803B6755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2065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AD75806-D11A-8B43-37C6-ED8830D232A9}"/>
              </a:ext>
            </a:extLst>
          </p:cNvPr>
          <p:cNvGrpSpPr/>
          <p:nvPr/>
        </p:nvGrpSpPr>
        <p:grpSpPr>
          <a:xfrm>
            <a:off x="1280160" y="862584"/>
            <a:ext cx="2722220" cy="707886"/>
            <a:chOff x="3931920" y="374904"/>
            <a:chExt cx="2722220" cy="707886"/>
          </a:xfrm>
        </p:grpSpPr>
        <p:sp>
          <p:nvSpPr>
            <p:cNvPr id="4" name="TextBox 3">
              <a:extLst>
                <a:ext uri="{FF2B5EF4-FFF2-40B4-BE49-F238E27FC236}">
                  <a16:creationId xmlns:a16="http://schemas.microsoft.com/office/drawing/2014/main" id="{D636E433-C47A-3DA3-0590-9E07DE55AE24}"/>
                </a:ext>
              </a:extLst>
            </p:cNvPr>
            <p:cNvSpPr txBox="1"/>
            <p:nvPr/>
          </p:nvSpPr>
          <p:spPr>
            <a:xfrm>
              <a:off x="3931920" y="374904"/>
              <a:ext cx="2722220" cy="707886"/>
            </a:xfrm>
            <a:prstGeom prst="rect">
              <a:avLst/>
            </a:prstGeom>
            <a:noFill/>
          </p:spPr>
          <p:txBody>
            <a:bodyPr wrap="none" rtlCol="0">
              <a:prstTxWarp prst="textArchUp">
                <a:avLst/>
              </a:prstTxWarp>
              <a:spAutoFit/>
            </a:bodyPr>
            <a:lstStyle/>
            <a:p>
              <a:r>
                <a:rPr lang="en-GB" sz="4000" dirty="0">
                  <a:ln w="190500">
                    <a:solidFill>
                      <a:schemeClr val="bg1"/>
                    </a:solidFill>
                  </a:ln>
                  <a:effectLst>
                    <a:outerShdw dist="38100" dir="2700000" algn="tl" rotWithShape="0">
                      <a:prstClr val="black"/>
                    </a:outerShdw>
                  </a:effectLst>
                  <a:latin typeface="#9Slide07 IcielPony" panose="02000000000000000000" pitchFamily="2" charset="-93"/>
                </a:rPr>
                <a:t>TIẾNG VIỆT</a:t>
              </a:r>
              <a:endParaRPr lang="vi-VN" sz="4000" dirty="0">
                <a:ln w="190500">
                  <a:solidFill>
                    <a:schemeClr val="bg1"/>
                  </a:solidFill>
                </a:ln>
                <a:effectLst>
                  <a:outerShdw dist="38100" dir="2700000" algn="tl" rotWithShape="0">
                    <a:prstClr val="black"/>
                  </a:outerShdw>
                </a:effectLst>
                <a:latin typeface="#9Slide07 IcielPony" panose="02000000000000000000" pitchFamily="2" charset="-93"/>
              </a:endParaRPr>
            </a:p>
          </p:txBody>
        </p:sp>
        <p:sp>
          <p:nvSpPr>
            <p:cNvPr id="5" name="TextBox 4">
              <a:extLst>
                <a:ext uri="{FF2B5EF4-FFF2-40B4-BE49-F238E27FC236}">
                  <a16:creationId xmlns:a16="http://schemas.microsoft.com/office/drawing/2014/main" id="{F855F69C-2F6A-B07D-2808-F41EA8E12176}"/>
                </a:ext>
              </a:extLst>
            </p:cNvPr>
            <p:cNvSpPr txBox="1"/>
            <p:nvPr/>
          </p:nvSpPr>
          <p:spPr>
            <a:xfrm>
              <a:off x="3931920" y="374904"/>
              <a:ext cx="2722220" cy="707886"/>
            </a:xfrm>
            <a:prstGeom prst="rect">
              <a:avLst/>
            </a:prstGeom>
            <a:noFill/>
          </p:spPr>
          <p:txBody>
            <a:bodyPr wrap="none" rtlCol="0">
              <a:prstTxWarp prst="textArchUp">
                <a:avLst/>
              </a:prstTxWarp>
              <a:spAutoFit/>
            </a:bodyPr>
            <a:lstStyle/>
            <a:p>
              <a:r>
                <a:rPr lang="en-GB" sz="4000" dirty="0">
                  <a:ln w="15875">
                    <a:solidFill>
                      <a:schemeClr val="tx1">
                        <a:lumMod val="95000"/>
                        <a:lumOff val="5000"/>
                      </a:schemeClr>
                    </a:solidFill>
                  </a:ln>
                  <a:gradFill>
                    <a:gsLst>
                      <a:gs pos="81600">
                        <a:srgbClr val="E9E2FF"/>
                      </a:gs>
                      <a:gs pos="68000">
                        <a:srgbClr val="FFCCFF"/>
                      </a:gs>
                      <a:gs pos="22000">
                        <a:srgbClr val="CCFFFF"/>
                      </a:gs>
                    </a:gsLst>
                    <a:lin ang="5400000" scaled="1"/>
                  </a:gradFill>
                  <a:latin typeface="#9Slide07 IcielPony" panose="02000000000000000000" pitchFamily="2" charset="-93"/>
                </a:rPr>
                <a:t>TIẾNG VIỆT</a:t>
              </a:r>
              <a:endParaRPr lang="vi-VN" sz="4000" dirty="0">
                <a:ln w="15875">
                  <a:solidFill>
                    <a:schemeClr val="tx1">
                      <a:lumMod val="95000"/>
                      <a:lumOff val="5000"/>
                    </a:schemeClr>
                  </a:solidFill>
                </a:ln>
                <a:gradFill>
                  <a:gsLst>
                    <a:gs pos="81600">
                      <a:srgbClr val="E9E2FF"/>
                    </a:gs>
                    <a:gs pos="68000">
                      <a:srgbClr val="FFCCFF"/>
                    </a:gs>
                    <a:gs pos="22000">
                      <a:srgbClr val="CCFFFF"/>
                    </a:gs>
                  </a:gsLst>
                  <a:lin ang="5400000" scaled="1"/>
                </a:gradFill>
                <a:latin typeface="#9Slide07 IcielPony" panose="02000000000000000000" pitchFamily="2" charset="-93"/>
              </a:endParaRPr>
            </a:p>
          </p:txBody>
        </p:sp>
      </p:grpSp>
      <p:grpSp>
        <p:nvGrpSpPr>
          <p:cNvPr id="10" name="Group 9">
            <a:extLst>
              <a:ext uri="{FF2B5EF4-FFF2-40B4-BE49-F238E27FC236}">
                <a16:creationId xmlns:a16="http://schemas.microsoft.com/office/drawing/2014/main" id="{CFBB67C0-4E64-8E8D-6675-65A04CB15D15}"/>
              </a:ext>
            </a:extLst>
          </p:cNvPr>
          <p:cNvGrpSpPr/>
          <p:nvPr/>
        </p:nvGrpSpPr>
        <p:grpSpPr>
          <a:xfrm>
            <a:off x="1819656" y="1289304"/>
            <a:ext cx="1338828" cy="769441"/>
            <a:chOff x="1819656" y="1289304"/>
            <a:chExt cx="1338828" cy="769441"/>
          </a:xfrm>
        </p:grpSpPr>
        <p:sp>
          <p:nvSpPr>
            <p:cNvPr id="8" name="TextBox 7">
              <a:extLst>
                <a:ext uri="{FF2B5EF4-FFF2-40B4-BE49-F238E27FC236}">
                  <a16:creationId xmlns:a16="http://schemas.microsoft.com/office/drawing/2014/main" id="{00F971E7-4F60-9EE2-5366-11E278D305CA}"/>
                </a:ext>
              </a:extLst>
            </p:cNvPr>
            <p:cNvSpPr txBox="1"/>
            <p:nvPr/>
          </p:nvSpPr>
          <p:spPr>
            <a:xfrm>
              <a:off x="1819656" y="1289304"/>
              <a:ext cx="1338828" cy="769441"/>
            </a:xfrm>
            <a:prstGeom prst="rect">
              <a:avLst/>
            </a:prstGeom>
            <a:noFill/>
          </p:spPr>
          <p:txBody>
            <a:bodyPr wrap="none" rtlCol="0">
              <a:spAutoFit/>
            </a:bodyPr>
            <a:lstStyle/>
            <a:p>
              <a:r>
                <a:rPr lang="en-GB" sz="4400" dirty="0" err="1">
                  <a:ln w="152400">
                    <a:solidFill>
                      <a:schemeClr val="bg1"/>
                    </a:solidFill>
                  </a:ln>
                  <a:effectLst>
                    <a:outerShdw dist="38100" dir="2700000" algn="tl" rotWithShape="0">
                      <a:srgbClr val="FFCCFF"/>
                    </a:outerShdw>
                  </a:effectLst>
                  <a:latin typeface="#9Slide07 IcielPony" panose="02000000000000000000" pitchFamily="2" charset="-93"/>
                </a:rPr>
                <a:t>Viết</a:t>
              </a:r>
              <a:endParaRPr lang="vi-VN" sz="4400" dirty="0">
                <a:ln w="152400">
                  <a:solidFill>
                    <a:schemeClr val="bg1"/>
                  </a:solidFill>
                </a:ln>
                <a:effectLst>
                  <a:outerShdw dist="38100" dir="2700000" algn="tl" rotWithShape="0">
                    <a:srgbClr val="FFCCFF"/>
                  </a:outerShdw>
                </a:effectLst>
                <a:latin typeface="#9Slide07 IcielPony" panose="02000000000000000000" pitchFamily="2" charset="-93"/>
              </a:endParaRPr>
            </a:p>
          </p:txBody>
        </p:sp>
        <p:sp>
          <p:nvSpPr>
            <p:cNvPr id="9" name="TextBox 8">
              <a:extLst>
                <a:ext uri="{FF2B5EF4-FFF2-40B4-BE49-F238E27FC236}">
                  <a16:creationId xmlns:a16="http://schemas.microsoft.com/office/drawing/2014/main" id="{0A6CCB90-D4D2-C39E-878F-9114844F900A}"/>
                </a:ext>
              </a:extLst>
            </p:cNvPr>
            <p:cNvSpPr txBox="1"/>
            <p:nvPr/>
          </p:nvSpPr>
          <p:spPr>
            <a:xfrm>
              <a:off x="1819656" y="1289304"/>
              <a:ext cx="1338828" cy="769441"/>
            </a:xfrm>
            <a:prstGeom prst="rect">
              <a:avLst/>
            </a:prstGeom>
            <a:noFill/>
          </p:spPr>
          <p:txBody>
            <a:bodyPr wrap="none" rtlCol="0">
              <a:spAutoFit/>
            </a:bodyPr>
            <a:lstStyle/>
            <a:p>
              <a:r>
                <a:rPr lang="en-GB" sz="4400" dirty="0" err="1">
                  <a:solidFill>
                    <a:srgbClr val="00B0F0"/>
                  </a:solidFill>
                  <a:latin typeface="#9Slide07 IcielPony" panose="02000000000000000000" pitchFamily="2" charset="-93"/>
                </a:rPr>
                <a:t>Viết</a:t>
              </a:r>
              <a:endParaRPr lang="vi-VN" sz="4400" dirty="0">
                <a:solidFill>
                  <a:srgbClr val="00B0F0"/>
                </a:solidFill>
                <a:latin typeface="#9Slide07 IcielPony" panose="02000000000000000000" pitchFamily="2" charset="-93"/>
              </a:endParaRPr>
            </a:p>
          </p:txBody>
        </p:sp>
      </p:grpSp>
      <p:grpSp>
        <p:nvGrpSpPr>
          <p:cNvPr id="15" name="Group 14">
            <a:extLst>
              <a:ext uri="{FF2B5EF4-FFF2-40B4-BE49-F238E27FC236}">
                <a16:creationId xmlns:a16="http://schemas.microsoft.com/office/drawing/2014/main" id="{E08C405F-AE78-1C1C-9055-2BA03E72E8D5}"/>
              </a:ext>
            </a:extLst>
          </p:cNvPr>
          <p:cNvGrpSpPr/>
          <p:nvPr/>
        </p:nvGrpSpPr>
        <p:grpSpPr>
          <a:xfrm>
            <a:off x="3114294" y="1481328"/>
            <a:ext cx="7841736" cy="1569660"/>
            <a:chOff x="3114294" y="1481328"/>
            <a:chExt cx="7841736" cy="1569660"/>
          </a:xfrm>
        </p:grpSpPr>
        <p:sp>
          <p:nvSpPr>
            <p:cNvPr id="12" name="TextBox 11">
              <a:extLst>
                <a:ext uri="{FF2B5EF4-FFF2-40B4-BE49-F238E27FC236}">
                  <a16:creationId xmlns:a16="http://schemas.microsoft.com/office/drawing/2014/main" id="{3585CEAC-49D8-5E39-F8E0-7A479726E5EC}"/>
                </a:ext>
              </a:extLst>
            </p:cNvPr>
            <p:cNvSpPr txBox="1"/>
            <p:nvPr/>
          </p:nvSpPr>
          <p:spPr>
            <a:xfrm>
              <a:off x="3114294" y="1481328"/>
              <a:ext cx="7797546" cy="1569660"/>
            </a:xfrm>
            <a:prstGeom prst="rect">
              <a:avLst/>
            </a:prstGeom>
            <a:noFill/>
          </p:spPr>
          <p:txBody>
            <a:bodyPr wrap="square">
              <a:spAutoFit/>
            </a:bodyPr>
            <a:lstStyle/>
            <a:p>
              <a:pPr algn="ctr"/>
              <a:r>
                <a:rPr lang="vi-VN" sz="4800" dirty="0">
                  <a:ln w="317500">
                    <a:solidFill>
                      <a:schemeClr val="bg1"/>
                    </a:solidFill>
                  </a:ln>
                  <a:effectLst>
                    <a:outerShdw dist="38100" dir="5400000" algn="t" rotWithShape="0">
                      <a:prstClr val="black"/>
                    </a:outerShdw>
                  </a:effectLst>
                  <a:latin typeface="#9Slide07 IcielPony" panose="02000000000000000000" pitchFamily="2" charset="-93"/>
                </a:rPr>
                <a:t>Kể chuyện sáng tạo (phát triển câu chuyện)</a:t>
              </a:r>
            </a:p>
          </p:txBody>
        </p:sp>
        <p:sp>
          <p:nvSpPr>
            <p:cNvPr id="14" name="TextBox 13">
              <a:extLst>
                <a:ext uri="{FF2B5EF4-FFF2-40B4-BE49-F238E27FC236}">
                  <a16:creationId xmlns:a16="http://schemas.microsoft.com/office/drawing/2014/main" id="{3B71266D-4727-7D39-D934-01E98AE9939D}"/>
                </a:ext>
              </a:extLst>
            </p:cNvPr>
            <p:cNvSpPr txBox="1"/>
            <p:nvPr/>
          </p:nvSpPr>
          <p:spPr>
            <a:xfrm>
              <a:off x="3158484" y="1481328"/>
              <a:ext cx="7797546" cy="1569660"/>
            </a:xfrm>
            <a:prstGeom prst="rect">
              <a:avLst/>
            </a:prstGeom>
            <a:noFill/>
          </p:spPr>
          <p:txBody>
            <a:bodyPr wrap="square">
              <a:spAutoFit/>
            </a:bodyPr>
            <a:lstStyle/>
            <a:p>
              <a:pPr algn="ctr"/>
              <a:r>
                <a:rPr lang="vi-VN" sz="4800" dirty="0">
                  <a:ln w="22225" cmpd="thinThick">
                    <a:solidFill>
                      <a:schemeClr val="tx1">
                        <a:lumMod val="95000"/>
                        <a:lumOff val="5000"/>
                      </a:schemeClr>
                    </a:solidFill>
                  </a:ln>
                  <a:gradFill>
                    <a:gsLst>
                      <a:gs pos="68000">
                        <a:srgbClr val="FFCC99"/>
                      </a:gs>
                      <a:gs pos="22000">
                        <a:srgbClr val="FF99FF"/>
                      </a:gs>
                    </a:gsLst>
                    <a:lin ang="5400000" scaled="1"/>
                  </a:gradFill>
                  <a:latin typeface="#9Slide07 IcielPony" panose="02000000000000000000" pitchFamily="2" charset="-93"/>
                </a:rPr>
                <a:t>Kể chuyện sáng tạo (phát triển câu chuyện)</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844A8-A308-7C1E-ECD3-A8AF7DA39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07D2F3-0D27-434A-8972-2107AD2354E9}"/>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77B5730-C999-E8BC-B88E-1C92D152EA4E}"/>
              </a:ext>
            </a:extLst>
          </p:cNvPr>
          <p:cNvSpPr>
            <a:spLocks noGrp="1"/>
          </p:cNvSpPr>
          <p:nvPr>
            <p:ph type="subTitle" idx="1"/>
          </p:nvPr>
        </p:nvSpPr>
        <p:spPr/>
        <p:txBody>
          <a:bodyPr/>
          <a:lstStyle/>
          <a:p>
            <a:endParaRPr lang="vi-VN"/>
          </a:p>
        </p:txBody>
      </p:sp>
      <p:pic>
        <p:nvPicPr>
          <p:cNvPr id="5" name="Picture 4" descr="A group of kids holding a large book&#10;&#10;AI-generated content may be incorrect.">
            <a:extLst>
              <a:ext uri="{FF2B5EF4-FFF2-40B4-BE49-F238E27FC236}">
                <a16:creationId xmlns:a16="http://schemas.microsoft.com/office/drawing/2014/main" id="{DFD62D1D-F93D-DE6E-FB79-204AC1C4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
            <a:ext cx="12192000" cy="6858000"/>
          </a:xfrm>
          <a:prstGeom prst="rect">
            <a:avLst/>
          </a:prstGeom>
        </p:spPr>
      </p:pic>
      <p:pic>
        <p:nvPicPr>
          <p:cNvPr id="4" name="Picture 3">
            <a:extLst>
              <a:ext uri="{FF2B5EF4-FFF2-40B4-BE49-F238E27FC236}">
                <a16:creationId xmlns:a16="http://schemas.microsoft.com/office/drawing/2014/main" id="{90AE91CE-4CEA-D6D7-7027-F8480A4505D1}"/>
              </a:ext>
            </a:extLst>
          </p:cNvPr>
          <p:cNvPicPr>
            <a:picLocks noChangeAspect="1"/>
          </p:cNvPicPr>
          <p:nvPr/>
        </p:nvPicPr>
        <p:blipFill>
          <a:blip r:embed="rId3"/>
          <a:stretch>
            <a:fillRect/>
          </a:stretch>
        </p:blipFill>
        <p:spPr>
          <a:xfrm>
            <a:off x="3241400" y="3031508"/>
            <a:ext cx="5935258" cy="1398411"/>
          </a:xfrm>
          <a:prstGeom prst="rect">
            <a:avLst/>
          </a:prstGeom>
        </p:spPr>
      </p:pic>
    </p:spTree>
    <p:extLst>
      <p:ext uri="{BB962C8B-B14F-4D97-AF65-F5344CB8AC3E}">
        <p14:creationId xmlns:p14="http://schemas.microsoft.com/office/powerpoint/2010/main" val="1479649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11E7BCA-DDDC-DC21-F6FD-5061826B5665}"/>
              </a:ext>
            </a:extLst>
          </p:cNvPr>
          <p:cNvSpPr txBox="1"/>
          <p:nvPr/>
        </p:nvSpPr>
        <p:spPr>
          <a:xfrm>
            <a:off x="978408" y="457200"/>
            <a:ext cx="8346186" cy="584775"/>
          </a:xfrm>
          <a:prstGeom prst="rect">
            <a:avLst/>
          </a:prstGeom>
          <a:noFill/>
        </p:spPr>
        <p:txBody>
          <a:bodyPr wrap="square">
            <a:spAutoFit/>
          </a:bodyPr>
          <a:lstStyle/>
          <a:p>
            <a:r>
              <a:rPr lang="vi-VN" sz="3200" b="1" dirty="0">
                <a:solidFill>
                  <a:srgbClr val="FF0000"/>
                </a:solidFill>
              </a:rPr>
              <a:t>I. Nhận xét</a:t>
            </a:r>
          </a:p>
        </p:txBody>
      </p:sp>
      <p:sp>
        <p:nvSpPr>
          <p:cNvPr id="9" name="TextBox 8">
            <a:extLst>
              <a:ext uri="{FF2B5EF4-FFF2-40B4-BE49-F238E27FC236}">
                <a16:creationId xmlns:a16="http://schemas.microsoft.com/office/drawing/2014/main" id="{54FFF111-39BD-2FF9-9B60-F5A97972A49F}"/>
              </a:ext>
            </a:extLst>
          </p:cNvPr>
          <p:cNvSpPr txBox="1"/>
          <p:nvPr/>
        </p:nvSpPr>
        <p:spPr>
          <a:xfrm>
            <a:off x="978408" y="1041975"/>
            <a:ext cx="8346186" cy="523220"/>
          </a:xfrm>
          <a:prstGeom prst="rect">
            <a:avLst/>
          </a:prstGeom>
          <a:noFill/>
        </p:spPr>
        <p:txBody>
          <a:bodyPr wrap="square">
            <a:spAutoFit/>
          </a:bodyPr>
          <a:lstStyle/>
          <a:p>
            <a:r>
              <a:rPr lang="vi-VN" sz="2800" b="1" dirty="0"/>
              <a:t>Đọc đoạn văn sau và trả lời câu hỏi</a:t>
            </a:r>
          </a:p>
        </p:txBody>
      </p:sp>
      <p:sp>
        <p:nvSpPr>
          <p:cNvPr id="11" name="TextBox 10">
            <a:extLst>
              <a:ext uri="{FF2B5EF4-FFF2-40B4-BE49-F238E27FC236}">
                <a16:creationId xmlns:a16="http://schemas.microsoft.com/office/drawing/2014/main" id="{BFAAE723-84E5-DB2D-43B1-0392DF123DFF}"/>
              </a:ext>
            </a:extLst>
          </p:cNvPr>
          <p:cNvSpPr txBox="1"/>
          <p:nvPr/>
        </p:nvSpPr>
        <p:spPr>
          <a:xfrm>
            <a:off x="795528" y="1626750"/>
            <a:ext cx="11009376" cy="3416320"/>
          </a:xfrm>
          <a:prstGeom prst="rect">
            <a:avLst/>
          </a:prstGeom>
          <a:noFill/>
        </p:spPr>
        <p:txBody>
          <a:bodyPr wrap="square">
            <a:spAutoFit/>
          </a:bodyPr>
          <a:lstStyle/>
          <a:p>
            <a:pPr algn="just"/>
            <a:r>
              <a:rPr lang="en-GB" sz="2400" dirty="0"/>
              <a:t>	</a:t>
            </a:r>
            <a:r>
              <a:rPr lang="vi-VN" sz="2400" dirty="0"/>
              <a:t>Nghĩ mãi, Hải chợt giật mình nhớ lại hôm mua con heo đất. Hôm đó, em chọn đi chọn lại, cuối cùng, thích con heo trên mặt quầy tạp </a:t>
            </a:r>
            <a:r>
              <a:rPr lang="vi-VN" sz="2400" dirty="0" err="1"/>
              <a:t>hoá</a:t>
            </a:r>
            <a:r>
              <a:rPr lang="vi-VN" sz="2400" dirty="0"/>
              <a:t> hơn mấy con trong quầy nên lấy nó. Lở con heo đó là của con cô chủ tiệm vô ý để trên mặt quầy thì sao? Hải vội đi tìm ba và kể lại chuyển số tiền trong con heo đất dư ra gần ba trăm nghìn. Ba hỏi: "Vậy, con tính sao?". Hải níu tay ba: "Chủ nhật này, ba chở con lên thị xã nha! Con phải trả lại tiền cho cô chủ tiệm tạp </a:t>
            </a:r>
            <a:r>
              <a:rPr lang="vi-VN" sz="2400" dirty="0" err="1"/>
              <a:t>hoá</a:t>
            </a:r>
            <a:r>
              <a:rPr lang="vi-VN" sz="2400" dirty="0"/>
              <a:t>.".</a:t>
            </a:r>
          </a:p>
          <a:p>
            <a:endParaRPr lang="vi-VN" sz="2400" dirty="0"/>
          </a:p>
          <a:p>
            <a:r>
              <a:rPr lang="en-GB" sz="2400" dirty="0"/>
              <a:t>					</a:t>
            </a:r>
            <a:r>
              <a:rPr lang="vi-VN" sz="2400" dirty="0"/>
              <a:t>Cậu bé và con heo đất (trang 36 - 37)</a:t>
            </a:r>
          </a:p>
        </p:txBody>
      </p:sp>
    </p:spTree>
    <p:extLst>
      <p:ext uri="{BB962C8B-B14F-4D97-AF65-F5344CB8AC3E}">
        <p14:creationId xmlns:p14="http://schemas.microsoft.com/office/powerpoint/2010/main" val="45985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F713-3F2A-487C-02A1-55B64A0AC83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85CBDCE-75A3-DB49-5F16-34D752049FF9}"/>
              </a:ext>
            </a:extLst>
          </p:cNvPr>
          <p:cNvSpPr txBox="1"/>
          <p:nvPr/>
        </p:nvSpPr>
        <p:spPr>
          <a:xfrm>
            <a:off x="978408" y="457200"/>
            <a:ext cx="8346186" cy="584775"/>
          </a:xfrm>
          <a:prstGeom prst="rect">
            <a:avLst/>
          </a:prstGeom>
          <a:noFill/>
        </p:spPr>
        <p:txBody>
          <a:bodyPr wrap="square">
            <a:spAutoFit/>
          </a:bodyPr>
          <a:lstStyle/>
          <a:p>
            <a:r>
              <a:rPr lang="vi-VN" sz="3200" b="1" dirty="0">
                <a:solidFill>
                  <a:srgbClr val="FF0000"/>
                </a:solidFill>
              </a:rPr>
              <a:t>I. Nhận xét</a:t>
            </a:r>
          </a:p>
        </p:txBody>
      </p:sp>
      <p:sp>
        <p:nvSpPr>
          <p:cNvPr id="9" name="TextBox 8">
            <a:extLst>
              <a:ext uri="{FF2B5EF4-FFF2-40B4-BE49-F238E27FC236}">
                <a16:creationId xmlns:a16="http://schemas.microsoft.com/office/drawing/2014/main" id="{AEA78FA0-68E6-75DC-4DC7-A2690455C8DF}"/>
              </a:ext>
            </a:extLst>
          </p:cNvPr>
          <p:cNvSpPr txBox="1"/>
          <p:nvPr/>
        </p:nvSpPr>
        <p:spPr>
          <a:xfrm>
            <a:off x="978408" y="1041975"/>
            <a:ext cx="8346186" cy="523220"/>
          </a:xfrm>
          <a:prstGeom prst="rect">
            <a:avLst/>
          </a:prstGeom>
          <a:noFill/>
        </p:spPr>
        <p:txBody>
          <a:bodyPr wrap="square">
            <a:spAutoFit/>
          </a:bodyPr>
          <a:lstStyle/>
          <a:p>
            <a:r>
              <a:rPr lang="vi-VN" sz="2800" b="1" dirty="0"/>
              <a:t>Đọc đoạn văn sau và trả lời câu hỏi</a:t>
            </a:r>
          </a:p>
        </p:txBody>
      </p:sp>
      <p:sp>
        <p:nvSpPr>
          <p:cNvPr id="2" name="Rectangle: Rounded Corners 1">
            <a:extLst>
              <a:ext uri="{FF2B5EF4-FFF2-40B4-BE49-F238E27FC236}">
                <a16:creationId xmlns:a16="http://schemas.microsoft.com/office/drawing/2014/main" id="{3B3D508E-52C0-D28D-B35F-C520FD707AC8}"/>
              </a:ext>
            </a:extLst>
          </p:cNvPr>
          <p:cNvSpPr/>
          <p:nvPr/>
        </p:nvSpPr>
        <p:spPr>
          <a:xfrm>
            <a:off x="594361" y="1746503"/>
            <a:ext cx="11036807" cy="1335025"/>
          </a:xfrm>
          <a:prstGeom prst="roundRect">
            <a:avLst/>
          </a:prstGeom>
          <a:solidFill>
            <a:schemeClr val="accent2">
              <a:alpha val="95000"/>
            </a:schemeClr>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F81F88A9-00D9-E764-49A3-21B87249BE43}"/>
              </a:ext>
            </a:extLst>
          </p:cNvPr>
          <p:cNvPicPr>
            <a:picLocks noChangeAspect="1"/>
          </p:cNvPicPr>
          <p:nvPr/>
        </p:nvPicPr>
        <p:blipFill>
          <a:blip r:embed="rId2"/>
          <a:stretch>
            <a:fillRect/>
          </a:stretch>
        </p:blipFill>
        <p:spPr>
          <a:xfrm rot="382452">
            <a:off x="711651" y="1850000"/>
            <a:ext cx="533514" cy="839445"/>
          </a:xfrm>
          <a:prstGeom prst="rect">
            <a:avLst/>
          </a:prstGeom>
        </p:spPr>
      </p:pic>
      <p:sp>
        <p:nvSpPr>
          <p:cNvPr id="5" name="TextBox 4">
            <a:extLst>
              <a:ext uri="{FF2B5EF4-FFF2-40B4-BE49-F238E27FC236}">
                <a16:creationId xmlns:a16="http://schemas.microsoft.com/office/drawing/2014/main" id="{B349C3E9-77AF-057B-790E-D90A0E807A93}"/>
              </a:ext>
            </a:extLst>
          </p:cNvPr>
          <p:cNvSpPr txBox="1"/>
          <p:nvPr/>
        </p:nvSpPr>
        <p:spPr>
          <a:xfrm>
            <a:off x="1362454" y="1822979"/>
            <a:ext cx="10268714" cy="954107"/>
          </a:xfrm>
          <a:prstGeom prst="rect">
            <a:avLst/>
          </a:prstGeom>
          <a:noFill/>
        </p:spPr>
        <p:txBody>
          <a:bodyPr wrap="square">
            <a:spAutoFit/>
          </a:bodyPr>
          <a:lstStyle/>
          <a:p>
            <a:r>
              <a:rPr lang="vi-VN" sz="2800" dirty="0">
                <a:solidFill>
                  <a:schemeClr val="bg1"/>
                </a:solidFill>
              </a:rPr>
              <a:t>a) Trong đoạn văn có những chi tiết nào khác với đoạn văn trong bài đọc Cậu bé và con heo đất (trang 36 - 37)</a:t>
            </a:r>
          </a:p>
        </p:txBody>
      </p:sp>
      <p:sp>
        <p:nvSpPr>
          <p:cNvPr id="8" name="TextBox 7">
            <a:extLst>
              <a:ext uri="{FF2B5EF4-FFF2-40B4-BE49-F238E27FC236}">
                <a16:creationId xmlns:a16="http://schemas.microsoft.com/office/drawing/2014/main" id="{01554DEC-B424-D88B-F9E9-8F7BDC578645}"/>
              </a:ext>
            </a:extLst>
          </p:cNvPr>
          <p:cNvSpPr txBox="1"/>
          <p:nvPr/>
        </p:nvSpPr>
        <p:spPr>
          <a:xfrm>
            <a:off x="594361" y="3355848"/>
            <a:ext cx="11119103" cy="1121846"/>
          </a:xfrm>
          <a:prstGeom prst="rect">
            <a:avLst/>
          </a:prstGeom>
          <a:noFill/>
        </p:spPr>
        <p:txBody>
          <a:bodyPr wrap="square">
            <a:spAutoFit/>
          </a:bodyPr>
          <a:lstStyle/>
          <a:p>
            <a:pPr>
              <a:lnSpc>
                <a:spcPct val="150000"/>
              </a:lnSpc>
            </a:pPr>
            <a:r>
              <a:rPr lang="vi-VN" sz="2400" dirty="0"/>
              <a:t>Trong đoạn văn có thêm chi tiết lời của người ba hỏi bạn Hải sẽ xử lý sao với số tiền đó, chi tiết này trong đoạn văn trước không có</a:t>
            </a:r>
          </a:p>
        </p:txBody>
      </p:sp>
    </p:spTree>
    <p:extLst>
      <p:ext uri="{BB962C8B-B14F-4D97-AF65-F5344CB8AC3E}">
        <p14:creationId xmlns:p14="http://schemas.microsoft.com/office/powerpoint/2010/main" val="425977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49900-553D-DD6E-EDA3-937D2BE9DB6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DBFBD72-5DB1-14FB-9286-AC9366311D2F}"/>
              </a:ext>
            </a:extLst>
          </p:cNvPr>
          <p:cNvSpPr txBox="1"/>
          <p:nvPr/>
        </p:nvSpPr>
        <p:spPr>
          <a:xfrm>
            <a:off x="978408" y="457200"/>
            <a:ext cx="8346186" cy="584775"/>
          </a:xfrm>
          <a:prstGeom prst="rect">
            <a:avLst/>
          </a:prstGeom>
          <a:noFill/>
        </p:spPr>
        <p:txBody>
          <a:bodyPr wrap="square">
            <a:spAutoFit/>
          </a:bodyPr>
          <a:lstStyle/>
          <a:p>
            <a:r>
              <a:rPr lang="vi-VN" sz="3200" b="1" dirty="0">
                <a:solidFill>
                  <a:srgbClr val="FF0000"/>
                </a:solidFill>
              </a:rPr>
              <a:t>I. Nhận xét</a:t>
            </a:r>
          </a:p>
        </p:txBody>
      </p:sp>
      <p:sp>
        <p:nvSpPr>
          <p:cNvPr id="9" name="TextBox 8">
            <a:extLst>
              <a:ext uri="{FF2B5EF4-FFF2-40B4-BE49-F238E27FC236}">
                <a16:creationId xmlns:a16="http://schemas.microsoft.com/office/drawing/2014/main" id="{DE00474B-7447-C263-F9FF-BC9151F22049}"/>
              </a:ext>
            </a:extLst>
          </p:cNvPr>
          <p:cNvSpPr txBox="1"/>
          <p:nvPr/>
        </p:nvSpPr>
        <p:spPr>
          <a:xfrm>
            <a:off x="978408" y="1041975"/>
            <a:ext cx="8346186" cy="523220"/>
          </a:xfrm>
          <a:prstGeom prst="rect">
            <a:avLst/>
          </a:prstGeom>
          <a:noFill/>
        </p:spPr>
        <p:txBody>
          <a:bodyPr wrap="square">
            <a:spAutoFit/>
          </a:bodyPr>
          <a:lstStyle/>
          <a:p>
            <a:r>
              <a:rPr lang="vi-VN" sz="2800" b="1" dirty="0"/>
              <a:t>Đọc đoạn văn sau và trả lời câu hỏi</a:t>
            </a:r>
          </a:p>
        </p:txBody>
      </p:sp>
      <p:sp>
        <p:nvSpPr>
          <p:cNvPr id="2" name="Rectangle: Rounded Corners 1">
            <a:extLst>
              <a:ext uri="{FF2B5EF4-FFF2-40B4-BE49-F238E27FC236}">
                <a16:creationId xmlns:a16="http://schemas.microsoft.com/office/drawing/2014/main" id="{670FDC49-8255-7A83-C129-815A15BB8692}"/>
              </a:ext>
            </a:extLst>
          </p:cNvPr>
          <p:cNvSpPr/>
          <p:nvPr/>
        </p:nvSpPr>
        <p:spPr>
          <a:xfrm>
            <a:off x="594361" y="1746503"/>
            <a:ext cx="11036807" cy="1335025"/>
          </a:xfrm>
          <a:prstGeom prst="roundRect">
            <a:avLst/>
          </a:prstGeom>
          <a:solidFill>
            <a:schemeClr val="accent2">
              <a:alpha val="95000"/>
            </a:schemeClr>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D5E13986-7213-8E0B-61DF-4E7C2A3F781B}"/>
              </a:ext>
            </a:extLst>
          </p:cNvPr>
          <p:cNvPicPr>
            <a:picLocks noChangeAspect="1"/>
          </p:cNvPicPr>
          <p:nvPr/>
        </p:nvPicPr>
        <p:blipFill>
          <a:blip r:embed="rId2"/>
          <a:stretch>
            <a:fillRect/>
          </a:stretch>
        </p:blipFill>
        <p:spPr>
          <a:xfrm rot="382452">
            <a:off x="711651" y="1850000"/>
            <a:ext cx="533514" cy="839445"/>
          </a:xfrm>
          <a:prstGeom prst="rect">
            <a:avLst/>
          </a:prstGeom>
        </p:spPr>
      </p:pic>
      <p:sp>
        <p:nvSpPr>
          <p:cNvPr id="5" name="TextBox 4">
            <a:extLst>
              <a:ext uri="{FF2B5EF4-FFF2-40B4-BE49-F238E27FC236}">
                <a16:creationId xmlns:a16="http://schemas.microsoft.com/office/drawing/2014/main" id="{2245DE61-FE55-8421-03E6-88902069DA51}"/>
              </a:ext>
            </a:extLst>
          </p:cNvPr>
          <p:cNvSpPr txBox="1"/>
          <p:nvPr/>
        </p:nvSpPr>
        <p:spPr>
          <a:xfrm>
            <a:off x="1290115" y="1944890"/>
            <a:ext cx="10268714" cy="954107"/>
          </a:xfrm>
          <a:prstGeom prst="rect">
            <a:avLst/>
          </a:prstGeom>
          <a:noFill/>
        </p:spPr>
        <p:txBody>
          <a:bodyPr wrap="square">
            <a:spAutoFit/>
          </a:bodyPr>
          <a:lstStyle/>
          <a:p>
            <a:r>
              <a:rPr lang="vi-VN" sz="2800">
                <a:solidFill>
                  <a:schemeClr val="bg1"/>
                </a:solidFill>
              </a:rPr>
              <a:t>b) Người viết sáng tạo thêm những chi tiết ấy nhằm mục đích gì?</a:t>
            </a:r>
            <a:endParaRPr lang="vi-VN" sz="2800" dirty="0">
              <a:solidFill>
                <a:schemeClr val="bg1"/>
              </a:solidFill>
            </a:endParaRPr>
          </a:p>
        </p:txBody>
      </p:sp>
      <p:sp>
        <p:nvSpPr>
          <p:cNvPr id="8" name="TextBox 7">
            <a:extLst>
              <a:ext uri="{FF2B5EF4-FFF2-40B4-BE49-F238E27FC236}">
                <a16:creationId xmlns:a16="http://schemas.microsoft.com/office/drawing/2014/main" id="{6A6426B4-7018-5796-5C1B-E063E3F0281D}"/>
              </a:ext>
            </a:extLst>
          </p:cNvPr>
          <p:cNvSpPr txBox="1"/>
          <p:nvPr/>
        </p:nvSpPr>
        <p:spPr>
          <a:xfrm>
            <a:off x="594361" y="3355848"/>
            <a:ext cx="11119103" cy="1121846"/>
          </a:xfrm>
          <a:prstGeom prst="rect">
            <a:avLst/>
          </a:prstGeom>
          <a:noFill/>
        </p:spPr>
        <p:txBody>
          <a:bodyPr wrap="square">
            <a:spAutoFit/>
          </a:bodyPr>
          <a:lstStyle/>
          <a:p>
            <a:pPr>
              <a:lnSpc>
                <a:spcPct val="150000"/>
              </a:lnSpc>
            </a:pPr>
            <a:r>
              <a:rPr lang="vi-VN" sz="2400"/>
              <a:t> Người viết sáng tạo thêm những chi tiết ấy để làm sinh động thêm cho đoạn văn</a:t>
            </a:r>
            <a:endParaRPr lang="vi-VN" sz="2400" dirty="0"/>
          </a:p>
        </p:txBody>
      </p:sp>
    </p:spTree>
    <p:extLst>
      <p:ext uri="{BB962C8B-B14F-4D97-AF65-F5344CB8AC3E}">
        <p14:creationId xmlns:p14="http://schemas.microsoft.com/office/powerpoint/2010/main" val="3375943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82AA-5300-1258-2A60-72500BB87CE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1ECAC14-EAE1-B9C8-8AD9-2F7906493B9A}"/>
              </a:ext>
            </a:extLst>
          </p:cNvPr>
          <p:cNvSpPr txBox="1"/>
          <p:nvPr/>
        </p:nvSpPr>
        <p:spPr>
          <a:xfrm>
            <a:off x="978408" y="457200"/>
            <a:ext cx="8346186" cy="584775"/>
          </a:xfrm>
          <a:prstGeom prst="rect">
            <a:avLst/>
          </a:prstGeom>
          <a:noFill/>
        </p:spPr>
        <p:txBody>
          <a:bodyPr wrap="square">
            <a:spAutoFit/>
          </a:bodyPr>
          <a:lstStyle/>
          <a:p>
            <a:r>
              <a:rPr lang="vi-VN" sz="3200" b="1" dirty="0">
                <a:solidFill>
                  <a:srgbClr val="FF0000"/>
                </a:solidFill>
              </a:rPr>
              <a:t>I. Nhận xét</a:t>
            </a:r>
          </a:p>
        </p:txBody>
      </p:sp>
      <p:sp>
        <p:nvSpPr>
          <p:cNvPr id="9" name="TextBox 8">
            <a:extLst>
              <a:ext uri="{FF2B5EF4-FFF2-40B4-BE49-F238E27FC236}">
                <a16:creationId xmlns:a16="http://schemas.microsoft.com/office/drawing/2014/main" id="{40668976-5ABF-AC8F-6E19-185AEB70203D}"/>
              </a:ext>
            </a:extLst>
          </p:cNvPr>
          <p:cNvSpPr txBox="1"/>
          <p:nvPr/>
        </p:nvSpPr>
        <p:spPr>
          <a:xfrm>
            <a:off x="978408" y="1041975"/>
            <a:ext cx="8346186" cy="523220"/>
          </a:xfrm>
          <a:prstGeom prst="rect">
            <a:avLst/>
          </a:prstGeom>
          <a:noFill/>
        </p:spPr>
        <p:txBody>
          <a:bodyPr wrap="square">
            <a:spAutoFit/>
          </a:bodyPr>
          <a:lstStyle/>
          <a:p>
            <a:r>
              <a:rPr lang="vi-VN" sz="2800" b="1" dirty="0"/>
              <a:t>Đọc đoạn văn sau và trả lời câu hỏi</a:t>
            </a:r>
          </a:p>
        </p:txBody>
      </p:sp>
      <p:sp>
        <p:nvSpPr>
          <p:cNvPr id="2" name="Rectangle: Rounded Corners 1">
            <a:extLst>
              <a:ext uri="{FF2B5EF4-FFF2-40B4-BE49-F238E27FC236}">
                <a16:creationId xmlns:a16="http://schemas.microsoft.com/office/drawing/2014/main" id="{535F2D57-5EEE-D49D-CB8A-30F34BAF44AB}"/>
              </a:ext>
            </a:extLst>
          </p:cNvPr>
          <p:cNvSpPr/>
          <p:nvPr/>
        </p:nvSpPr>
        <p:spPr>
          <a:xfrm>
            <a:off x="594361" y="1746503"/>
            <a:ext cx="11036807" cy="1335025"/>
          </a:xfrm>
          <a:prstGeom prst="roundRect">
            <a:avLst/>
          </a:prstGeom>
          <a:solidFill>
            <a:schemeClr val="accent2">
              <a:alpha val="95000"/>
            </a:schemeClr>
          </a:solidFill>
          <a:ln w="38100">
            <a:solidFill>
              <a:schemeClr val="bg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997BF9FC-7749-F20B-2DBC-2CF03A98120F}"/>
              </a:ext>
            </a:extLst>
          </p:cNvPr>
          <p:cNvPicPr>
            <a:picLocks noChangeAspect="1"/>
          </p:cNvPicPr>
          <p:nvPr/>
        </p:nvPicPr>
        <p:blipFill>
          <a:blip r:embed="rId2"/>
          <a:stretch>
            <a:fillRect/>
          </a:stretch>
        </p:blipFill>
        <p:spPr>
          <a:xfrm rot="382452">
            <a:off x="711651" y="1850000"/>
            <a:ext cx="533514" cy="839445"/>
          </a:xfrm>
          <a:prstGeom prst="rect">
            <a:avLst/>
          </a:prstGeom>
        </p:spPr>
      </p:pic>
      <p:sp>
        <p:nvSpPr>
          <p:cNvPr id="5" name="TextBox 4">
            <a:extLst>
              <a:ext uri="{FF2B5EF4-FFF2-40B4-BE49-F238E27FC236}">
                <a16:creationId xmlns:a16="http://schemas.microsoft.com/office/drawing/2014/main" id="{A8F84EF5-A2F6-7027-A803-B26C8B5A87C7}"/>
              </a:ext>
            </a:extLst>
          </p:cNvPr>
          <p:cNvSpPr txBox="1"/>
          <p:nvPr/>
        </p:nvSpPr>
        <p:spPr>
          <a:xfrm>
            <a:off x="1290115" y="1944890"/>
            <a:ext cx="10268714" cy="954107"/>
          </a:xfrm>
          <a:prstGeom prst="rect">
            <a:avLst/>
          </a:prstGeom>
          <a:noFill/>
        </p:spPr>
        <p:txBody>
          <a:bodyPr wrap="square">
            <a:spAutoFit/>
          </a:bodyPr>
          <a:lstStyle/>
          <a:p>
            <a:r>
              <a:rPr lang="vi-VN" sz="2800">
                <a:solidFill>
                  <a:schemeClr val="bg1"/>
                </a:solidFill>
              </a:rPr>
              <a:t>c) Những chi tiết ấy có làm thay đổi nội dung chính của câu chuyện không? Vì sao?</a:t>
            </a:r>
            <a:endParaRPr lang="vi-VN" sz="2800" dirty="0">
              <a:solidFill>
                <a:schemeClr val="bg1"/>
              </a:solidFill>
            </a:endParaRPr>
          </a:p>
        </p:txBody>
      </p:sp>
      <p:sp>
        <p:nvSpPr>
          <p:cNvPr id="8" name="TextBox 7">
            <a:extLst>
              <a:ext uri="{FF2B5EF4-FFF2-40B4-BE49-F238E27FC236}">
                <a16:creationId xmlns:a16="http://schemas.microsoft.com/office/drawing/2014/main" id="{3E3BAAEB-C5E9-797D-BB7E-B17151814234}"/>
              </a:ext>
            </a:extLst>
          </p:cNvPr>
          <p:cNvSpPr txBox="1"/>
          <p:nvPr/>
        </p:nvSpPr>
        <p:spPr>
          <a:xfrm>
            <a:off x="594361" y="3355848"/>
            <a:ext cx="11119103" cy="1939826"/>
          </a:xfrm>
          <a:prstGeom prst="rect">
            <a:avLst/>
          </a:prstGeom>
          <a:noFill/>
        </p:spPr>
        <p:txBody>
          <a:bodyPr wrap="square">
            <a:spAutoFit/>
          </a:bodyPr>
          <a:lstStyle/>
          <a:p>
            <a:pPr>
              <a:lnSpc>
                <a:spcPct val="150000"/>
              </a:lnSpc>
            </a:pPr>
            <a:r>
              <a:rPr lang="vi-VN" sz="2800"/>
              <a:t>Những chi tiết ấy không làm thay đổi nội dung vì mục đích cuối cùng của cả 2 đoạn văn đều là bạn Hải muốn mang số tiền đó gửi lại cô bán tạp hoá</a:t>
            </a:r>
            <a:endParaRPr lang="vi-VN" sz="2800" dirty="0"/>
          </a:p>
        </p:txBody>
      </p:sp>
    </p:spTree>
    <p:extLst>
      <p:ext uri="{BB962C8B-B14F-4D97-AF65-F5344CB8AC3E}">
        <p14:creationId xmlns:p14="http://schemas.microsoft.com/office/powerpoint/2010/main" val="255096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67D2-5A0A-DCF1-B889-673DFA5B4C6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0B4B3A4-7D75-3664-A9B3-FF5C3D0A5D1B}"/>
              </a:ext>
            </a:extLst>
          </p:cNvPr>
          <p:cNvSpPr txBox="1"/>
          <p:nvPr/>
        </p:nvSpPr>
        <p:spPr>
          <a:xfrm>
            <a:off x="914400" y="402336"/>
            <a:ext cx="3493008" cy="584775"/>
          </a:xfrm>
          <a:prstGeom prst="rect">
            <a:avLst/>
          </a:prstGeom>
          <a:noFill/>
        </p:spPr>
        <p:txBody>
          <a:bodyPr wrap="square">
            <a:spAutoFit/>
          </a:bodyPr>
          <a:lstStyle/>
          <a:p>
            <a:r>
              <a:rPr lang="en-GB" sz="3200" b="1" dirty="0">
                <a:solidFill>
                  <a:srgbClr val="FF0000"/>
                </a:solidFill>
              </a:rPr>
              <a:t>II. </a:t>
            </a:r>
            <a:r>
              <a:rPr lang="en-GB" sz="3200" b="1" dirty="0" err="1">
                <a:solidFill>
                  <a:srgbClr val="FF0000"/>
                </a:solidFill>
              </a:rPr>
              <a:t>Bài</a:t>
            </a:r>
            <a:r>
              <a:rPr lang="en-GB" sz="3200" b="1" dirty="0">
                <a:solidFill>
                  <a:srgbClr val="FF0000"/>
                </a:solidFill>
              </a:rPr>
              <a:t> </a:t>
            </a:r>
            <a:r>
              <a:rPr lang="en-GB" sz="3200" b="1" dirty="0" err="1">
                <a:solidFill>
                  <a:srgbClr val="FF0000"/>
                </a:solidFill>
              </a:rPr>
              <a:t>học</a:t>
            </a:r>
            <a:endParaRPr lang="vi-VN" sz="3200" b="1" dirty="0">
              <a:solidFill>
                <a:srgbClr val="FF0000"/>
              </a:solidFill>
            </a:endParaRPr>
          </a:p>
        </p:txBody>
      </p:sp>
      <p:sp>
        <p:nvSpPr>
          <p:cNvPr id="6" name="TextBox 5">
            <a:extLst>
              <a:ext uri="{FF2B5EF4-FFF2-40B4-BE49-F238E27FC236}">
                <a16:creationId xmlns:a16="http://schemas.microsoft.com/office/drawing/2014/main" id="{518AB6FB-2979-2C28-2B23-B28AFB1A950A}"/>
              </a:ext>
            </a:extLst>
          </p:cNvPr>
          <p:cNvSpPr txBox="1"/>
          <p:nvPr/>
        </p:nvSpPr>
        <p:spPr>
          <a:xfrm>
            <a:off x="457200" y="1069848"/>
            <a:ext cx="11009376" cy="1815882"/>
          </a:xfrm>
          <a:prstGeom prst="rect">
            <a:avLst/>
          </a:prstGeom>
          <a:noFill/>
        </p:spPr>
        <p:txBody>
          <a:bodyPr wrap="square">
            <a:spAutoFit/>
          </a:bodyPr>
          <a:lstStyle/>
          <a:p>
            <a:r>
              <a:rPr lang="vi-VN" sz="2800" dirty="0"/>
              <a:t>Để kể sáng tạo một câu chuyện đã nghe, đã đọc, em có thể tưởng tượng và phát triển câu chuyện bằng cách bổ sung một số chi tiết mới, làm cho nội dung sinh động, phong phú hơn mà không thay đổi nội dung chính của câu chuyện.</a:t>
            </a:r>
          </a:p>
        </p:txBody>
      </p:sp>
    </p:spTree>
    <p:extLst>
      <p:ext uri="{BB962C8B-B14F-4D97-AF65-F5344CB8AC3E}">
        <p14:creationId xmlns:p14="http://schemas.microsoft.com/office/powerpoint/2010/main" val="742638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alpha val="95000"/>
          </a:schemeClr>
        </a:solidFill>
        <a:ln w="38100">
          <a:solidFill>
            <a:schemeClr val="tx1"/>
          </a:solidFill>
          <a:prstDash val="lgDash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514</Words>
  <Application>Microsoft Office PowerPoint</Application>
  <PresentationFormat>Widescreen</PresentationFormat>
  <Paragraphs>31</Paragraphs>
  <Slides>12</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#9Slide07 IcielPony</vt:lpstr>
      <vt:lpstr>Aptos</vt:lpstr>
      <vt:lpstr>Aptos Display</vt:lpstr>
      <vt:lpstr>Arial</vt:lpstr>
      <vt:lpstr>Times New Roman</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VO THI YEN NHI</dc:creator>
  <cp:lastModifiedBy>VO THI YEN NHI</cp:lastModifiedBy>
  <cp:revision>1</cp:revision>
  <dcterms:created xsi:type="dcterms:W3CDTF">2025-02-15T10:15:23Z</dcterms:created>
  <dcterms:modified xsi:type="dcterms:W3CDTF">2025-02-15T10:42:46Z</dcterms:modified>
</cp:coreProperties>
</file>