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56" r:id="rId4"/>
    <p:sldId id="261" r:id="rId5"/>
    <p:sldId id="283" r:id="rId6"/>
    <p:sldId id="284" r:id="rId7"/>
    <p:sldId id="286" r:id="rId8"/>
    <p:sldId id="28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BB3B"/>
    <a:srgbClr val="FFCBFE"/>
    <a:srgbClr val="EAE2FB"/>
    <a:srgbClr val="ECE4FC"/>
    <a:srgbClr val="FF94FF"/>
    <a:srgbClr val="88FFFF"/>
    <a:srgbClr val="FFFF6E"/>
    <a:srgbClr val="FFFF30"/>
    <a:srgbClr val="FFF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05/05/2025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09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05/05/2025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60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027289" y="2009421"/>
            <a:ext cx="10137422" cy="4447823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29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372533" y="414867"/>
            <a:ext cx="11446934" cy="602826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341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05/05/2025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9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05/05/2025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28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05/05/2025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12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05/05/2025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4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05/05/2025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89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05/05/2025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04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01" y="7745456"/>
            <a:ext cx="2684439" cy="25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0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40646" y="899329"/>
            <a:ext cx="8266610" cy="1354773"/>
            <a:chOff x="5460023" y="707943"/>
            <a:chExt cx="6034564" cy="1354773"/>
          </a:xfrm>
        </p:grpSpPr>
        <p:sp>
          <p:nvSpPr>
            <p:cNvPr id="15" name="Rounded Rectangle 14"/>
            <p:cNvSpPr/>
            <p:nvPr/>
          </p:nvSpPr>
          <p:spPr>
            <a:xfrm>
              <a:off x="5460023" y="707943"/>
              <a:ext cx="6034564" cy="13547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91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60105" y="763176"/>
              <a:ext cx="58215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36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1: </a:t>
              </a:r>
              <a:r>
                <a:rPr lang="en-US" sz="3600" b="1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6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l</a:t>
              </a:r>
              <a:r>
                <a:rPr lang="vi-VN" sz="36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ớp học có 30 HS, trong </a:t>
              </a:r>
              <a:r>
                <a:rPr lang="en-US" sz="36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</a:t>
              </a:r>
              <a:r>
                <a:rPr lang="vi-VN" sz="36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ó có 15 em nữ. Hỏi HS nữ chiếm bao nhiêu %</a:t>
              </a:r>
              <a:r>
                <a:rPr lang="en-US" sz="36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3568" y="3595600"/>
            <a:ext cx="4445208" cy="1281752"/>
            <a:chOff x="903568" y="3595600"/>
            <a:chExt cx="4445208" cy="1281752"/>
          </a:xfrm>
        </p:grpSpPr>
        <p:grpSp>
          <p:nvGrpSpPr>
            <p:cNvPr id="8" name="Group 7"/>
            <p:cNvGrpSpPr/>
            <p:nvPr/>
          </p:nvGrpSpPr>
          <p:grpSpPr>
            <a:xfrm>
              <a:off x="903568" y="3595600"/>
              <a:ext cx="4445208" cy="1281752"/>
              <a:chOff x="1074594" y="4210755"/>
              <a:chExt cx="3981445" cy="90623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522617" y="4278488"/>
                <a:ext cx="3533422" cy="7707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8B1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4594" y="4210755"/>
                <a:ext cx="896047" cy="906230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1775162" y="3759423"/>
              <a:ext cx="343867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40 %</a:t>
              </a:r>
              <a:endParaRPr lang="vi-VN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42141" y="3594677"/>
            <a:ext cx="4477322" cy="1301341"/>
            <a:chOff x="6742141" y="3594677"/>
            <a:chExt cx="4477322" cy="1301341"/>
          </a:xfrm>
        </p:grpSpPr>
        <p:grpSp>
          <p:nvGrpSpPr>
            <p:cNvPr id="12" name="Group 11"/>
            <p:cNvGrpSpPr/>
            <p:nvPr/>
          </p:nvGrpSpPr>
          <p:grpSpPr>
            <a:xfrm>
              <a:off x="6742141" y="3594677"/>
              <a:ext cx="4477322" cy="1301341"/>
              <a:chOff x="6913167" y="4040542"/>
              <a:chExt cx="4010209" cy="92008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7389954" y="4115201"/>
                <a:ext cx="3533422" cy="7707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C91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6913167" y="4040542"/>
                <a:ext cx="910033" cy="920080"/>
              </a:xfrm>
              <a:prstGeom prst="rect">
                <a:avLst/>
              </a:prstGeom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7667958" y="3768294"/>
              <a:ext cx="343672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50 %</a:t>
              </a:r>
              <a:endParaRPr lang="vi-VN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03568" y="4896018"/>
            <a:ext cx="4491452" cy="1399807"/>
            <a:chOff x="903568" y="4896018"/>
            <a:chExt cx="4491452" cy="1399807"/>
          </a:xfrm>
        </p:grpSpPr>
        <p:grpSp>
          <p:nvGrpSpPr>
            <p:cNvPr id="10" name="Group 9"/>
            <p:cNvGrpSpPr/>
            <p:nvPr/>
          </p:nvGrpSpPr>
          <p:grpSpPr>
            <a:xfrm>
              <a:off x="903568" y="4896018"/>
              <a:ext cx="4491452" cy="1399807"/>
              <a:chOff x="1033174" y="5333940"/>
              <a:chExt cx="4022865" cy="989698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22617" y="5443408"/>
                <a:ext cx="3533422" cy="7707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B3D84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50703"/>
              <a:stretch/>
            </p:blipFill>
            <p:spPr>
              <a:xfrm>
                <a:off x="1033174" y="5333940"/>
                <a:ext cx="937467" cy="989698"/>
              </a:xfrm>
              <a:prstGeom prst="rect">
                <a:avLst/>
              </a:prstGeom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1804344" y="5117849"/>
              <a:ext cx="34094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45 %</a:t>
              </a:r>
              <a:endParaRPr lang="vi-VN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88385" y="4820003"/>
            <a:ext cx="4477322" cy="1551836"/>
            <a:chOff x="6788385" y="4820003"/>
            <a:chExt cx="4477322" cy="1551836"/>
          </a:xfrm>
        </p:grpSpPr>
        <p:grpSp>
          <p:nvGrpSpPr>
            <p:cNvPr id="14" name="Group 13"/>
            <p:cNvGrpSpPr/>
            <p:nvPr/>
          </p:nvGrpSpPr>
          <p:grpSpPr>
            <a:xfrm>
              <a:off x="6788385" y="4820003"/>
              <a:ext cx="4477322" cy="1551836"/>
              <a:chOff x="6913167" y="5116985"/>
              <a:chExt cx="4010209" cy="109718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7389954" y="5280196"/>
                <a:ext cx="3533422" cy="7707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22ABB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13167" y="5116985"/>
                <a:ext cx="953575" cy="1097186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758176" y="5118868"/>
              <a:ext cx="334651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60 %</a:t>
              </a:r>
              <a:endParaRPr lang="vi-VN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8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91998" y="0"/>
            <a:ext cx="1200002" cy="6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568" y="707943"/>
            <a:ext cx="10591019" cy="2655890"/>
            <a:chOff x="5460023" y="707943"/>
            <a:chExt cx="6034564" cy="2655890"/>
          </a:xfrm>
        </p:grpSpPr>
        <p:sp>
          <p:nvSpPr>
            <p:cNvPr id="3" name="Rounded Rectangle 2"/>
            <p:cNvSpPr/>
            <p:nvPr/>
          </p:nvSpPr>
          <p:spPr>
            <a:xfrm>
              <a:off x="5460023" y="707943"/>
              <a:ext cx="6034564" cy="26558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91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542584" y="1043022"/>
              <a:ext cx="582159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Câu 2: 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Trong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vườn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20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5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bưởi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bưởi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chiếm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bao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phần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vườn</a:t>
              </a:r>
              <a:endParaRPr lang="vi-VN" sz="4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3568" y="3595600"/>
            <a:ext cx="4445208" cy="1281752"/>
            <a:chOff x="903568" y="3595600"/>
            <a:chExt cx="4445208" cy="1281752"/>
          </a:xfrm>
        </p:grpSpPr>
        <p:grpSp>
          <p:nvGrpSpPr>
            <p:cNvPr id="7" name="Group 6"/>
            <p:cNvGrpSpPr/>
            <p:nvPr/>
          </p:nvGrpSpPr>
          <p:grpSpPr>
            <a:xfrm>
              <a:off x="903568" y="3595600"/>
              <a:ext cx="4445208" cy="1281752"/>
              <a:chOff x="1074594" y="4210755"/>
              <a:chExt cx="3981445" cy="90623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22617" y="4278488"/>
                <a:ext cx="3533422" cy="7707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8B1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4594" y="4210755"/>
                <a:ext cx="896047" cy="906230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1775162" y="3853396"/>
              <a:ext cx="34386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30</a:t>
              </a:r>
              <a:r>
                <a: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%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42141" y="3594677"/>
            <a:ext cx="4477322" cy="1301341"/>
            <a:chOff x="6742141" y="3594677"/>
            <a:chExt cx="4477322" cy="1301341"/>
          </a:xfrm>
        </p:grpSpPr>
        <p:grpSp>
          <p:nvGrpSpPr>
            <p:cNvPr id="12" name="Group 11"/>
            <p:cNvGrpSpPr/>
            <p:nvPr/>
          </p:nvGrpSpPr>
          <p:grpSpPr>
            <a:xfrm>
              <a:off x="6742141" y="3594677"/>
              <a:ext cx="4477322" cy="1301341"/>
              <a:chOff x="6913167" y="4040542"/>
              <a:chExt cx="4010209" cy="92008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389954" y="4115202"/>
                <a:ext cx="3533422" cy="7707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C91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6913167" y="4040542"/>
                <a:ext cx="910033" cy="92008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7667958" y="3853396"/>
              <a:ext cx="343672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20 %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3568" y="4896018"/>
            <a:ext cx="4491452" cy="1399807"/>
            <a:chOff x="903568" y="4896018"/>
            <a:chExt cx="4491452" cy="1399807"/>
          </a:xfrm>
        </p:grpSpPr>
        <p:grpSp>
          <p:nvGrpSpPr>
            <p:cNvPr id="17" name="Group 16"/>
            <p:cNvGrpSpPr/>
            <p:nvPr/>
          </p:nvGrpSpPr>
          <p:grpSpPr>
            <a:xfrm>
              <a:off x="903568" y="4896018"/>
              <a:ext cx="4491452" cy="1399807"/>
              <a:chOff x="1033174" y="5333940"/>
              <a:chExt cx="4022865" cy="989698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522617" y="5443408"/>
                <a:ext cx="3533422" cy="7707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B3D84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50703"/>
              <a:stretch/>
            </p:blipFill>
            <p:spPr>
              <a:xfrm>
                <a:off x="1033174" y="5333940"/>
                <a:ext cx="937467" cy="989698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1789753" y="5248879"/>
              <a:ext cx="340949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25</a:t>
              </a:r>
              <a:r>
                <a: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%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88385" y="4820003"/>
            <a:ext cx="4477322" cy="1551836"/>
            <a:chOff x="6788385" y="4820003"/>
            <a:chExt cx="4477322" cy="1551836"/>
          </a:xfrm>
        </p:grpSpPr>
        <p:grpSp>
          <p:nvGrpSpPr>
            <p:cNvPr id="22" name="Group 21"/>
            <p:cNvGrpSpPr/>
            <p:nvPr/>
          </p:nvGrpSpPr>
          <p:grpSpPr>
            <a:xfrm>
              <a:off x="6788385" y="4820003"/>
              <a:ext cx="4477322" cy="1551836"/>
              <a:chOff x="6913167" y="5116985"/>
              <a:chExt cx="4010209" cy="1097186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389954" y="5280196"/>
                <a:ext cx="3533422" cy="7707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22ABB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13167" y="5116985"/>
                <a:ext cx="953575" cy="1097186"/>
              </a:xfrm>
              <a:prstGeom prst="rect">
                <a:avLst/>
              </a:prstGeom>
            </p:spPr>
          </p:pic>
        </p:grpSp>
        <p:sp>
          <p:nvSpPr>
            <p:cNvPr id="23" name="Rectangle 22"/>
            <p:cNvSpPr/>
            <p:nvPr/>
          </p:nvSpPr>
          <p:spPr>
            <a:xfrm>
              <a:off x="7758176" y="5279985"/>
              <a:ext cx="334651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40 %</a:t>
              </a:r>
            </a:p>
          </p:txBody>
        </p:sp>
      </p:grpSp>
      <p:pic>
        <p:nvPicPr>
          <p:cNvPr id="26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91998" y="0"/>
            <a:ext cx="1200002" cy="6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619" y="0"/>
            <a:ext cx="2700762" cy="1603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983" y="5160855"/>
            <a:ext cx="2456901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F28579-3D52-00B5-F65A-EEC152077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754" y="1923812"/>
            <a:ext cx="10205589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DBDBAE-4729-E012-BF8E-E7B541D03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62" y="594502"/>
            <a:ext cx="10642562" cy="2786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02FE48-604C-A28A-EA30-1CB26FA12128}"/>
              </a:ext>
            </a:extLst>
          </p:cNvPr>
          <p:cNvSpPr txBox="1"/>
          <p:nvPr/>
        </p:nvSpPr>
        <p:spPr>
          <a:xfrm>
            <a:off x="1329070" y="3476847"/>
            <a:ext cx="978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C7E01-85CD-D959-F688-8644D4EE7E8C}"/>
              </a:ext>
            </a:extLst>
          </p:cNvPr>
          <p:cNvSpPr txBox="1"/>
          <p:nvPr/>
        </p:nvSpPr>
        <p:spPr>
          <a:xfrm>
            <a:off x="1318438" y="4104168"/>
            <a:ext cx="978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Khang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Tú.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A54B76-2E76-87F6-25BE-720522A4BF12}"/>
                  </a:ext>
                </a:extLst>
              </p:cNvPr>
              <p:cNvSpPr txBox="1"/>
              <p:nvPr/>
            </p:nvSpPr>
            <p:spPr>
              <a:xfrm>
                <a:off x="1339703" y="5092996"/>
                <a:ext cx="9781953" cy="105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3200" b="0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 dirty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14</m:t>
                          </m:r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4</m:t>
                          </m:r>
                        </m:num>
                        <m:den>
                          <m:r>
                            <a:rPr lang="en-US" sz="3200" i="1" dirty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25</m:t>
                          </m:r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4</m:t>
                          </m:r>
                        </m:den>
                      </m:f>
                      <m:r>
                        <a:rPr lang="en-US" sz="3200" b="0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3200" b="0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=56 %</m:t>
                      </m:r>
                    </m:oMath>
                  </m:oMathPara>
                </a14:m>
                <a:endParaRPr lang="en-US" sz="3200" dirty="0">
                  <a:solidFill>
                    <a:srgbClr val="FF3399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A54B76-2E76-87F6-25BE-720522A4B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03" y="5092996"/>
                <a:ext cx="9781953" cy="1059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12F26-23D2-9BAD-5FD8-CE155EFC6016}"/>
              </a:ext>
            </a:extLst>
          </p:cNvPr>
          <p:cNvSpPr txBox="1"/>
          <p:nvPr/>
        </p:nvSpPr>
        <p:spPr>
          <a:xfrm>
            <a:off x="1424763" y="531626"/>
            <a:ext cx="9835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khảo sát sự yêu thích một số trang web của 80 học sinh được ghi lại ở bảng bên: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FD186D-FEA5-EBF1-F746-9DE382B4531F}"/>
              </a:ext>
            </a:extLst>
          </p:cNvPr>
          <p:cNvSpPr/>
          <p:nvPr/>
        </p:nvSpPr>
        <p:spPr>
          <a:xfrm>
            <a:off x="712382" y="616688"/>
            <a:ext cx="669851" cy="5847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DEEA1-B1DF-EBE5-718F-37DF611B1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564" y="1611848"/>
            <a:ext cx="5415478" cy="3260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491CF8-ECE9-76CE-4F73-D71553670E24}"/>
              </a:ext>
            </a:extLst>
          </p:cNvPr>
          <p:cNvSpPr txBox="1"/>
          <p:nvPr/>
        </p:nvSpPr>
        <p:spPr>
          <a:xfrm>
            <a:off x="510365" y="1919752"/>
            <a:ext cx="5637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Bao nhiêu phần trăm học sinh yêu thích trang web A?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Bao nhiêu phần trăm học sinh yêu thích trang web D?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Dựa vào thông tin trên, em hãy đặt thêm các câu hỏi.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C1B7C3-C685-8875-3A13-3658A2D44485}"/>
              </a:ext>
            </a:extLst>
          </p:cNvPr>
          <p:cNvSpPr txBox="1"/>
          <p:nvPr/>
        </p:nvSpPr>
        <p:spPr>
          <a:xfrm>
            <a:off x="1520456" y="808074"/>
            <a:ext cx="9462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web A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: 80 × 100% = 43,75 %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85682-775E-4676-618F-E29ABF8FD87C}"/>
              </a:ext>
            </a:extLst>
          </p:cNvPr>
          <p:cNvSpPr txBox="1"/>
          <p:nvPr/>
        </p:nvSpPr>
        <p:spPr>
          <a:xfrm>
            <a:off x="1584251" y="2115878"/>
            <a:ext cx="9462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web D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: 80 × 100% = 12,5%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61187-3670-CC6B-9F68-DA47C91BC94B}"/>
              </a:ext>
            </a:extLst>
          </p:cNvPr>
          <p:cNvSpPr txBox="1"/>
          <p:nvPr/>
        </p:nvSpPr>
        <p:spPr>
          <a:xfrm>
            <a:off x="1456660" y="3434315"/>
            <a:ext cx="9983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Bao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web B?</a:t>
            </a:r>
          </a:p>
          <a:p>
            <a:pPr algn="ctr"/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web C?</a:t>
            </a:r>
          </a:p>
        </p:txBody>
      </p:sp>
    </p:spTree>
    <p:extLst>
      <p:ext uri="{BB962C8B-B14F-4D97-AF65-F5344CB8AC3E}">
        <p14:creationId xmlns:p14="http://schemas.microsoft.com/office/powerpoint/2010/main" val="159418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12F26-23D2-9BAD-5FD8-CE155EFC6016}"/>
              </a:ext>
            </a:extLst>
          </p:cNvPr>
          <p:cNvSpPr txBox="1"/>
          <p:nvPr/>
        </p:nvSpPr>
        <p:spPr>
          <a:xfrm>
            <a:off x="1424763" y="531626"/>
            <a:ext cx="9835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 tại, mỗi tháng gia đình Vy phải trả 125 000 đồng tiền truyền hình cáp. Sắp tới, giá truyền hình cáp tăng thêm 8%. Hỏi mỗi tháng gia đình Vy phải trả bao nhiêu tiền truyền hình cáp theo giá mới?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FD186D-FEA5-EBF1-F746-9DE382B4531F}"/>
              </a:ext>
            </a:extLst>
          </p:cNvPr>
          <p:cNvSpPr/>
          <p:nvPr/>
        </p:nvSpPr>
        <p:spPr>
          <a:xfrm>
            <a:off x="712382" y="616688"/>
            <a:ext cx="669851" cy="5847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9DE62-ADD4-CBB0-CA4D-E36804C15FB5}"/>
              </a:ext>
            </a:extLst>
          </p:cNvPr>
          <p:cNvSpPr txBox="1"/>
          <p:nvPr/>
        </p:nvSpPr>
        <p:spPr>
          <a:xfrm>
            <a:off x="1031358" y="2594344"/>
            <a:ext cx="102710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i="0" dirty="0">
              <a:solidFill>
                <a:srgbClr val="FF3399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cáp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125 000 × 8 : 100 = 10 000 (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Vy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cáp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125 000 + 10 000 = 135 000 (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135 000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05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12F26-23D2-9BAD-5FD8-CE155EFC6016}"/>
              </a:ext>
            </a:extLst>
          </p:cNvPr>
          <p:cNvSpPr txBox="1"/>
          <p:nvPr/>
        </p:nvSpPr>
        <p:spPr>
          <a:xfrm>
            <a:off x="1424763" y="531626"/>
            <a:ext cx="9835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Bề mặt của một quả bóng đá có 32 miếng da màu đen và màu trắng, tỉ số của số miếng da màu đen và số miếng da màu trắng là 3 : 5. Tính số miếng da mỗi loại.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FD186D-FEA5-EBF1-F746-9DE382B4531F}"/>
              </a:ext>
            </a:extLst>
          </p:cNvPr>
          <p:cNvSpPr/>
          <p:nvPr/>
        </p:nvSpPr>
        <p:spPr>
          <a:xfrm>
            <a:off x="712382" y="616688"/>
            <a:ext cx="669851" cy="5847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6B8815-5BCB-92FC-C58C-5CC401CA0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84" y="2169707"/>
            <a:ext cx="2152650" cy="2114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91EF7E-AA5C-3B5D-516D-4F2B78C6ED70}"/>
              </a:ext>
            </a:extLst>
          </p:cNvPr>
          <p:cNvSpPr txBox="1"/>
          <p:nvPr/>
        </p:nvSpPr>
        <p:spPr>
          <a:xfrm>
            <a:off x="606056" y="2232835"/>
            <a:ext cx="8718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Trong một trận bóng rổ, hai đội ghi được tổng cộng 63 điểm. Đội A ghi được số điểm bằng 80% số điểm mà đội B ghi được. Tính số điểm mỗi đội.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447</Words>
  <Application>Microsoft Office PowerPoint</Application>
  <PresentationFormat>Widescreen</PresentationFormat>
  <Paragraphs>35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2</cp:revision>
  <dcterms:created xsi:type="dcterms:W3CDTF">2024-12-12T12:28:30Z</dcterms:created>
  <dcterms:modified xsi:type="dcterms:W3CDTF">2025-05-04T21:35:24Z</dcterms:modified>
</cp:coreProperties>
</file>