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74" r:id="rId3"/>
    <p:sldId id="278" r:id="rId4"/>
    <p:sldId id="280" r:id="rId5"/>
    <p:sldId id="263" r:id="rId6"/>
    <p:sldId id="281" r:id="rId7"/>
    <p:sldId id="282" r:id="rId8"/>
    <p:sldId id="259" r:id="rId9"/>
    <p:sldId id="284" r:id="rId10"/>
    <p:sldId id="285" r:id="rId11"/>
    <p:sldId id="286" r:id="rId12"/>
    <p:sldId id="287" r:id="rId13"/>
    <p:sldId id="288" r:id="rId14"/>
    <p:sldId id="289" r:id="rId15"/>
    <p:sldId id="290" r:id="rId16"/>
    <p:sldId id="306" r:id="rId17"/>
    <p:sldId id="291" r:id="rId18"/>
    <p:sldId id="292" r:id="rId19"/>
    <p:sldId id="293" r:id="rId20"/>
    <p:sldId id="294" r:id="rId21"/>
    <p:sldId id="295" r:id="rId22"/>
    <p:sldId id="296" r:id="rId23"/>
    <p:sldId id="297" r:id="rId24"/>
    <p:sldId id="298" r:id="rId25"/>
    <p:sldId id="299" r:id="rId26"/>
    <p:sldId id="300" r:id="rId27"/>
    <p:sldId id="303" r:id="rId28"/>
    <p:sldId id="305" r:id="rId29"/>
    <p:sldId id="307" r:id="rId30"/>
    <p:sldId id="308" r:id="rId31"/>
    <p:sldId id="309" r:id="rId3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691"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a:stretch>
              <a:fillRect/>
            </a:stretch>
          </a:blipFill>
        </p:spPr>
        <p:txBody>
          <a:bodyPr/>
          <a:lstStyle/>
          <a:p>
            <a:endParaRPr lang="en-US"/>
          </a:p>
        </p:txBody>
      </p:sp>
      <p:sp>
        <p:nvSpPr>
          <p:cNvPr id="10" name="TextBox 5"/>
          <p:cNvSpPr txBox="1"/>
          <p:nvPr/>
        </p:nvSpPr>
        <p:spPr>
          <a:xfrm>
            <a:off x="1251857" y="2246784"/>
            <a:ext cx="15849600" cy="1313565"/>
          </a:xfrm>
          <a:prstGeom prst="rect">
            <a:avLst/>
          </a:prstGeom>
        </p:spPr>
        <p:txBody>
          <a:bodyPr wrap="square" lIns="0" tIns="0" rIns="0" bIns="0" rtlCol="0" anchor="t">
            <a:spAutoFit/>
          </a:bodyPr>
          <a:lstStyle/>
          <a:p>
            <a:pPr algn="ctr">
              <a:lnSpc>
                <a:spcPts val="8800"/>
              </a:lnSpc>
            </a:pPr>
            <a:r>
              <a:rPr lang="vi-VN" sz="13800" b="1" u="sng" dirty="0">
                <a:solidFill>
                  <a:srgbClr val="191919"/>
                </a:solidFill>
                <a:latin typeface="Calibri" panose="020F0502020204030204" pitchFamily="34" charset="0"/>
                <a:ea typeface="Calibri" panose="020F0502020204030204" pitchFamily="34" charset="0"/>
                <a:cs typeface="Calibri" panose="020F0502020204030204" pitchFamily="34" charset="0"/>
              </a:rPr>
              <a:t>KHOA HỌC</a:t>
            </a:r>
          </a:p>
        </p:txBody>
      </p:sp>
      <p:grpSp>
        <p:nvGrpSpPr>
          <p:cNvPr id="12" name="Group 11"/>
          <p:cNvGrpSpPr/>
          <p:nvPr/>
        </p:nvGrpSpPr>
        <p:grpSpPr>
          <a:xfrm>
            <a:off x="1219200" y="5265621"/>
            <a:ext cx="15849600" cy="3385542"/>
            <a:chOff x="1072243" y="4317446"/>
            <a:chExt cx="15849600" cy="3385542"/>
          </a:xfrm>
        </p:grpSpPr>
        <p:sp>
          <p:nvSpPr>
            <p:cNvPr id="9" name="TextBox 5"/>
            <p:cNvSpPr txBox="1"/>
            <p:nvPr/>
          </p:nvSpPr>
          <p:spPr>
            <a:xfrm>
              <a:off x="1072243" y="4317446"/>
              <a:ext cx="15849600" cy="3385542"/>
            </a:xfrm>
            <a:prstGeom prst="rect">
              <a:avLst/>
            </a:prstGeom>
          </p:spPr>
          <p:txBody>
            <a:bodyPr wrap="square" lIns="0" tIns="0" rIns="0" bIns="0" rtlCol="0" anchor="t">
              <a:spAutoFit/>
            </a:bodyPr>
            <a:lstStyle/>
            <a:p>
              <a:pPr algn="ctr">
                <a:lnSpc>
                  <a:spcPts val="8800"/>
                </a:lnSpc>
              </a:pPr>
              <a:r>
                <a:rPr lang="vi-VN" sz="9600" b="1" dirty="0">
                  <a:ln w="190500">
                    <a:solidFill>
                      <a:schemeClr val="tx1"/>
                    </a:solidFill>
                  </a:ln>
                  <a:solidFill>
                    <a:srgbClr val="191919"/>
                  </a:solidFill>
                  <a:latin typeface="Calibri" panose="020F0502020204030204" pitchFamily="34" charset="0"/>
                  <a:ea typeface="Calibri" panose="020F0502020204030204" pitchFamily="34" charset="0"/>
                  <a:cs typeface="Calibri" panose="020F0502020204030204" pitchFamily="34" charset="0"/>
                </a:rPr>
                <a:t>BÀI 4</a:t>
              </a:r>
            </a:p>
            <a:p>
              <a:pPr algn="ctr">
                <a:lnSpc>
                  <a:spcPts val="8800"/>
                </a:lnSpc>
              </a:pPr>
              <a:r>
                <a:rPr lang="vi-VN" sz="9600" b="1" dirty="0">
                  <a:ln w="190500">
                    <a:solidFill>
                      <a:schemeClr val="tx1"/>
                    </a:solidFill>
                  </a:ln>
                  <a:solidFill>
                    <a:srgbClr val="191919"/>
                  </a:solidFill>
                  <a:latin typeface="Calibri" panose="020F0502020204030204" pitchFamily="34" charset="0"/>
                  <a:ea typeface="Calibri" panose="020F0502020204030204" pitchFamily="34" charset="0"/>
                  <a:cs typeface="Calibri" panose="020F0502020204030204" pitchFamily="34" charset="0"/>
                </a:rPr>
                <a:t>KHÔNG KHÍ XUNG QUANH TA</a:t>
              </a:r>
            </a:p>
            <a:p>
              <a:pPr algn="ctr">
                <a:lnSpc>
                  <a:spcPts val="8800"/>
                </a:lnSpc>
              </a:pPr>
              <a:r>
                <a:rPr lang="vi-VN" sz="9600" b="1" dirty="0">
                  <a:ln w="190500">
                    <a:solidFill>
                      <a:schemeClr val="tx1"/>
                    </a:solidFill>
                  </a:ln>
                  <a:solidFill>
                    <a:srgbClr val="191919"/>
                  </a:solidFill>
                  <a:latin typeface="Calibri" panose="020F0502020204030204" pitchFamily="34" charset="0"/>
                  <a:ea typeface="Calibri" panose="020F0502020204030204" pitchFamily="34" charset="0"/>
                  <a:cs typeface="Calibri" panose="020F0502020204030204" pitchFamily="34" charset="0"/>
                </a:rPr>
                <a:t>(TIẾT 1)</a:t>
              </a:r>
              <a:endParaRPr lang="en-US" sz="9600" b="1" dirty="0">
                <a:ln w="190500">
                  <a:solidFill>
                    <a:schemeClr val="tx1"/>
                  </a:solidFill>
                </a:ln>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5"/>
            <p:cNvSpPr txBox="1"/>
            <p:nvPr/>
          </p:nvSpPr>
          <p:spPr>
            <a:xfrm>
              <a:off x="1072243" y="4317446"/>
              <a:ext cx="15849600" cy="3385542"/>
            </a:xfrm>
            <a:prstGeom prst="rect">
              <a:avLst/>
            </a:prstGeom>
          </p:spPr>
          <p:txBody>
            <a:bodyPr wrap="square" lIns="0" tIns="0" rIns="0" bIns="0" rtlCol="0" anchor="t">
              <a:spAutoFit/>
            </a:bodyPr>
            <a:lstStyle/>
            <a:p>
              <a:pPr algn="ctr">
                <a:lnSpc>
                  <a:spcPts val="8800"/>
                </a:lnSpc>
              </a:pPr>
              <a:r>
                <a:rPr lang="vi-VN" sz="9600" b="1" dirty="0">
                  <a:solidFill>
                    <a:schemeClr val="bg1"/>
                  </a:solidFill>
                  <a:latin typeface="Calibri" panose="020F0502020204030204" pitchFamily="34" charset="0"/>
                  <a:ea typeface="Calibri" panose="020F0502020204030204" pitchFamily="34" charset="0"/>
                  <a:cs typeface="Calibri" panose="020F0502020204030204" pitchFamily="34" charset="0"/>
                </a:rPr>
                <a:t>BÀI 4</a:t>
              </a:r>
            </a:p>
            <a:p>
              <a:pPr algn="ctr">
                <a:lnSpc>
                  <a:spcPts val="8800"/>
                </a:lnSpc>
              </a:pPr>
              <a:r>
                <a:rPr lang="vi-VN" sz="9600" b="1" dirty="0">
                  <a:solidFill>
                    <a:srgbClr val="FF0000"/>
                  </a:solidFill>
                  <a:latin typeface="Calibri" panose="020F0502020204030204" pitchFamily="34" charset="0"/>
                  <a:ea typeface="Calibri" panose="020F0502020204030204" pitchFamily="34" charset="0"/>
                  <a:cs typeface="Calibri" panose="020F0502020204030204" pitchFamily="34" charset="0"/>
                </a:rPr>
                <a:t>KHÔNG</a:t>
              </a:r>
              <a:r>
                <a:rPr lang="vi-VN" sz="9600" b="1"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vi-VN" sz="9600" b="1" dirty="0">
                  <a:solidFill>
                    <a:srgbClr val="FFFF00"/>
                  </a:solidFill>
                  <a:latin typeface="Calibri" panose="020F0502020204030204" pitchFamily="34" charset="0"/>
                  <a:ea typeface="Calibri" panose="020F0502020204030204" pitchFamily="34" charset="0"/>
                  <a:cs typeface="Calibri" panose="020F0502020204030204" pitchFamily="34" charset="0"/>
                </a:rPr>
                <a:t>KHÍ</a:t>
              </a:r>
              <a:r>
                <a:rPr lang="vi-VN" sz="9600" b="1"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vi-VN" sz="9600" b="1" dirty="0">
                  <a:solidFill>
                    <a:srgbClr val="00B050"/>
                  </a:solidFill>
                  <a:latin typeface="Calibri" panose="020F0502020204030204" pitchFamily="34" charset="0"/>
                  <a:ea typeface="Calibri" panose="020F0502020204030204" pitchFamily="34" charset="0"/>
                  <a:cs typeface="Calibri" panose="020F0502020204030204" pitchFamily="34" charset="0"/>
                </a:rPr>
                <a:t>XUNG</a:t>
              </a:r>
              <a:r>
                <a:rPr lang="vi-VN" sz="9600" b="1"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vi-VN" sz="9600" b="1" dirty="0">
                  <a:solidFill>
                    <a:srgbClr val="0070C0"/>
                  </a:solidFill>
                  <a:latin typeface="Calibri" panose="020F0502020204030204" pitchFamily="34" charset="0"/>
                  <a:ea typeface="Calibri" panose="020F0502020204030204" pitchFamily="34" charset="0"/>
                  <a:cs typeface="Calibri" panose="020F0502020204030204" pitchFamily="34" charset="0"/>
                </a:rPr>
                <a:t>QUANH</a:t>
              </a:r>
              <a:r>
                <a:rPr lang="vi-VN" sz="9600" b="1"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vi-VN" sz="9600" b="1" dirty="0">
                  <a:solidFill>
                    <a:srgbClr val="7030A0"/>
                  </a:solidFill>
                  <a:latin typeface="Calibri" panose="020F0502020204030204" pitchFamily="34" charset="0"/>
                  <a:ea typeface="Calibri" panose="020F0502020204030204" pitchFamily="34" charset="0"/>
                  <a:cs typeface="Calibri" panose="020F0502020204030204" pitchFamily="34" charset="0"/>
                </a:rPr>
                <a:t>TA</a:t>
              </a:r>
            </a:p>
            <a:p>
              <a:pPr algn="ctr">
                <a:lnSpc>
                  <a:spcPts val="8800"/>
                </a:lnSpc>
              </a:pPr>
              <a:r>
                <a:rPr lang="vi-VN" sz="9600" b="1" dirty="0">
                  <a:solidFill>
                    <a:schemeClr val="bg1"/>
                  </a:solidFill>
                  <a:latin typeface="Calibri" panose="020F0502020204030204" pitchFamily="34" charset="0"/>
                  <a:ea typeface="Calibri" panose="020F0502020204030204" pitchFamily="34" charset="0"/>
                  <a:cs typeface="Calibri" panose="020F0502020204030204" pitchFamily="34" charset="0"/>
                </a:rPr>
                <a:t>(TIẾT 1)</a:t>
              </a:r>
              <a:endParaRPr lang="en-US" sz="9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6408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a:stretch>
              <a:fillRect/>
            </a:stretch>
          </a:blipFill>
        </p:spPr>
        <p:txBody>
          <a:bodyPr/>
          <a:lstStyle/>
          <a:p>
            <a:endParaRPr lang="en-US"/>
          </a:p>
        </p:txBody>
      </p:sp>
      <p:sp>
        <p:nvSpPr>
          <p:cNvPr id="3" name="Freeform 3"/>
          <p:cNvSpPr/>
          <p:nvPr/>
        </p:nvSpPr>
        <p:spPr>
          <a:xfrm>
            <a:off x="127751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a:stretch>
              <a:fillRect/>
            </a:stretch>
          </a:blipFill>
        </p:spPr>
        <p:txBody>
          <a:bodyPr/>
          <a:lstStyle/>
          <a:p>
            <a:endParaRPr lang="en-US"/>
          </a:p>
        </p:txBody>
      </p:sp>
      <p:sp>
        <p:nvSpPr>
          <p:cNvPr id="7" name="Freeform 7"/>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a:stretch>
              <a:fillRect/>
            </a:stretch>
          </a:blipFill>
        </p:spPr>
        <p:txBody>
          <a:bodyPr/>
          <a:lstStyle/>
          <a:p>
            <a:endParaRPr lang="en-US"/>
          </a:p>
        </p:txBody>
      </p:sp>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a:stretch>
              <a:fillRect/>
            </a:stretch>
          </a:blipFill>
        </p:spPr>
        <p:txBody>
          <a:bodyPr/>
          <a:lstStyle/>
          <a:p>
            <a:endParaRPr lang="en-US"/>
          </a:p>
        </p:txBody>
      </p:sp>
      <p:sp>
        <p:nvSpPr>
          <p:cNvPr id="11" name="Diamond 10"/>
          <p:cNvSpPr/>
          <p:nvPr/>
        </p:nvSpPr>
        <p:spPr>
          <a:xfrm>
            <a:off x="3048000" y="1868172"/>
            <a:ext cx="12496800" cy="6400800"/>
          </a:xfrm>
          <a:prstGeom prst="diamond">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4269405" y="3298857"/>
            <a:ext cx="10053990" cy="3539430"/>
          </a:xfrm>
          <a:prstGeom prst="rect">
            <a:avLst/>
          </a:prstGeom>
        </p:spPr>
        <p:txBody>
          <a:bodyPr lIns="0" tIns="0" rIns="0" bIns="0" rtlCol="0" anchor="t">
            <a:spAutoFit/>
          </a:bodyPr>
          <a:lstStyle/>
          <a:p>
            <a:pPr algn="ctr"/>
            <a:r>
              <a:rPr lang="vi-VN" sz="11500" b="1" dirty="0">
                <a:solidFill>
                  <a:srgbClr val="FF0000"/>
                </a:solidFill>
                <a:latin typeface="Calibri" panose="020F0502020204030204" pitchFamily="34" charset="0"/>
                <a:ea typeface="Calibri" panose="020F0502020204030204" pitchFamily="34" charset="0"/>
                <a:cs typeface="Calibri" panose="020F0502020204030204" pitchFamily="34" charset="0"/>
              </a:rPr>
              <a:t>LUYỆN TẬP</a:t>
            </a:r>
          </a:p>
          <a:p>
            <a:pPr algn="ctr"/>
            <a:r>
              <a:rPr lang="vi-VN" sz="11500" b="1" dirty="0">
                <a:solidFill>
                  <a:srgbClr val="FF0000"/>
                </a:solidFill>
                <a:latin typeface="Calibri" panose="020F0502020204030204" pitchFamily="34" charset="0"/>
                <a:ea typeface="Calibri" panose="020F0502020204030204" pitchFamily="34" charset="0"/>
                <a:cs typeface="Calibri" panose="020F0502020204030204" pitchFamily="34" charset="0"/>
              </a:rPr>
              <a:t>VẬN DỤNG</a:t>
            </a:r>
            <a:endParaRPr lang="en-US" sz="115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755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3.33333E-6 3.08642E-6 L -3.33333E-6 -0.07207 " pathEditMode="relative" rAng="0" ptsTypes="AA">
                                      <p:cBhvr>
                                        <p:cTn id="6" dur="250" accel="50000" decel="50000" autoRev="1" fill="hold">
                                          <p:stCondLst>
                                            <p:cond delay="0"/>
                                          </p:stCondLst>
                                        </p:cTn>
                                        <p:tgtEl>
                                          <p:spTgt spid="5"/>
                                        </p:tgtEl>
                                        <p:attrNameLst>
                                          <p:attrName>ppt_x</p:attrName>
                                          <p:attrName>ppt_y</p:attrName>
                                        </p:attrNameLst>
                                      </p:cBhvr>
                                      <p:rCtr x="0" y="-3611"/>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3920269">
            <a:off x="13066203" y="-4196498"/>
            <a:ext cx="6226076" cy="8392995"/>
          </a:xfrm>
          <a:custGeom>
            <a:avLst/>
            <a:gdLst/>
            <a:ahLst/>
            <a:cxnLst/>
            <a:rect l="l" t="t" r="r" b="b"/>
            <a:pathLst>
              <a:path w="6226076" h="8392995">
                <a:moveTo>
                  <a:pt x="0" y="0"/>
                </a:moveTo>
                <a:lnTo>
                  <a:pt x="6226077" y="0"/>
                </a:lnTo>
                <a:lnTo>
                  <a:pt x="6226077" y="8392996"/>
                </a:lnTo>
                <a:lnTo>
                  <a:pt x="0" y="8392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43331" y="5960372"/>
            <a:ext cx="6781906" cy="6529835"/>
          </a:xfrm>
          <a:custGeom>
            <a:avLst/>
            <a:gdLst/>
            <a:ahLst/>
            <a:cxnLst/>
            <a:rect l="l" t="t" r="r" b="b"/>
            <a:pathLst>
              <a:path w="6781906" h="6529835">
                <a:moveTo>
                  <a:pt x="0" y="0"/>
                </a:moveTo>
                <a:lnTo>
                  <a:pt x="6781905" y="0"/>
                </a:lnTo>
                <a:lnTo>
                  <a:pt x="6781905" y="6529835"/>
                </a:lnTo>
                <a:lnTo>
                  <a:pt x="0" y="6529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176813" y="7703286"/>
            <a:ext cx="2991384" cy="1473936"/>
          </a:xfrm>
          <a:custGeom>
            <a:avLst/>
            <a:gdLst/>
            <a:ahLst/>
            <a:cxnLst/>
            <a:rect l="l" t="t" r="r" b="b"/>
            <a:pathLst>
              <a:path w="2991384" h="1473936">
                <a:moveTo>
                  <a:pt x="0" y="0"/>
                </a:moveTo>
                <a:lnTo>
                  <a:pt x="2991384" y="0"/>
                </a:lnTo>
                <a:lnTo>
                  <a:pt x="2991384" y="1473936"/>
                </a:lnTo>
                <a:lnTo>
                  <a:pt x="0" y="14739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1524000" y="3314700"/>
            <a:ext cx="15762377" cy="3693319"/>
          </a:xfrm>
          <a:prstGeom prst="rect">
            <a:avLst/>
          </a:prstGeom>
        </p:spPr>
        <p:txBody>
          <a:bodyPr wrap="square" lIns="0" tIns="0" rIns="0" bIns="0" rtlCol="0" anchor="t">
            <a:spAutoFit/>
          </a:bodyPr>
          <a:lstStyle/>
          <a:p>
            <a:pPr algn="ctr"/>
            <a:r>
              <a:rPr lang="vi-VN" sz="8000" b="1" dirty="0">
                <a:solidFill>
                  <a:srgbClr val="C00000"/>
                </a:solidFill>
                <a:latin typeface="Calibri" panose="020F0502020204030204" pitchFamily="34" charset="0"/>
                <a:ea typeface="Calibri" panose="020F0502020204030204" pitchFamily="34" charset="0"/>
                <a:cs typeface="Calibri" panose="020F0502020204030204" pitchFamily="34" charset="0"/>
              </a:rPr>
              <a:t>HOẠT ĐỘNG 3</a:t>
            </a:r>
          </a:p>
          <a:p>
            <a:pPr algn="ctr"/>
            <a:r>
              <a:rPr lang="vi-VN" sz="8000" b="1" dirty="0">
                <a:solidFill>
                  <a:srgbClr val="C00000"/>
                </a:solidFill>
                <a:latin typeface="Calibri" panose="020F0502020204030204" pitchFamily="34" charset="0"/>
                <a:ea typeface="Calibri" panose="020F0502020204030204" pitchFamily="34" charset="0"/>
                <a:cs typeface="Calibri" panose="020F0502020204030204" pitchFamily="34" charset="0"/>
              </a:rPr>
              <a:t>LIÊN HỆ THỰC TẾ VỀ VIỆC KHÔNG KHÍ CÓ CHỨA BỤI, HƠI NƯỚC</a:t>
            </a:r>
          </a:p>
        </p:txBody>
      </p:sp>
    </p:spTree>
    <p:extLst>
      <p:ext uri="{BB962C8B-B14F-4D97-AF65-F5344CB8AC3E}">
        <p14:creationId xmlns:p14="http://schemas.microsoft.com/office/powerpoint/2010/main" val="209249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grpSp>
        <p:nvGrpSpPr>
          <p:cNvPr id="9" name="Group 8"/>
          <p:cNvGrpSpPr/>
          <p:nvPr/>
        </p:nvGrpSpPr>
        <p:grpSpPr>
          <a:xfrm>
            <a:off x="1143000" y="4533900"/>
            <a:ext cx="16535400" cy="3328295"/>
            <a:chOff x="304800" y="2781300"/>
            <a:chExt cx="6705600" cy="3328295"/>
          </a:xfrm>
        </p:grpSpPr>
        <p:sp>
          <p:nvSpPr>
            <p:cNvPr id="8" name="Rounded Rectangle 7"/>
            <p:cNvSpPr/>
            <p:nvPr/>
          </p:nvSpPr>
          <p:spPr>
            <a:xfrm>
              <a:off x="304800" y="2781300"/>
              <a:ext cx="6705600" cy="332829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609601" y="3360626"/>
              <a:ext cx="6095999" cy="2215991"/>
            </a:xfrm>
            <a:prstGeom prst="rect">
              <a:avLst/>
            </a:prstGeom>
          </p:spPr>
          <p:txBody>
            <a:bodyPr wrap="square" lIns="0" tIns="0" rIns="0" bIns="0" rtlCol="0" anchor="t">
              <a:spAutoFit/>
            </a:bodyPr>
            <a:lstStyle/>
            <a:p>
              <a:pPr algn="ctr"/>
              <a:r>
                <a:rPr lang="vi-VN" sz="7200" dirty="0">
                  <a:solidFill>
                    <a:srgbClr val="191919"/>
                  </a:solidFill>
                  <a:latin typeface="Calibri" panose="020F0502020204030204" pitchFamily="34" charset="0"/>
                  <a:ea typeface="Calibri" panose="020F0502020204030204" pitchFamily="34" charset="0"/>
                  <a:cs typeface="Calibri" panose="020F0502020204030204" pitchFamily="34" charset="0"/>
                </a:rPr>
                <a:t>Nêu một số ví dụ chứng minh trong không khí có chứa hơi nước, bụi.</a:t>
              </a:r>
              <a:endParaRPr lang="en-US" sz="72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0" name="Group 9"/>
          <p:cNvGrpSpPr/>
          <p:nvPr/>
        </p:nvGrpSpPr>
        <p:grpSpPr>
          <a:xfrm>
            <a:off x="5486399" y="2034865"/>
            <a:ext cx="7848601" cy="1466970"/>
            <a:chOff x="5105399" y="3138753"/>
            <a:chExt cx="7848601" cy="1466970"/>
          </a:xfrm>
        </p:grpSpPr>
        <p:sp>
          <p:nvSpPr>
            <p:cNvPr id="11" name="Rounded Rectangle 10"/>
            <p:cNvSpPr/>
            <p:nvPr/>
          </p:nvSpPr>
          <p:spPr>
            <a:xfrm>
              <a:off x="5105400" y="3138753"/>
              <a:ext cx="7848600" cy="146697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TextBox 5"/>
            <p:cNvSpPr txBox="1"/>
            <p:nvPr/>
          </p:nvSpPr>
          <p:spPr>
            <a:xfrm>
              <a:off x="5105399" y="3269914"/>
              <a:ext cx="7848601" cy="1128514"/>
            </a:xfrm>
            <a:prstGeom prst="rect">
              <a:avLst/>
            </a:prstGeom>
          </p:spPr>
          <p:txBody>
            <a:bodyPr wrap="square" lIns="0" tIns="0" rIns="0" bIns="0" rtlCol="0" anchor="t">
              <a:spAutoFit/>
            </a:bodyPr>
            <a:lstStyle/>
            <a:p>
              <a:pPr algn="ctr">
                <a:lnSpc>
                  <a:spcPts val="8800"/>
                </a:lnSpc>
              </a:pPr>
              <a:r>
                <a:rPr lang="vi-VN" sz="6000" b="1" dirty="0">
                  <a:solidFill>
                    <a:srgbClr val="191919"/>
                  </a:solidFill>
                  <a:latin typeface="Calibri" panose="020F0502020204030204" pitchFamily="34" charset="0"/>
                  <a:ea typeface="Calibri" panose="020F0502020204030204" pitchFamily="34" charset="0"/>
                  <a:cs typeface="Calibri" panose="020F0502020204030204" pitchFamily="34" charset="0"/>
                </a:rPr>
                <a:t>THẢO LUẬN NHÓM 4</a:t>
              </a:r>
            </a:p>
          </p:txBody>
        </p:sp>
      </p:grpSp>
      <p:sp>
        <p:nvSpPr>
          <p:cNvPr id="13" name="Freeform 2"/>
          <p:cNvSpPr/>
          <p:nvPr/>
        </p:nvSpPr>
        <p:spPr>
          <a:xfrm rot="-3920269">
            <a:off x="13066203" y="-4196498"/>
            <a:ext cx="6226076" cy="8392995"/>
          </a:xfrm>
          <a:custGeom>
            <a:avLst/>
            <a:gdLst/>
            <a:ahLst/>
            <a:cxnLst/>
            <a:rect l="l" t="t" r="r" b="b"/>
            <a:pathLst>
              <a:path w="6226076" h="8392995">
                <a:moveTo>
                  <a:pt x="0" y="0"/>
                </a:moveTo>
                <a:lnTo>
                  <a:pt x="6226077" y="0"/>
                </a:lnTo>
                <a:lnTo>
                  <a:pt x="6226077" y="8392996"/>
                </a:lnTo>
                <a:lnTo>
                  <a:pt x="0" y="8392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283192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7751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3" name="Group 12"/>
          <p:cNvGrpSpPr/>
          <p:nvPr/>
        </p:nvGrpSpPr>
        <p:grpSpPr>
          <a:xfrm>
            <a:off x="2171700" y="1556027"/>
            <a:ext cx="15087600" cy="3060146"/>
            <a:chOff x="1600200" y="2686577"/>
            <a:chExt cx="15087600" cy="3060146"/>
          </a:xfrm>
        </p:grpSpPr>
        <p:sp>
          <p:nvSpPr>
            <p:cNvPr id="12" name="Rounded Rectangular Callout 11"/>
            <p:cNvSpPr/>
            <p:nvPr/>
          </p:nvSpPr>
          <p:spPr>
            <a:xfrm>
              <a:off x="1600200" y="2686577"/>
              <a:ext cx="15087600" cy="3060146"/>
            </a:xfrm>
            <a:prstGeom prst="wedgeRoundRectCallout">
              <a:avLst>
                <a:gd name="adj1" fmla="val -59253"/>
                <a:gd name="adj2" fmla="val -1892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1799731" y="3269914"/>
              <a:ext cx="14325600" cy="1846659"/>
            </a:xfrm>
            <a:prstGeom prst="rect">
              <a:avLst/>
            </a:prstGeom>
          </p:spPr>
          <p:txBody>
            <a:bodyPr wrap="square" lIns="0" tIns="0" rIns="0" bIns="0" rtlCol="0" anchor="t">
              <a:spAutoFit/>
            </a:bodyPr>
            <a:lstStyle/>
            <a:p>
              <a:pPr algn="ctr"/>
              <a:r>
                <a:rPr lang="vi-VN" sz="6000" dirty="0">
                  <a:solidFill>
                    <a:srgbClr val="191919"/>
                  </a:solidFill>
                  <a:latin typeface="Calibri" panose="020F0502020204030204" pitchFamily="34" charset="0"/>
                  <a:ea typeface="Calibri" panose="020F0502020204030204" pitchFamily="34" charset="0"/>
                  <a:cs typeface="Calibri" panose="020F0502020204030204" pitchFamily="34" charset="0"/>
                </a:rPr>
                <a:t>Trong không khí gồm có những thành phần nào?</a:t>
              </a:r>
              <a:endPar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oup 13"/>
          <p:cNvGrpSpPr/>
          <p:nvPr/>
        </p:nvGrpSpPr>
        <p:grpSpPr>
          <a:xfrm>
            <a:off x="2171700" y="5225773"/>
            <a:ext cx="15087600" cy="3733800"/>
            <a:chOff x="1600200" y="2738798"/>
            <a:chExt cx="15087600" cy="3369107"/>
          </a:xfrm>
        </p:grpSpPr>
        <p:sp>
          <p:nvSpPr>
            <p:cNvPr id="15" name="Rounded Rectangular Callout 14"/>
            <p:cNvSpPr/>
            <p:nvPr/>
          </p:nvSpPr>
          <p:spPr>
            <a:xfrm>
              <a:off x="1600200" y="2738798"/>
              <a:ext cx="15087600" cy="3369107"/>
            </a:xfrm>
            <a:prstGeom prst="wedgeRoundRectCallout">
              <a:avLst>
                <a:gd name="adj1" fmla="val -59469"/>
                <a:gd name="adj2" fmla="val -2159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5"/>
            <p:cNvSpPr txBox="1"/>
            <p:nvPr/>
          </p:nvSpPr>
          <p:spPr>
            <a:xfrm>
              <a:off x="1981200" y="3259371"/>
              <a:ext cx="14325600" cy="2499435"/>
            </a:xfrm>
            <a:prstGeom prst="rect">
              <a:avLst/>
            </a:prstGeom>
          </p:spPr>
          <p:txBody>
            <a:bodyPr wrap="square" lIns="0" tIns="0" rIns="0" bIns="0" rtlCol="0" anchor="t">
              <a:spAutoFit/>
            </a:bodyPr>
            <a:lstStyle/>
            <a:p>
              <a:pPr algn="ctr"/>
              <a:r>
                <a:rPr lang="vi-VN" sz="6000" b="1" dirty="0">
                  <a:solidFill>
                    <a:srgbClr val="FF0000"/>
                  </a:solidFill>
                  <a:latin typeface="Calibri" panose="020F0502020204030204" pitchFamily="34" charset="0"/>
                  <a:ea typeface="Calibri" panose="020F0502020204030204" pitchFamily="34" charset="0"/>
                  <a:cs typeface="Calibri" panose="020F0502020204030204" pitchFamily="34" charset="0"/>
                </a:rPr>
                <a:t>Trong không khí gồm có: khí ni–tơ, khí ô–xi, hơi nước, khói, bụi, khí các–bô–níc và các chất khí khác.</a:t>
              </a:r>
            </a:p>
          </p:txBody>
        </p:sp>
      </p:grpSp>
    </p:spTree>
    <p:extLst>
      <p:ext uri="{BB962C8B-B14F-4D97-AF65-F5344CB8AC3E}">
        <p14:creationId xmlns:p14="http://schemas.microsoft.com/office/powerpoint/2010/main" val="27144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7751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3" name="Group 12"/>
          <p:cNvGrpSpPr/>
          <p:nvPr/>
        </p:nvGrpSpPr>
        <p:grpSpPr>
          <a:xfrm>
            <a:off x="2171700" y="1556027"/>
            <a:ext cx="15087600" cy="3060146"/>
            <a:chOff x="1600200" y="2686577"/>
            <a:chExt cx="15087600" cy="3060146"/>
          </a:xfrm>
        </p:grpSpPr>
        <p:sp>
          <p:nvSpPr>
            <p:cNvPr id="12" name="Rounded Rectangular Callout 11"/>
            <p:cNvSpPr/>
            <p:nvPr/>
          </p:nvSpPr>
          <p:spPr>
            <a:xfrm>
              <a:off x="1600200" y="2686577"/>
              <a:ext cx="15087600" cy="3060146"/>
            </a:xfrm>
            <a:prstGeom prst="wedgeRoundRectCallout">
              <a:avLst>
                <a:gd name="adj1" fmla="val -59253"/>
                <a:gd name="adj2" fmla="val -18926"/>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1801231" y="3732948"/>
              <a:ext cx="14325600" cy="923330"/>
            </a:xfrm>
            <a:prstGeom prst="rect">
              <a:avLst/>
            </a:prstGeom>
          </p:spPr>
          <p:txBody>
            <a:bodyPr wrap="square" lIns="0" tIns="0" rIns="0" bIns="0" rtlCol="0" anchor="t">
              <a:spAutoFit/>
            </a:bodyPr>
            <a:lstStyle/>
            <a:p>
              <a:pPr algn="ctr"/>
              <a:r>
                <a:rPr lang="vi-VN" sz="6000" dirty="0">
                  <a:solidFill>
                    <a:srgbClr val="191919"/>
                  </a:solidFill>
                  <a:latin typeface="Calibri" panose="020F0502020204030204" pitchFamily="34" charset="0"/>
                  <a:ea typeface="Calibri" panose="020F0502020204030204" pitchFamily="34" charset="0"/>
                  <a:cs typeface="Calibri" panose="020F0502020204030204" pitchFamily="34" charset="0"/>
                </a:rPr>
                <a:t>Đâu là thành phần chính của không khí?</a:t>
              </a:r>
              <a:endPar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oup 13"/>
          <p:cNvGrpSpPr/>
          <p:nvPr/>
        </p:nvGrpSpPr>
        <p:grpSpPr>
          <a:xfrm>
            <a:off x="2171700" y="5225773"/>
            <a:ext cx="15087600" cy="3733800"/>
            <a:chOff x="1600200" y="2738798"/>
            <a:chExt cx="15087600" cy="3369107"/>
          </a:xfrm>
        </p:grpSpPr>
        <p:sp>
          <p:nvSpPr>
            <p:cNvPr id="15" name="Rounded Rectangular Callout 14"/>
            <p:cNvSpPr/>
            <p:nvPr/>
          </p:nvSpPr>
          <p:spPr>
            <a:xfrm>
              <a:off x="1600200" y="2738798"/>
              <a:ext cx="15087600" cy="3369107"/>
            </a:xfrm>
            <a:prstGeom prst="wedgeRoundRectCallout">
              <a:avLst>
                <a:gd name="adj1" fmla="val -59469"/>
                <a:gd name="adj2" fmla="val -21596"/>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5"/>
            <p:cNvSpPr txBox="1"/>
            <p:nvPr/>
          </p:nvSpPr>
          <p:spPr>
            <a:xfrm>
              <a:off x="1981200" y="3605175"/>
              <a:ext cx="14325600" cy="1666290"/>
            </a:xfrm>
            <a:prstGeom prst="rect">
              <a:avLst/>
            </a:prstGeom>
          </p:spPr>
          <p:txBody>
            <a:bodyPr wrap="square" lIns="0" tIns="0" rIns="0" bIns="0" rtlCol="0" anchor="t">
              <a:spAutoFit/>
            </a:bodyPr>
            <a:lstStyle/>
            <a:p>
              <a:pPr algn="ctr"/>
              <a:r>
                <a:rPr lang="vi-VN" sz="6000" b="1" dirty="0">
                  <a:solidFill>
                    <a:srgbClr val="FF0000"/>
                  </a:solidFill>
                  <a:latin typeface="Calibri" panose="020F0502020204030204" pitchFamily="34" charset="0"/>
                  <a:ea typeface="Calibri" panose="020F0502020204030204" pitchFamily="34" charset="0"/>
                  <a:cs typeface="Calibri" panose="020F0502020204030204" pitchFamily="34" charset="0"/>
                </a:rPr>
                <a:t>Thành phần chính của không khí là khí ni–tơ và khí ô–xi.</a:t>
              </a:r>
            </a:p>
          </p:txBody>
        </p:sp>
      </p:grpSp>
    </p:spTree>
    <p:extLst>
      <p:ext uri="{BB962C8B-B14F-4D97-AF65-F5344CB8AC3E}">
        <p14:creationId xmlns:p14="http://schemas.microsoft.com/office/powerpoint/2010/main" val="366990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a:stretch>
              <a:fillRect/>
            </a:stretch>
          </a:blipFill>
        </p:spPr>
        <p:txBody>
          <a:bodyPr/>
          <a:lstStyle/>
          <a:p>
            <a:endParaRPr lang="en-US"/>
          </a:p>
        </p:txBody>
      </p:sp>
      <p:sp>
        <p:nvSpPr>
          <p:cNvPr id="3" name="Freeform 3"/>
          <p:cNvSpPr/>
          <p:nvPr/>
        </p:nvSpPr>
        <p:spPr>
          <a:xfrm>
            <a:off x="138038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a:stretch>
              <a:fillRect/>
            </a:stretch>
          </a:blipFill>
        </p:spPr>
        <p:txBody>
          <a:bodyPr/>
          <a:lstStyle/>
          <a:p>
            <a:endParaRPr lang="en-US"/>
          </a:p>
        </p:txBody>
      </p:sp>
      <p:sp>
        <p:nvSpPr>
          <p:cNvPr id="7" name="Freeform 7"/>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a:stretch>
              <a:fillRect/>
            </a:stretch>
          </a:blipFill>
        </p:spPr>
        <p:txBody>
          <a:bodyPr/>
          <a:lstStyle/>
          <a:p>
            <a:endParaRPr lang="en-US"/>
          </a:p>
        </p:txBody>
      </p:sp>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a:stretch>
              <a:fillRect/>
            </a:stretch>
          </a:blipFill>
        </p:spPr>
        <p:txBody>
          <a:bodyPr/>
          <a:lstStyle/>
          <a:p>
            <a:endParaRPr lang="en-US"/>
          </a:p>
        </p:txBody>
      </p:sp>
      <p:sp>
        <p:nvSpPr>
          <p:cNvPr id="10" name="TextBox 5"/>
          <p:cNvSpPr txBox="1"/>
          <p:nvPr/>
        </p:nvSpPr>
        <p:spPr>
          <a:xfrm>
            <a:off x="1251857" y="2246784"/>
            <a:ext cx="15849600" cy="1313565"/>
          </a:xfrm>
          <a:prstGeom prst="rect">
            <a:avLst/>
          </a:prstGeom>
        </p:spPr>
        <p:txBody>
          <a:bodyPr wrap="square" lIns="0" tIns="0" rIns="0" bIns="0" rtlCol="0" anchor="t">
            <a:spAutoFit/>
          </a:bodyPr>
          <a:lstStyle/>
          <a:p>
            <a:pPr algn="ctr">
              <a:lnSpc>
                <a:spcPts val="8800"/>
              </a:lnSpc>
            </a:pPr>
            <a:r>
              <a:rPr lang="vi-VN" sz="13800" b="1" u="sng" dirty="0">
                <a:solidFill>
                  <a:srgbClr val="191919"/>
                </a:solidFill>
                <a:latin typeface="Calibri" panose="020F0502020204030204" pitchFamily="34" charset="0"/>
                <a:ea typeface="Calibri" panose="020F0502020204030204" pitchFamily="34" charset="0"/>
                <a:cs typeface="Calibri" panose="020F0502020204030204" pitchFamily="34" charset="0"/>
              </a:rPr>
              <a:t>KHOA HỌC</a:t>
            </a:r>
          </a:p>
        </p:txBody>
      </p:sp>
      <p:grpSp>
        <p:nvGrpSpPr>
          <p:cNvPr id="12" name="Group 11"/>
          <p:cNvGrpSpPr/>
          <p:nvPr/>
        </p:nvGrpSpPr>
        <p:grpSpPr>
          <a:xfrm>
            <a:off x="1219200" y="5265621"/>
            <a:ext cx="15860486" cy="3385542"/>
            <a:chOff x="1072243" y="4317446"/>
            <a:chExt cx="15860486" cy="3385542"/>
          </a:xfrm>
        </p:grpSpPr>
        <p:sp>
          <p:nvSpPr>
            <p:cNvPr id="9" name="TextBox 5"/>
            <p:cNvSpPr txBox="1"/>
            <p:nvPr/>
          </p:nvSpPr>
          <p:spPr>
            <a:xfrm>
              <a:off x="1072243" y="4317446"/>
              <a:ext cx="15849600" cy="3385542"/>
            </a:xfrm>
            <a:prstGeom prst="rect">
              <a:avLst/>
            </a:prstGeom>
          </p:spPr>
          <p:txBody>
            <a:bodyPr wrap="square" lIns="0" tIns="0" rIns="0" bIns="0" rtlCol="0" anchor="t">
              <a:spAutoFit/>
            </a:bodyPr>
            <a:lstStyle/>
            <a:p>
              <a:pPr algn="ctr">
                <a:lnSpc>
                  <a:spcPts val="8800"/>
                </a:lnSpc>
              </a:pPr>
              <a:r>
                <a:rPr lang="vi-VN" sz="9600" b="1" dirty="0">
                  <a:ln w="190500">
                    <a:solidFill>
                      <a:schemeClr val="tx1"/>
                    </a:solidFill>
                  </a:ln>
                  <a:solidFill>
                    <a:srgbClr val="191919"/>
                  </a:solidFill>
                  <a:latin typeface="Calibri" panose="020F0502020204030204" pitchFamily="34" charset="0"/>
                  <a:ea typeface="Calibri" panose="020F0502020204030204" pitchFamily="34" charset="0"/>
                  <a:cs typeface="Calibri" panose="020F0502020204030204" pitchFamily="34" charset="0"/>
                </a:rPr>
                <a:t>BÀI 4</a:t>
              </a:r>
            </a:p>
            <a:p>
              <a:pPr algn="ctr">
                <a:lnSpc>
                  <a:spcPts val="8800"/>
                </a:lnSpc>
              </a:pPr>
              <a:r>
                <a:rPr lang="vi-VN" sz="9600" b="1" dirty="0">
                  <a:ln w="190500">
                    <a:solidFill>
                      <a:schemeClr val="tx1"/>
                    </a:solidFill>
                  </a:ln>
                  <a:solidFill>
                    <a:srgbClr val="191919"/>
                  </a:solidFill>
                  <a:latin typeface="Calibri" panose="020F0502020204030204" pitchFamily="34" charset="0"/>
                  <a:ea typeface="Calibri" panose="020F0502020204030204" pitchFamily="34" charset="0"/>
                  <a:cs typeface="Calibri" panose="020F0502020204030204" pitchFamily="34" charset="0"/>
                </a:rPr>
                <a:t>KHÔNG KHÍ XUNG QUANH TA</a:t>
              </a:r>
            </a:p>
            <a:p>
              <a:pPr algn="ctr">
                <a:lnSpc>
                  <a:spcPts val="8800"/>
                </a:lnSpc>
              </a:pPr>
              <a:r>
                <a:rPr lang="vi-VN" sz="9600" b="1" dirty="0">
                  <a:ln w="190500">
                    <a:solidFill>
                      <a:schemeClr val="tx1"/>
                    </a:solidFill>
                  </a:ln>
                  <a:solidFill>
                    <a:srgbClr val="191919"/>
                  </a:solidFill>
                  <a:latin typeface="Calibri" panose="020F0502020204030204" pitchFamily="34" charset="0"/>
                  <a:ea typeface="Calibri" panose="020F0502020204030204" pitchFamily="34" charset="0"/>
                  <a:cs typeface="Calibri" panose="020F0502020204030204" pitchFamily="34" charset="0"/>
                </a:rPr>
                <a:t>(TIẾT 2)</a:t>
              </a:r>
              <a:endParaRPr lang="en-US" sz="9600" b="1" dirty="0">
                <a:ln w="190500">
                  <a:solidFill>
                    <a:schemeClr val="tx1"/>
                  </a:solidFill>
                </a:ln>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5"/>
            <p:cNvSpPr txBox="1"/>
            <p:nvPr/>
          </p:nvSpPr>
          <p:spPr>
            <a:xfrm>
              <a:off x="1083129" y="4317446"/>
              <a:ext cx="15849600" cy="3385542"/>
            </a:xfrm>
            <a:prstGeom prst="rect">
              <a:avLst/>
            </a:prstGeom>
          </p:spPr>
          <p:txBody>
            <a:bodyPr wrap="square" lIns="0" tIns="0" rIns="0" bIns="0" rtlCol="0" anchor="t">
              <a:spAutoFit/>
            </a:bodyPr>
            <a:lstStyle/>
            <a:p>
              <a:pPr algn="ctr">
                <a:lnSpc>
                  <a:spcPts val="8800"/>
                </a:lnSpc>
              </a:pPr>
              <a:r>
                <a:rPr lang="vi-VN" sz="9600" b="1" dirty="0">
                  <a:solidFill>
                    <a:schemeClr val="bg1"/>
                  </a:solidFill>
                  <a:latin typeface="Calibri" panose="020F0502020204030204" pitchFamily="34" charset="0"/>
                  <a:ea typeface="Calibri" panose="020F0502020204030204" pitchFamily="34" charset="0"/>
                  <a:cs typeface="Calibri" panose="020F0502020204030204" pitchFamily="34" charset="0"/>
                </a:rPr>
                <a:t>BÀI 4</a:t>
              </a:r>
            </a:p>
            <a:p>
              <a:pPr algn="ctr">
                <a:lnSpc>
                  <a:spcPts val="8800"/>
                </a:lnSpc>
              </a:pPr>
              <a:r>
                <a:rPr lang="vi-VN" sz="9600" b="1" dirty="0">
                  <a:solidFill>
                    <a:srgbClr val="FF0000"/>
                  </a:solidFill>
                  <a:latin typeface="Calibri" panose="020F0502020204030204" pitchFamily="34" charset="0"/>
                  <a:ea typeface="Calibri" panose="020F0502020204030204" pitchFamily="34" charset="0"/>
                  <a:cs typeface="Calibri" panose="020F0502020204030204" pitchFamily="34" charset="0"/>
                </a:rPr>
                <a:t>KHÔNG</a:t>
              </a:r>
              <a:r>
                <a:rPr lang="vi-VN" sz="9600" b="1"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vi-VN" sz="9600" b="1" dirty="0">
                  <a:solidFill>
                    <a:srgbClr val="FFFF00"/>
                  </a:solidFill>
                  <a:latin typeface="Calibri" panose="020F0502020204030204" pitchFamily="34" charset="0"/>
                  <a:ea typeface="Calibri" panose="020F0502020204030204" pitchFamily="34" charset="0"/>
                  <a:cs typeface="Calibri" panose="020F0502020204030204" pitchFamily="34" charset="0"/>
                </a:rPr>
                <a:t>KHÍ</a:t>
              </a:r>
              <a:r>
                <a:rPr lang="vi-VN" sz="9600" b="1"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vi-VN" sz="9600" b="1" dirty="0">
                  <a:solidFill>
                    <a:srgbClr val="00B050"/>
                  </a:solidFill>
                  <a:latin typeface="Calibri" panose="020F0502020204030204" pitchFamily="34" charset="0"/>
                  <a:ea typeface="Calibri" panose="020F0502020204030204" pitchFamily="34" charset="0"/>
                  <a:cs typeface="Calibri" panose="020F0502020204030204" pitchFamily="34" charset="0"/>
                </a:rPr>
                <a:t>XUNG</a:t>
              </a:r>
              <a:r>
                <a:rPr lang="vi-VN" sz="9600" b="1"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vi-VN" sz="9600" b="1" dirty="0">
                  <a:solidFill>
                    <a:srgbClr val="0070C0"/>
                  </a:solidFill>
                  <a:latin typeface="Calibri" panose="020F0502020204030204" pitchFamily="34" charset="0"/>
                  <a:ea typeface="Calibri" panose="020F0502020204030204" pitchFamily="34" charset="0"/>
                  <a:cs typeface="Calibri" panose="020F0502020204030204" pitchFamily="34" charset="0"/>
                </a:rPr>
                <a:t>QUANH</a:t>
              </a:r>
              <a:r>
                <a:rPr lang="vi-VN" sz="9600" b="1"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vi-VN" sz="9600" b="1" dirty="0">
                  <a:solidFill>
                    <a:srgbClr val="7030A0"/>
                  </a:solidFill>
                  <a:latin typeface="Calibri" panose="020F0502020204030204" pitchFamily="34" charset="0"/>
                  <a:ea typeface="Calibri" panose="020F0502020204030204" pitchFamily="34" charset="0"/>
                  <a:cs typeface="Calibri" panose="020F0502020204030204" pitchFamily="34" charset="0"/>
                </a:rPr>
                <a:t>TA</a:t>
              </a:r>
            </a:p>
            <a:p>
              <a:pPr algn="ctr">
                <a:lnSpc>
                  <a:spcPts val="8800"/>
                </a:lnSpc>
              </a:pPr>
              <a:r>
                <a:rPr lang="vi-VN" sz="9600" b="1" dirty="0">
                  <a:solidFill>
                    <a:schemeClr val="bg1"/>
                  </a:solidFill>
                  <a:latin typeface="Calibri" panose="020F0502020204030204" pitchFamily="34" charset="0"/>
                  <a:ea typeface="Calibri" panose="020F0502020204030204" pitchFamily="34" charset="0"/>
                  <a:cs typeface="Calibri" panose="020F0502020204030204" pitchFamily="34" charset="0"/>
                </a:rPr>
                <a:t>(TIẾT 2)</a:t>
              </a:r>
              <a:endParaRPr lang="en-US" sz="9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7387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a:stretch>
              <a:fillRect/>
            </a:stretch>
          </a:blipFill>
        </p:spPr>
        <p:txBody>
          <a:bodyPr/>
          <a:lstStyle/>
          <a:p>
            <a:endParaRPr lang="en-US"/>
          </a:p>
        </p:txBody>
      </p:sp>
      <p:sp>
        <p:nvSpPr>
          <p:cNvPr id="3" name="Freeform 3"/>
          <p:cNvSpPr/>
          <p:nvPr/>
        </p:nvSpPr>
        <p:spPr>
          <a:xfrm>
            <a:off x="127751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a:stretch>
              <a:fillRect/>
            </a:stretch>
          </a:blipFill>
        </p:spPr>
        <p:txBody>
          <a:bodyPr/>
          <a:lstStyle/>
          <a:p>
            <a:endParaRPr lang="en-US"/>
          </a:p>
        </p:txBody>
      </p:sp>
      <p:sp>
        <p:nvSpPr>
          <p:cNvPr id="7" name="Freeform 7"/>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a:stretch>
              <a:fillRect/>
            </a:stretch>
          </a:blipFill>
        </p:spPr>
        <p:txBody>
          <a:bodyPr/>
          <a:lstStyle/>
          <a:p>
            <a:endParaRPr lang="en-US"/>
          </a:p>
        </p:txBody>
      </p:sp>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a:stretch>
              <a:fillRect/>
            </a:stretch>
          </a:blipFill>
        </p:spPr>
        <p:txBody>
          <a:bodyPr/>
          <a:lstStyle/>
          <a:p>
            <a:endParaRPr lang="en-US"/>
          </a:p>
        </p:txBody>
      </p:sp>
      <p:sp>
        <p:nvSpPr>
          <p:cNvPr id="11" name="Diamond 10"/>
          <p:cNvSpPr/>
          <p:nvPr/>
        </p:nvSpPr>
        <p:spPr>
          <a:xfrm>
            <a:off x="3048000" y="1868172"/>
            <a:ext cx="12496800" cy="6400800"/>
          </a:xfrm>
          <a:prstGeom prst="diamond">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4117005" y="4686300"/>
            <a:ext cx="10053990" cy="1235723"/>
          </a:xfrm>
          <a:prstGeom prst="rect">
            <a:avLst/>
          </a:prstGeom>
        </p:spPr>
        <p:txBody>
          <a:bodyPr lIns="0" tIns="0" rIns="0" bIns="0" rtlCol="0" anchor="t">
            <a:spAutoFit/>
          </a:bodyPr>
          <a:lstStyle/>
          <a:p>
            <a:pPr algn="ctr">
              <a:lnSpc>
                <a:spcPts val="8800"/>
              </a:lnSpc>
            </a:pPr>
            <a:r>
              <a:rPr lang="vi-VN" sz="11500" b="1" dirty="0">
                <a:solidFill>
                  <a:srgbClr val="FF0000"/>
                </a:solidFill>
                <a:latin typeface="Calibri" panose="020F0502020204030204" pitchFamily="34" charset="0"/>
                <a:ea typeface="Calibri" panose="020F0502020204030204" pitchFamily="34" charset="0"/>
                <a:cs typeface="Calibri" panose="020F0502020204030204" pitchFamily="34" charset="0"/>
              </a:rPr>
              <a:t>KHÁM PHÁ</a:t>
            </a:r>
            <a:endParaRPr lang="en-US" sz="115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6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3920269">
            <a:off x="13066203" y="-4196498"/>
            <a:ext cx="6226076" cy="8392995"/>
          </a:xfrm>
          <a:custGeom>
            <a:avLst/>
            <a:gdLst/>
            <a:ahLst/>
            <a:cxnLst/>
            <a:rect l="l" t="t" r="r" b="b"/>
            <a:pathLst>
              <a:path w="6226076" h="8392995">
                <a:moveTo>
                  <a:pt x="0" y="0"/>
                </a:moveTo>
                <a:lnTo>
                  <a:pt x="6226077" y="0"/>
                </a:lnTo>
                <a:lnTo>
                  <a:pt x="6226077" y="8392996"/>
                </a:lnTo>
                <a:lnTo>
                  <a:pt x="0" y="8392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43331" y="5960372"/>
            <a:ext cx="6781906" cy="6529835"/>
          </a:xfrm>
          <a:custGeom>
            <a:avLst/>
            <a:gdLst/>
            <a:ahLst/>
            <a:cxnLst/>
            <a:rect l="l" t="t" r="r" b="b"/>
            <a:pathLst>
              <a:path w="6781906" h="6529835">
                <a:moveTo>
                  <a:pt x="0" y="0"/>
                </a:moveTo>
                <a:lnTo>
                  <a:pt x="6781905" y="0"/>
                </a:lnTo>
                <a:lnTo>
                  <a:pt x="6781905" y="6529835"/>
                </a:lnTo>
                <a:lnTo>
                  <a:pt x="0" y="6529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176813" y="7703286"/>
            <a:ext cx="2991384" cy="1473936"/>
          </a:xfrm>
          <a:custGeom>
            <a:avLst/>
            <a:gdLst/>
            <a:ahLst/>
            <a:cxnLst/>
            <a:rect l="l" t="t" r="r" b="b"/>
            <a:pathLst>
              <a:path w="2991384" h="1473936">
                <a:moveTo>
                  <a:pt x="0" y="0"/>
                </a:moveTo>
                <a:lnTo>
                  <a:pt x="2991384" y="0"/>
                </a:lnTo>
                <a:lnTo>
                  <a:pt x="2991384" y="1473936"/>
                </a:lnTo>
                <a:lnTo>
                  <a:pt x="0" y="14739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1447800" y="4390301"/>
            <a:ext cx="15762377" cy="1477328"/>
          </a:xfrm>
          <a:prstGeom prst="rect">
            <a:avLst/>
          </a:prstGeom>
        </p:spPr>
        <p:txBody>
          <a:bodyPr wrap="square" lIns="0" tIns="0" rIns="0" bIns="0" rtlCol="0" anchor="t">
            <a:spAutoFit/>
          </a:bodyPr>
          <a:lstStyle/>
          <a:p>
            <a:pPr algn="ctr"/>
            <a:r>
              <a:rPr lang="vi-VN" sz="9600" b="1" dirty="0">
                <a:ln w="190500">
                  <a:solidFill>
                    <a:schemeClr val="tx1"/>
                  </a:solidFill>
                </a:ln>
                <a:solidFill>
                  <a:srgbClr val="C00000"/>
                </a:solidFill>
                <a:latin typeface="Calibri" panose="020F0502020204030204" pitchFamily="34" charset="0"/>
                <a:ea typeface="Calibri" panose="020F0502020204030204" pitchFamily="34" charset="0"/>
                <a:cs typeface="Calibri" panose="020F0502020204030204" pitchFamily="34" charset="0"/>
              </a:rPr>
              <a:t>2. KHÔNG KHÍ CÓ Ở KHẮP NƠI</a:t>
            </a:r>
            <a:endParaRPr lang="en-US" sz="9600" b="1" dirty="0">
              <a:ln w="190500">
                <a:solidFill>
                  <a:schemeClr val="tx1"/>
                </a:solidFill>
              </a:ln>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5"/>
          <p:cNvSpPr txBox="1"/>
          <p:nvPr/>
        </p:nvSpPr>
        <p:spPr>
          <a:xfrm>
            <a:off x="1409700" y="4390301"/>
            <a:ext cx="15838576" cy="1477328"/>
          </a:xfrm>
          <a:prstGeom prst="rect">
            <a:avLst/>
          </a:prstGeom>
        </p:spPr>
        <p:txBody>
          <a:bodyPr wrap="square" lIns="0" tIns="0" rIns="0" bIns="0" rtlCol="0" anchor="t">
            <a:spAutoFit/>
          </a:bodyPr>
          <a:lstStyle/>
          <a:p>
            <a:pPr algn="ctr"/>
            <a:r>
              <a:rPr lang="vi-VN" sz="9600" b="1" dirty="0">
                <a:solidFill>
                  <a:srgbClr val="00B0F0"/>
                </a:solidFill>
                <a:latin typeface="Calibri" panose="020F0502020204030204" pitchFamily="34" charset="0"/>
                <a:ea typeface="Calibri" panose="020F0502020204030204" pitchFamily="34" charset="0"/>
                <a:cs typeface="Calibri" panose="020F0502020204030204" pitchFamily="34" charset="0"/>
              </a:rPr>
              <a:t>2. KHÔNG KHÍ CÓ Ở KHẮP NƠI</a:t>
            </a:r>
            <a:endParaRPr lang="en-US" sz="9600"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1621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3920269">
            <a:off x="13066203" y="-4196498"/>
            <a:ext cx="6226076" cy="8392995"/>
          </a:xfrm>
          <a:custGeom>
            <a:avLst/>
            <a:gdLst/>
            <a:ahLst/>
            <a:cxnLst/>
            <a:rect l="l" t="t" r="r" b="b"/>
            <a:pathLst>
              <a:path w="6226076" h="8392995">
                <a:moveTo>
                  <a:pt x="0" y="0"/>
                </a:moveTo>
                <a:lnTo>
                  <a:pt x="6226077" y="0"/>
                </a:lnTo>
                <a:lnTo>
                  <a:pt x="6226077" y="8392996"/>
                </a:lnTo>
                <a:lnTo>
                  <a:pt x="0" y="8392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43331" y="5960372"/>
            <a:ext cx="6781906" cy="6529835"/>
          </a:xfrm>
          <a:custGeom>
            <a:avLst/>
            <a:gdLst/>
            <a:ahLst/>
            <a:cxnLst/>
            <a:rect l="l" t="t" r="r" b="b"/>
            <a:pathLst>
              <a:path w="6781906" h="6529835">
                <a:moveTo>
                  <a:pt x="0" y="0"/>
                </a:moveTo>
                <a:lnTo>
                  <a:pt x="6781905" y="0"/>
                </a:lnTo>
                <a:lnTo>
                  <a:pt x="6781905" y="6529835"/>
                </a:lnTo>
                <a:lnTo>
                  <a:pt x="0" y="6529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176813" y="7703286"/>
            <a:ext cx="2991384" cy="1473936"/>
          </a:xfrm>
          <a:custGeom>
            <a:avLst/>
            <a:gdLst/>
            <a:ahLst/>
            <a:cxnLst/>
            <a:rect l="l" t="t" r="r" b="b"/>
            <a:pathLst>
              <a:path w="2991384" h="1473936">
                <a:moveTo>
                  <a:pt x="0" y="0"/>
                </a:moveTo>
                <a:lnTo>
                  <a:pt x="2991384" y="0"/>
                </a:lnTo>
                <a:lnTo>
                  <a:pt x="2991384" y="1473936"/>
                </a:lnTo>
                <a:lnTo>
                  <a:pt x="0" y="14739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1447800" y="3314700"/>
            <a:ext cx="15762377" cy="3693319"/>
          </a:xfrm>
          <a:prstGeom prst="rect">
            <a:avLst/>
          </a:prstGeom>
        </p:spPr>
        <p:txBody>
          <a:bodyPr wrap="square" lIns="0" tIns="0" rIns="0" bIns="0" rtlCol="0" anchor="t">
            <a:spAutoFit/>
          </a:bodyPr>
          <a:lstStyle/>
          <a:p>
            <a:pPr algn="ctr"/>
            <a:r>
              <a:rPr lang="vi-VN" sz="8000" b="1" dirty="0">
                <a:solidFill>
                  <a:srgbClr val="C00000"/>
                </a:solidFill>
                <a:latin typeface="Calibri" panose="020F0502020204030204" pitchFamily="34" charset="0"/>
                <a:ea typeface="Calibri" panose="020F0502020204030204" pitchFamily="34" charset="0"/>
                <a:cs typeface="Calibri" panose="020F0502020204030204" pitchFamily="34" charset="0"/>
              </a:rPr>
              <a:t>HOẠT ĐỘNG 4</a:t>
            </a:r>
          </a:p>
          <a:p>
            <a:pPr algn="ctr"/>
            <a:r>
              <a:rPr lang="vi-VN" sz="8000" b="1" dirty="0">
                <a:solidFill>
                  <a:srgbClr val="C00000"/>
                </a:solidFill>
                <a:latin typeface="Calibri" panose="020F0502020204030204" pitchFamily="34" charset="0"/>
                <a:ea typeface="Calibri" panose="020F0502020204030204" pitchFamily="34" charset="0"/>
                <a:cs typeface="Calibri" panose="020F0502020204030204" pitchFamily="34" charset="0"/>
              </a:rPr>
              <a:t>THỰC HÀNH THÍ NGHIỆM NHẬN BIẾT KHÔNG KHÍ CÓ Ở KHẮP NƠI</a:t>
            </a:r>
          </a:p>
        </p:txBody>
      </p:sp>
    </p:spTree>
    <p:extLst>
      <p:ext uri="{BB962C8B-B14F-4D97-AF65-F5344CB8AC3E}">
        <p14:creationId xmlns:p14="http://schemas.microsoft.com/office/powerpoint/2010/main" val="2337473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781300"/>
            <a:ext cx="11024189" cy="7794881"/>
          </a:xfrm>
          <a:prstGeom prst="rect">
            <a:avLst/>
          </a:prstGeom>
        </p:spPr>
      </p:pic>
      <p:grpSp>
        <p:nvGrpSpPr>
          <p:cNvPr id="9" name="Group 8"/>
          <p:cNvGrpSpPr/>
          <p:nvPr/>
        </p:nvGrpSpPr>
        <p:grpSpPr>
          <a:xfrm>
            <a:off x="1143000" y="722824"/>
            <a:ext cx="16078200" cy="2210876"/>
            <a:chOff x="457200" y="2061411"/>
            <a:chExt cx="8610600" cy="1910765"/>
          </a:xfrm>
          <a:solidFill>
            <a:schemeClr val="accent5">
              <a:lumMod val="20000"/>
              <a:lumOff val="80000"/>
            </a:schemeClr>
          </a:solidFill>
        </p:grpSpPr>
        <p:sp>
          <p:nvSpPr>
            <p:cNvPr id="8" name="Rounded Rectangle 7"/>
            <p:cNvSpPr/>
            <p:nvPr/>
          </p:nvSpPr>
          <p:spPr>
            <a:xfrm>
              <a:off x="457200" y="2061411"/>
              <a:ext cx="8610600" cy="191076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830580" y="2244475"/>
              <a:ext cx="7863840" cy="1595988"/>
            </a:xfrm>
            <a:prstGeom prst="rect">
              <a:avLst/>
            </a:prstGeom>
            <a:noFill/>
          </p:spPr>
          <p:txBody>
            <a:bodyPr wrap="square" lIns="0" tIns="0" rIns="0" bIns="0" rtlCol="0" anchor="t">
              <a:spAutoFit/>
            </a:bodyPr>
            <a:lstStyle/>
            <a:p>
              <a:pPr algn="just"/>
              <a:r>
                <a:rPr lang="vi-VN" sz="6000" u="sng" dirty="0">
                  <a:solidFill>
                    <a:srgbClr val="191919"/>
                  </a:solidFill>
                  <a:latin typeface="Calibri" panose="020F0502020204030204" pitchFamily="34" charset="0"/>
                  <a:ea typeface="Calibri" panose="020F0502020204030204" pitchFamily="34" charset="0"/>
                  <a:cs typeface="Calibri" panose="020F0502020204030204" pitchFamily="34" charset="0"/>
                </a:rPr>
                <a:t>*Chuẩn bị:</a:t>
              </a:r>
              <a:r>
                <a:rPr lang="vi-VN" sz="6000" dirty="0">
                  <a:solidFill>
                    <a:srgbClr val="191919"/>
                  </a:solidFill>
                  <a:latin typeface="Calibri" panose="020F0502020204030204" pitchFamily="34" charset="0"/>
                  <a:ea typeface="Calibri" panose="020F0502020204030204" pitchFamily="34" charset="0"/>
                  <a:cs typeface="Calibri" panose="020F0502020204030204" pitchFamily="34" charset="0"/>
                </a:rPr>
                <a:t> Một chậu nước, một chai rỗng có nắp đậy, một miếng mút xốp.</a:t>
              </a:r>
              <a:endPar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0607" y="5219700"/>
            <a:ext cx="2949333" cy="313823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3656153"/>
            <a:ext cx="5455879" cy="5466812"/>
          </a:xfrm>
          <a:prstGeom prst="rect">
            <a:avLst/>
          </a:prstGeom>
        </p:spPr>
      </p:pic>
    </p:spTree>
    <p:extLst>
      <p:ext uri="{BB962C8B-B14F-4D97-AF65-F5344CB8AC3E}">
        <p14:creationId xmlns:p14="http://schemas.microsoft.com/office/powerpoint/2010/main" val="56731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amond 10"/>
          <p:cNvSpPr/>
          <p:nvPr/>
        </p:nvSpPr>
        <p:spPr>
          <a:xfrm>
            <a:off x="3048000" y="1868172"/>
            <a:ext cx="12496800" cy="6400800"/>
          </a:xfrm>
          <a:prstGeom prst="diamond">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4117005" y="4686300"/>
            <a:ext cx="10053990" cy="1235723"/>
          </a:xfrm>
          <a:prstGeom prst="rect">
            <a:avLst/>
          </a:prstGeom>
        </p:spPr>
        <p:txBody>
          <a:bodyPr lIns="0" tIns="0" rIns="0" bIns="0" rtlCol="0" anchor="t">
            <a:spAutoFit/>
          </a:bodyPr>
          <a:lstStyle/>
          <a:p>
            <a:pPr algn="ctr">
              <a:lnSpc>
                <a:spcPts val="8800"/>
              </a:lnSpc>
            </a:pPr>
            <a:r>
              <a:rPr lang="vi-VN" sz="11500" b="1" dirty="0">
                <a:solidFill>
                  <a:srgbClr val="FF0000"/>
                </a:solidFill>
                <a:latin typeface="Calibri" panose="020F0502020204030204" pitchFamily="34" charset="0"/>
                <a:ea typeface="Calibri" panose="020F0502020204030204" pitchFamily="34" charset="0"/>
                <a:cs typeface="Calibri" panose="020F0502020204030204" pitchFamily="34" charset="0"/>
              </a:rPr>
              <a:t>KHỞI ĐỘNG</a:t>
            </a:r>
            <a:endParaRPr lang="en-US" sz="115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880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grpSp>
        <p:nvGrpSpPr>
          <p:cNvPr id="2" name="Group 1"/>
          <p:cNvGrpSpPr/>
          <p:nvPr/>
        </p:nvGrpSpPr>
        <p:grpSpPr>
          <a:xfrm>
            <a:off x="685800" y="2476500"/>
            <a:ext cx="16950449" cy="7162800"/>
            <a:chOff x="9025649" y="2476500"/>
            <a:chExt cx="8610600" cy="7162800"/>
          </a:xfrm>
        </p:grpSpPr>
        <p:sp>
          <p:nvSpPr>
            <p:cNvPr id="10" name="Rounded Rectangle 9"/>
            <p:cNvSpPr/>
            <p:nvPr/>
          </p:nvSpPr>
          <p:spPr>
            <a:xfrm>
              <a:off x="9025649" y="2476500"/>
              <a:ext cx="8610600" cy="7162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9370063" y="2657713"/>
              <a:ext cx="7916699" cy="6647974"/>
            </a:xfrm>
            <a:prstGeom prst="rect">
              <a:avLst/>
            </a:prstGeom>
          </p:spPr>
          <p:txBody>
            <a:bodyPr wrap="square" lIns="0" tIns="0" rIns="0" bIns="0" rtlCol="0" anchor="t">
              <a:spAutoFit/>
            </a:bodyPr>
            <a:lstStyle/>
            <a:p>
              <a:pPr algn="just"/>
              <a:r>
                <a:rPr lang="vi-VN" sz="4800" u="sng" dirty="0">
                  <a:solidFill>
                    <a:srgbClr val="191919"/>
                  </a:solidFill>
                  <a:latin typeface="Calibri" panose="020F0502020204030204" pitchFamily="34" charset="0"/>
                  <a:ea typeface="Calibri" panose="020F0502020204030204" pitchFamily="34" charset="0"/>
                  <a:cs typeface="Calibri" panose="020F0502020204030204" pitchFamily="34" charset="0"/>
                </a:rPr>
                <a:t>*Tiến hành:</a:t>
              </a:r>
            </a:p>
            <a:p>
              <a:pPr algn="just"/>
              <a:r>
                <a:rPr lang="vi-VN" sz="4800" dirty="0">
                  <a:solidFill>
                    <a:srgbClr val="191919"/>
                  </a:solidFill>
                  <a:latin typeface="Calibri" panose="020F0502020204030204" pitchFamily="34" charset="0"/>
                  <a:ea typeface="Calibri" panose="020F0502020204030204" pitchFamily="34" charset="0"/>
                  <a:cs typeface="Calibri" panose="020F0502020204030204" pitchFamily="34" charset="0"/>
                </a:rPr>
                <a:t>+ Mở nắp, để chai ở bất kì vị trí nào xung quanh em rồi đóng nắp lại. Dự đoán trong chai có chứa gì.</a:t>
              </a:r>
            </a:p>
            <a:p>
              <a:pPr algn="just"/>
              <a:r>
                <a:rPr lang="vi-VN" sz="4800" dirty="0">
                  <a:solidFill>
                    <a:srgbClr val="191919"/>
                  </a:solidFill>
                  <a:latin typeface="Calibri" panose="020F0502020204030204" pitchFamily="34" charset="0"/>
                  <a:ea typeface="Calibri" panose="020F0502020204030204" pitchFamily="34" charset="0"/>
                  <a:cs typeface="Calibri" panose="020F0502020204030204" pitchFamily="34" charset="0"/>
                </a:rPr>
                <a:t>+ Nhúng phần miệng chai đã được đậy kín ngập trong nước rồi mở nắp chai, em thấy có gì nổi lên mặt nước. Vậy bên trong chai rỗng đó có chứa gì?</a:t>
              </a:r>
            </a:p>
            <a:p>
              <a:pPr algn="just"/>
              <a:r>
                <a:rPr lang="vi-VN" sz="4800" dirty="0">
                  <a:solidFill>
                    <a:srgbClr val="191919"/>
                  </a:solidFill>
                  <a:latin typeface="Calibri" panose="020F0502020204030204" pitchFamily="34" charset="0"/>
                  <a:ea typeface="Calibri" panose="020F0502020204030204" pitchFamily="34" charset="0"/>
                  <a:cs typeface="Calibri" panose="020F0502020204030204" pitchFamily="34" charset="0"/>
                </a:rPr>
                <a:t>+ Hãy đưa ra cách làm để chứng minh bên trong những lỗ nhỏ li ti của miếng mút xốp khô có chứa không khí và thực hiện theo cách làm đó.</a:t>
              </a:r>
              <a:endParaRPr lang="en-US" sz="48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1" name="Group 10"/>
          <p:cNvGrpSpPr/>
          <p:nvPr/>
        </p:nvGrpSpPr>
        <p:grpSpPr>
          <a:xfrm>
            <a:off x="2221830" y="474345"/>
            <a:ext cx="13868401" cy="1468755"/>
            <a:chOff x="-451995" y="2061411"/>
            <a:chExt cx="9733722" cy="1676400"/>
          </a:xfrm>
          <a:solidFill>
            <a:schemeClr val="accent5">
              <a:lumMod val="20000"/>
              <a:lumOff val="80000"/>
            </a:schemeClr>
          </a:solidFill>
        </p:grpSpPr>
        <p:sp>
          <p:nvSpPr>
            <p:cNvPr id="12" name="Rounded Rectangle 11"/>
            <p:cNvSpPr/>
            <p:nvPr/>
          </p:nvSpPr>
          <p:spPr>
            <a:xfrm>
              <a:off x="-238067" y="2061411"/>
              <a:ext cx="9305867" cy="1676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5"/>
            <p:cNvSpPr txBox="1"/>
            <p:nvPr/>
          </p:nvSpPr>
          <p:spPr>
            <a:xfrm>
              <a:off x="-451995" y="2347402"/>
              <a:ext cx="9733722" cy="1053866"/>
            </a:xfrm>
            <a:prstGeom prst="rect">
              <a:avLst/>
            </a:prstGeom>
            <a:noFill/>
          </p:spPr>
          <p:txBody>
            <a:bodyPr wrap="square" lIns="0" tIns="0" rIns="0" bIns="0" rtlCol="0" anchor="t">
              <a:spAutoFit/>
            </a:bodyPr>
            <a:lstStyle/>
            <a:p>
              <a:pPr algn="ctr"/>
              <a:r>
                <a:rPr lang="vi-VN" sz="6000" b="1" dirty="0">
                  <a:solidFill>
                    <a:schemeClr val="bg1"/>
                  </a:solidFill>
                  <a:latin typeface="Calibri" panose="020F0502020204030204" pitchFamily="34" charset="0"/>
                  <a:ea typeface="Calibri" panose="020F0502020204030204" pitchFamily="34" charset="0"/>
                  <a:cs typeface="Calibri" panose="020F0502020204030204" pitchFamily="34" charset="0"/>
                </a:rPr>
                <a:t>TIẾN HÀNH THÍ NGHIỆM THEO NHÓM 6</a:t>
              </a:r>
              <a:endParaRPr lang="en-US" sz="6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1457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7751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3" name="Group 12"/>
          <p:cNvGrpSpPr/>
          <p:nvPr/>
        </p:nvGrpSpPr>
        <p:grpSpPr>
          <a:xfrm>
            <a:off x="2171700" y="1556027"/>
            <a:ext cx="15087600" cy="3060146"/>
            <a:chOff x="1600200" y="2686577"/>
            <a:chExt cx="15087600" cy="3060146"/>
          </a:xfrm>
        </p:grpSpPr>
        <p:sp>
          <p:nvSpPr>
            <p:cNvPr id="12" name="Rounded Rectangular Callout 11"/>
            <p:cNvSpPr/>
            <p:nvPr/>
          </p:nvSpPr>
          <p:spPr>
            <a:xfrm>
              <a:off x="1600200" y="2686577"/>
              <a:ext cx="15087600" cy="3060146"/>
            </a:xfrm>
            <a:prstGeom prst="wedgeRoundRectCallout">
              <a:avLst>
                <a:gd name="adj1" fmla="val -59253"/>
                <a:gd name="adj2" fmla="val -1892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1981200" y="3283025"/>
              <a:ext cx="14325600" cy="1846659"/>
            </a:xfrm>
            <a:prstGeom prst="rect">
              <a:avLst/>
            </a:prstGeom>
          </p:spPr>
          <p:txBody>
            <a:bodyPr wrap="square" lIns="0" tIns="0" rIns="0" bIns="0" rtlCol="0" anchor="t">
              <a:spAutoFit/>
            </a:bodyPr>
            <a:lstStyle/>
            <a:p>
              <a:pPr algn="ctr"/>
              <a:r>
                <a:rPr lang="vi-VN" sz="6000" dirty="0">
                  <a:solidFill>
                    <a:srgbClr val="191919"/>
                  </a:solidFill>
                  <a:latin typeface="Calibri" panose="020F0502020204030204" pitchFamily="34" charset="0"/>
                  <a:ea typeface="Calibri" panose="020F0502020204030204" pitchFamily="34" charset="0"/>
                  <a:cs typeface="Calibri" panose="020F0502020204030204" pitchFamily="34" charset="0"/>
                </a:rPr>
                <a:t>Qua hai thí nghiệm trên, cho biết không khí có ở đâu?</a:t>
              </a:r>
              <a:endPar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oup 13"/>
          <p:cNvGrpSpPr/>
          <p:nvPr/>
        </p:nvGrpSpPr>
        <p:grpSpPr>
          <a:xfrm>
            <a:off x="2171700" y="5787764"/>
            <a:ext cx="15087600" cy="2937138"/>
            <a:chOff x="1600200" y="3245897"/>
            <a:chExt cx="15087600" cy="2650257"/>
          </a:xfrm>
        </p:grpSpPr>
        <p:sp>
          <p:nvSpPr>
            <p:cNvPr id="15" name="Rounded Rectangular Callout 14"/>
            <p:cNvSpPr/>
            <p:nvPr/>
          </p:nvSpPr>
          <p:spPr>
            <a:xfrm>
              <a:off x="1600200" y="3245897"/>
              <a:ext cx="15087600" cy="2650257"/>
            </a:xfrm>
            <a:prstGeom prst="wedgeRoundRectCallout">
              <a:avLst>
                <a:gd name="adj1" fmla="val -59469"/>
                <a:gd name="adj2" fmla="val -2159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5"/>
            <p:cNvSpPr txBox="1"/>
            <p:nvPr/>
          </p:nvSpPr>
          <p:spPr>
            <a:xfrm>
              <a:off x="2095500" y="4008528"/>
              <a:ext cx="14325600" cy="999774"/>
            </a:xfrm>
            <a:prstGeom prst="rect">
              <a:avLst/>
            </a:prstGeom>
          </p:spPr>
          <p:txBody>
            <a:bodyPr wrap="square" lIns="0" tIns="0" rIns="0" bIns="0" rtlCol="0" anchor="t">
              <a:spAutoFit/>
            </a:bodyPr>
            <a:lstStyle/>
            <a:p>
              <a:pPr algn="ctr"/>
              <a:r>
                <a:rPr lang="vi-VN" sz="7200" b="1" dirty="0">
                  <a:solidFill>
                    <a:srgbClr val="FF0000"/>
                  </a:solidFill>
                  <a:latin typeface="Calibri" panose="020F0502020204030204" pitchFamily="34" charset="0"/>
                  <a:ea typeface="Calibri" panose="020F0502020204030204" pitchFamily="34" charset="0"/>
                  <a:cs typeface="Calibri" panose="020F0502020204030204" pitchFamily="34" charset="0"/>
                </a:rPr>
                <a:t>Không khí có ở khắp mọi nơi.</a:t>
              </a:r>
            </a:p>
          </p:txBody>
        </p:sp>
      </p:grpSp>
    </p:spTree>
    <p:extLst>
      <p:ext uri="{BB962C8B-B14F-4D97-AF65-F5344CB8AC3E}">
        <p14:creationId xmlns:p14="http://schemas.microsoft.com/office/powerpoint/2010/main" val="11128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7751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7" name="Group 16"/>
          <p:cNvGrpSpPr/>
          <p:nvPr/>
        </p:nvGrpSpPr>
        <p:grpSpPr>
          <a:xfrm>
            <a:off x="1295400" y="2871666"/>
            <a:ext cx="15722345" cy="4710285"/>
            <a:chOff x="469659" y="2707082"/>
            <a:chExt cx="6375882" cy="2904977"/>
          </a:xfrm>
        </p:grpSpPr>
        <p:sp>
          <p:nvSpPr>
            <p:cNvPr id="18" name="Rounded Rectangle 17"/>
            <p:cNvSpPr/>
            <p:nvPr/>
          </p:nvSpPr>
          <p:spPr>
            <a:xfrm>
              <a:off x="469659" y="2707082"/>
              <a:ext cx="6375882" cy="290497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4"/>
            <p:cNvSpPr txBox="1"/>
            <p:nvPr/>
          </p:nvSpPr>
          <p:spPr>
            <a:xfrm>
              <a:off x="609601" y="3360626"/>
              <a:ext cx="6095999" cy="1670374"/>
            </a:xfrm>
            <a:prstGeom prst="rect">
              <a:avLst/>
            </a:prstGeom>
          </p:spPr>
          <p:txBody>
            <a:bodyPr wrap="square" lIns="0" tIns="0" rIns="0" bIns="0" rtlCol="0" anchor="t">
              <a:spAutoFit/>
            </a:bodyPr>
            <a:lstStyle/>
            <a:p>
              <a:pPr algn="ctr"/>
              <a:r>
                <a:rPr lang="vi-VN" sz="8800" b="1" dirty="0">
                  <a:solidFill>
                    <a:srgbClr val="191919"/>
                  </a:solidFill>
                  <a:latin typeface="Calibri" panose="020F0502020204030204" pitchFamily="34" charset="0"/>
                  <a:ea typeface="Calibri" panose="020F0502020204030204" pitchFamily="34" charset="0"/>
                  <a:cs typeface="Calibri" panose="020F0502020204030204" pitchFamily="34" charset="0"/>
                </a:rPr>
                <a:t>Nêu thêm một số vật có chứa không khí xung quanh em.</a:t>
              </a:r>
            </a:p>
          </p:txBody>
        </p:sp>
      </p:grpSp>
    </p:spTree>
    <p:extLst>
      <p:ext uri="{BB962C8B-B14F-4D97-AF65-F5344CB8AC3E}">
        <p14:creationId xmlns:p14="http://schemas.microsoft.com/office/powerpoint/2010/main" val="342016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3920269">
            <a:off x="13066203" y="-4196498"/>
            <a:ext cx="6226076" cy="8392995"/>
          </a:xfrm>
          <a:custGeom>
            <a:avLst/>
            <a:gdLst/>
            <a:ahLst/>
            <a:cxnLst/>
            <a:rect l="l" t="t" r="r" b="b"/>
            <a:pathLst>
              <a:path w="6226076" h="8392995">
                <a:moveTo>
                  <a:pt x="0" y="0"/>
                </a:moveTo>
                <a:lnTo>
                  <a:pt x="6226077" y="0"/>
                </a:lnTo>
                <a:lnTo>
                  <a:pt x="6226077" y="8392996"/>
                </a:lnTo>
                <a:lnTo>
                  <a:pt x="0" y="8392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43331" y="5960372"/>
            <a:ext cx="6781906" cy="6529835"/>
          </a:xfrm>
          <a:custGeom>
            <a:avLst/>
            <a:gdLst/>
            <a:ahLst/>
            <a:cxnLst/>
            <a:rect l="l" t="t" r="r" b="b"/>
            <a:pathLst>
              <a:path w="6781906" h="6529835">
                <a:moveTo>
                  <a:pt x="0" y="0"/>
                </a:moveTo>
                <a:lnTo>
                  <a:pt x="6781905" y="0"/>
                </a:lnTo>
                <a:lnTo>
                  <a:pt x="6781905" y="6529835"/>
                </a:lnTo>
                <a:lnTo>
                  <a:pt x="0" y="6529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176813" y="7703286"/>
            <a:ext cx="2991384" cy="1473936"/>
          </a:xfrm>
          <a:custGeom>
            <a:avLst/>
            <a:gdLst/>
            <a:ahLst/>
            <a:cxnLst/>
            <a:rect l="l" t="t" r="r" b="b"/>
            <a:pathLst>
              <a:path w="2991384" h="1473936">
                <a:moveTo>
                  <a:pt x="0" y="0"/>
                </a:moveTo>
                <a:lnTo>
                  <a:pt x="2991384" y="0"/>
                </a:lnTo>
                <a:lnTo>
                  <a:pt x="2991384" y="1473936"/>
                </a:lnTo>
                <a:lnTo>
                  <a:pt x="0" y="14739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1611190" y="3877174"/>
            <a:ext cx="15762377" cy="2954655"/>
          </a:xfrm>
          <a:prstGeom prst="rect">
            <a:avLst/>
          </a:prstGeom>
        </p:spPr>
        <p:txBody>
          <a:bodyPr wrap="square" lIns="0" tIns="0" rIns="0" bIns="0" rtlCol="0" anchor="t">
            <a:spAutoFit/>
          </a:bodyPr>
          <a:lstStyle/>
          <a:p>
            <a:pPr algn="ctr"/>
            <a:r>
              <a:rPr lang="vi-VN" sz="9600" b="1" dirty="0">
                <a:ln w="190500">
                  <a:solidFill>
                    <a:schemeClr val="tx1"/>
                  </a:solidFill>
                </a:ln>
                <a:solidFill>
                  <a:srgbClr val="C00000"/>
                </a:solidFill>
                <a:latin typeface="Calibri" panose="020F0502020204030204" pitchFamily="34" charset="0"/>
                <a:ea typeface="Calibri" panose="020F0502020204030204" pitchFamily="34" charset="0"/>
                <a:cs typeface="Calibri" panose="020F0502020204030204" pitchFamily="34" charset="0"/>
              </a:rPr>
              <a:t>3. MỘT SỐ TÍNH CHẤT CỦA KHÔNG KHÍ</a:t>
            </a:r>
            <a:endParaRPr lang="en-US" sz="9600" b="1" dirty="0">
              <a:ln w="190500">
                <a:solidFill>
                  <a:schemeClr val="tx1"/>
                </a:solidFill>
              </a:ln>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5"/>
          <p:cNvSpPr txBox="1"/>
          <p:nvPr/>
        </p:nvSpPr>
        <p:spPr>
          <a:xfrm>
            <a:off x="1573090" y="3877173"/>
            <a:ext cx="15838576" cy="2954655"/>
          </a:xfrm>
          <a:prstGeom prst="rect">
            <a:avLst/>
          </a:prstGeom>
        </p:spPr>
        <p:txBody>
          <a:bodyPr wrap="square" lIns="0" tIns="0" rIns="0" bIns="0" rtlCol="0" anchor="t">
            <a:spAutoFit/>
          </a:bodyPr>
          <a:lstStyle/>
          <a:p>
            <a:pPr algn="ctr"/>
            <a:r>
              <a:rPr lang="vi-VN" sz="9600" b="1" dirty="0">
                <a:solidFill>
                  <a:srgbClr val="00B0F0"/>
                </a:solidFill>
                <a:latin typeface="Calibri" panose="020F0502020204030204" pitchFamily="34" charset="0"/>
                <a:ea typeface="Calibri" panose="020F0502020204030204" pitchFamily="34" charset="0"/>
                <a:cs typeface="Calibri" panose="020F0502020204030204" pitchFamily="34" charset="0"/>
              </a:rPr>
              <a:t>3. MỘT SỐ TÍNH CHẤT CỦA KHÔNG KHÍ</a:t>
            </a:r>
            <a:endParaRPr lang="en-US" sz="9600"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2022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3920269">
            <a:off x="13066203" y="-4196498"/>
            <a:ext cx="6226076" cy="8392995"/>
          </a:xfrm>
          <a:custGeom>
            <a:avLst/>
            <a:gdLst/>
            <a:ahLst/>
            <a:cxnLst/>
            <a:rect l="l" t="t" r="r" b="b"/>
            <a:pathLst>
              <a:path w="6226076" h="8392995">
                <a:moveTo>
                  <a:pt x="0" y="0"/>
                </a:moveTo>
                <a:lnTo>
                  <a:pt x="6226077" y="0"/>
                </a:lnTo>
                <a:lnTo>
                  <a:pt x="6226077" y="8392996"/>
                </a:lnTo>
                <a:lnTo>
                  <a:pt x="0" y="8392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43331" y="5960372"/>
            <a:ext cx="6781906" cy="6529835"/>
          </a:xfrm>
          <a:custGeom>
            <a:avLst/>
            <a:gdLst/>
            <a:ahLst/>
            <a:cxnLst/>
            <a:rect l="l" t="t" r="r" b="b"/>
            <a:pathLst>
              <a:path w="6781906" h="6529835">
                <a:moveTo>
                  <a:pt x="0" y="0"/>
                </a:moveTo>
                <a:lnTo>
                  <a:pt x="6781905" y="0"/>
                </a:lnTo>
                <a:lnTo>
                  <a:pt x="6781905" y="6529835"/>
                </a:lnTo>
                <a:lnTo>
                  <a:pt x="0" y="6529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176813" y="7703286"/>
            <a:ext cx="2991384" cy="1473936"/>
          </a:xfrm>
          <a:custGeom>
            <a:avLst/>
            <a:gdLst/>
            <a:ahLst/>
            <a:cxnLst/>
            <a:rect l="l" t="t" r="r" b="b"/>
            <a:pathLst>
              <a:path w="2991384" h="1473936">
                <a:moveTo>
                  <a:pt x="0" y="0"/>
                </a:moveTo>
                <a:lnTo>
                  <a:pt x="2991384" y="0"/>
                </a:lnTo>
                <a:lnTo>
                  <a:pt x="2991384" y="1473936"/>
                </a:lnTo>
                <a:lnTo>
                  <a:pt x="0" y="14739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1447800" y="3390900"/>
            <a:ext cx="15762377" cy="3693319"/>
          </a:xfrm>
          <a:prstGeom prst="rect">
            <a:avLst/>
          </a:prstGeom>
        </p:spPr>
        <p:txBody>
          <a:bodyPr wrap="square" lIns="0" tIns="0" rIns="0" bIns="0" rtlCol="0" anchor="t">
            <a:spAutoFit/>
          </a:bodyPr>
          <a:lstStyle/>
          <a:p>
            <a:pPr algn="ctr"/>
            <a:r>
              <a:rPr lang="vi-VN" sz="8000" b="1" dirty="0">
                <a:solidFill>
                  <a:srgbClr val="C00000"/>
                </a:solidFill>
                <a:latin typeface="Calibri" panose="020F0502020204030204" pitchFamily="34" charset="0"/>
                <a:ea typeface="Calibri" panose="020F0502020204030204" pitchFamily="34" charset="0"/>
                <a:cs typeface="Calibri" panose="020F0502020204030204" pitchFamily="34" charset="0"/>
              </a:rPr>
              <a:t>HOẠT </a:t>
            </a:r>
            <a:r>
              <a:rPr lang="vi-VN" sz="8000" b="1">
                <a:solidFill>
                  <a:srgbClr val="C00000"/>
                </a:solidFill>
                <a:latin typeface="Calibri" panose="020F0502020204030204" pitchFamily="34" charset="0"/>
                <a:ea typeface="Calibri" panose="020F0502020204030204" pitchFamily="34" charset="0"/>
                <a:cs typeface="Calibri" panose="020F0502020204030204" pitchFamily="34" charset="0"/>
              </a:rPr>
              <a:t>ĐỘNG 5</a:t>
            </a:r>
            <a:endParaRPr lang="vi-VN" sz="80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gn="ctr"/>
            <a:r>
              <a:rPr lang="vi-VN" sz="8000" b="1" dirty="0">
                <a:solidFill>
                  <a:srgbClr val="C00000"/>
                </a:solidFill>
                <a:latin typeface="Calibri" panose="020F0502020204030204" pitchFamily="34" charset="0"/>
                <a:ea typeface="Calibri" panose="020F0502020204030204" pitchFamily="34" charset="0"/>
                <a:cs typeface="Calibri" panose="020F0502020204030204" pitchFamily="34" charset="0"/>
              </a:rPr>
              <a:t>TÌM HIỂU MỘT SỐ TÍNH CHẤT CỦA KHÔNG KHÍ</a:t>
            </a:r>
          </a:p>
        </p:txBody>
      </p:sp>
    </p:spTree>
    <p:extLst>
      <p:ext uri="{BB962C8B-B14F-4D97-AF65-F5344CB8AC3E}">
        <p14:creationId xmlns:p14="http://schemas.microsoft.com/office/powerpoint/2010/main" val="693666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7751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3" name="Group 12"/>
          <p:cNvGrpSpPr/>
          <p:nvPr/>
        </p:nvGrpSpPr>
        <p:grpSpPr>
          <a:xfrm>
            <a:off x="2133599" y="2171700"/>
            <a:ext cx="15087600" cy="1620140"/>
            <a:chOff x="1600200" y="2807124"/>
            <a:chExt cx="15087600" cy="3060146"/>
          </a:xfrm>
        </p:grpSpPr>
        <p:sp>
          <p:nvSpPr>
            <p:cNvPr id="12" name="Rounded Rectangular Callout 11"/>
            <p:cNvSpPr/>
            <p:nvPr/>
          </p:nvSpPr>
          <p:spPr>
            <a:xfrm>
              <a:off x="1600200" y="2807124"/>
              <a:ext cx="15087600" cy="3060146"/>
            </a:xfrm>
            <a:prstGeom prst="wedgeRoundRectCallout">
              <a:avLst>
                <a:gd name="adj1" fmla="val -59253"/>
                <a:gd name="adj2" fmla="val -1892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1799731" y="3269914"/>
              <a:ext cx="14325600" cy="923330"/>
            </a:xfrm>
            <a:prstGeom prst="rect">
              <a:avLst/>
            </a:prstGeom>
          </p:spPr>
          <p:txBody>
            <a:bodyPr wrap="square" lIns="0" tIns="0" rIns="0" bIns="0" rtlCol="0" anchor="t">
              <a:spAutoFit/>
            </a:bodyPr>
            <a:lstStyle/>
            <a:p>
              <a:pPr algn="ctr"/>
              <a:r>
                <a:rPr lang="vi-VN" sz="6000" dirty="0">
                  <a:solidFill>
                    <a:srgbClr val="191919"/>
                  </a:solidFill>
                  <a:latin typeface="Calibri" panose="020F0502020204030204" pitchFamily="34" charset="0"/>
                  <a:ea typeface="Calibri" panose="020F0502020204030204" pitchFamily="34" charset="0"/>
                  <a:cs typeface="Calibri" panose="020F0502020204030204" pitchFamily="34" charset="0"/>
                </a:rPr>
                <a:t>+ Em có nhìn thấy không khí không? Vì sao?</a:t>
              </a:r>
              <a:endPar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oup 13"/>
          <p:cNvGrpSpPr/>
          <p:nvPr/>
        </p:nvGrpSpPr>
        <p:grpSpPr>
          <a:xfrm>
            <a:off x="2133599" y="4395788"/>
            <a:ext cx="15087600" cy="1566649"/>
            <a:chOff x="1600200" y="3077148"/>
            <a:chExt cx="15087600" cy="1566649"/>
          </a:xfrm>
        </p:grpSpPr>
        <p:sp>
          <p:nvSpPr>
            <p:cNvPr id="15" name="Rounded Rectangular Callout 14"/>
            <p:cNvSpPr/>
            <p:nvPr/>
          </p:nvSpPr>
          <p:spPr>
            <a:xfrm>
              <a:off x="1600200" y="3077148"/>
              <a:ext cx="15087600" cy="1566649"/>
            </a:xfrm>
            <a:prstGeom prst="wedgeRoundRectCallout">
              <a:avLst>
                <a:gd name="adj1" fmla="val -59469"/>
                <a:gd name="adj2" fmla="val -2159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5"/>
            <p:cNvSpPr txBox="1"/>
            <p:nvPr/>
          </p:nvSpPr>
          <p:spPr>
            <a:xfrm>
              <a:off x="1981200" y="3368215"/>
              <a:ext cx="14325600" cy="923330"/>
            </a:xfrm>
            <a:prstGeom prst="rect">
              <a:avLst/>
            </a:prstGeom>
          </p:spPr>
          <p:txBody>
            <a:bodyPr wrap="square" lIns="0" tIns="0" rIns="0" bIns="0" rtlCol="0" anchor="t">
              <a:spAutoFit/>
            </a:bodyPr>
            <a:lstStyle/>
            <a:p>
              <a:pPr algn="ctr"/>
              <a:r>
                <a:rPr lang="vi-VN" sz="6000" dirty="0">
                  <a:solidFill>
                    <a:srgbClr val="191919"/>
                  </a:solidFill>
                  <a:latin typeface="Calibri" panose="020F0502020204030204" pitchFamily="34" charset="0"/>
                  <a:ea typeface="Calibri" panose="020F0502020204030204" pitchFamily="34" charset="0"/>
                  <a:cs typeface="Calibri" panose="020F0502020204030204" pitchFamily="34" charset="0"/>
                </a:rPr>
                <a:t>+ Không khí có mùi gì? Có vị gì?</a:t>
              </a:r>
            </a:p>
          </p:txBody>
        </p:sp>
      </p:grpSp>
      <p:grpSp>
        <p:nvGrpSpPr>
          <p:cNvPr id="17" name="Group 16"/>
          <p:cNvGrpSpPr/>
          <p:nvPr/>
        </p:nvGrpSpPr>
        <p:grpSpPr>
          <a:xfrm>
            <a:off x="626163" y="421243"/>
            <a:ext cx="17661838" cy="1294844"/>
            <a:chOff x="-238067" y="2061411"/>
            <a:chExt cx="11401004" cy="1477903"/>
          </a:xfrm>
          <a:solidFill>
            <a:schemeClr val="accent5">
              <a:lumMod val="20000"/>
              <a:lumOff val="80000"/>
            </a:schemeClr>
          </a:solidFill>
        </p:grpSpPr>
        <p:sp>
          <p:nvSpPr>
            <p:cNvPr id="18" name="Rounded Rectangle 17"/>
            <p:cNvSpPr/>
            <p:nvPr/>
          </p:nvSpPr>
          <p:spPr>
            <a:xfrm>
              <a:off x="-238067" y="2061411"/>
              <a:ext cx="11401004" cy="147790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5"/>
            <p:cNvSpPr txBox="1"/>
            <p:nvPr/>
          </p:nvSpPr>
          <p:spPr>
            <a:xfrm>
              <a:off x="-220283" y="2313882"/>
              <a:ext cx="11383219" cy="948479"/>
            </a:xfrm>
            <a:prstGeom prst="rect">
              <a:avLst/>
            </a:prstGeom>
            <a:noFill/>
          </p:spPr>
          <p:txBody>
            <a:bodyPr wrap="square" lIns="0" tIns="0" rIns="0" bIns="0" rtlCol="0" anchor="t">
              <a:spAutoFit/>
            </a:bodyPr>
            <a:lstStyle/>
            <a:p>
              <a:pPr algn="ctr"/>
              <a:r>
                <a:rPr lang="vi-VN" sz="5400" b="1" dirty="0">
                  <a:solidFill>
                    <a:schemeClr val="bg1"/>
                  </a:solidFill>
                  <a:latin typeface="Calibri" panose="020F0502020204030204" pitchFamily="34" charset="0"/>
                  <a:ea typeface="Calibri" panose="020F0502020204030204" pitchFamily="34" charset="0"/>
                  <a:cs typeface="Calibri" panose="020F0502020204030204" pitchFamily="34" charset="0"/>
                </a:rPr>
                <a:t>SỬ DỤNG CÁC GIÁC QUAN ĐỂ TRẢ LỜI NHỮNG CÂU HỎI SAU:</a:t>
              </a:r>
              <a:endParaRPr lang="en-US" sz="5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0" name="Group 19"/>
          <p:cNvGrpSpPr/>
          <p:nvPr/>
        </p:nvGrpSpPr>
        <p:grpSpPr>
          <a:xfrm>
            <a:off x="2133599" y="6566385"/>
            <a:ext cx="15087600" cy="3149115"/>
            <a:chOff x="1600200" y="3077148"/>
            <a:chExt cx="15087600" cy="3149115"/>
          </a:xfrm>
        </p:grpSpPr>
        <p:sp>
          <p:nvSpPr>
            <p:cNvPr id="21" name="Rounded Rectangular Callout 20"/>
            <p:cNvSpPr/>
            <p:nvPr/>
          </p:nvSpPr>
          <p:spPr>
            <a:xfrm>
              <a:off x="1600200" y="3077148"/>
              <a:ext cx="15087600" cy="3149115"/>
            </a:xfrm>
            <a:prstGeom prst="wedgeRoundRectCallout">
              <a:avLst>
                <a:gd name="adj1" fmla="val -59469"/>
                <a:gd name="adj2" fmla="val -2159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5"/>
            <p:cNvSpPr txBox="1"/>
            <p:nvPr/>
          </p:nvSpPr>
          <p:spPr>
            <a:xfrm>
              <a:off x="1981200" y="3330663"/>
              <a:ext cx="14325600" cy="2769989"/>
            </a:xfrm>
            <a:prstGeom prst="rect">
              <a:avLst/>
            </a:prstGeom>
          </p:spPr>
          <p:txBody>
            <a:bodyPr wrap="square" lIns="0" tIns="0" rIns="0" bIns="0" rtlCol="0" anchor="t">
              <a:spAutoFit/>
            </a:bodyPr>
            <a:lstStyle/>
            <a:p>
              <a:pPr algn="ctr"/>
              <a:r>
                <a:rPr lang="vi-VN" sz="6000" dirty="0">
                  <a:solidFill>
                    <a:srgbClr val="191919"/>
                  </a:solidFill>
                  <a:latin typeface="Calibri" panose="020F0502020204030204" pitchFamily="34" charset="0"/>
                  <a:ea typeface="Calibri" panose="020F0502020204030204" pitchFamily="34" charset="0"/>
                  <a:cs typeface="Calibri" panose="020F0502020204030204" pitchFamily="34" charset="0"/>
                </a:rPr>
                <a:t>+ Khi em ngửi thấy mùi thơm hay mùi khó chịu thì đó có phải là mùi của không khí không? Cho ví dụ.</a:t>
              </a:r>
            </a:p>
          </p:txBody>
        </p:sp>
      </p:grpSp>
    </p:spTree>
    <p:extLst>
      <p:ext uri="{BB962C8B-B14F-4D97-AF65-F5344CB8AC3E}">
        <p14:creationId xmlns:p14="http://schemas.microsoft.com/office/powerpoint/2010/main" val="219257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7751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3" name="Group 12"/>
          <p:cNvGrpSpPr/>
          <p:nvPr/>
        </p:nvGrpSpPr>
        <p:grpSpPr>
          <a:xfrm>
            <a:off x="2133599" y="1450053"/>
            <a:ext cx="15087600" cy="2417987"/>
            <a:chOff x="1600200" y="1300138"/>
            <a:chExt cx="15087600" cy="4567132"/>
          </a:xfrm>
        </p:grpSpPr>
        <p:sp>
          <p:nvSpPr>
            <p:cNvPr id="12" name="Rounded Rectangular Callout 11"/>
            <p:cNvSpPr/>
            <p:nvPr/>
          </p:nvSpPr>
          <p:spPr>
            <a:xfrm>
              <a:off x="1600200" y="1300138"/>
              <a:ext cx="15087600" cy="4567132"/>
            </a:xfrm>
            <a:prstGeom prst="wedgeRoundRectCallout">
              <a:avLst>
                <a:gd name="adj1" fmla="val -59253"/>
                <a:gd name="adj2" fmla="val -1892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1828446" y="1779334"/>
              <a:ext cx="14325600" cy="3487999"/>
            </a:xfrm>
            <a:prstGeom prst="rect">
              <a:avLst/>
            </a:prstGeom>
          </p:spPr>
          <p:txBody>
            <a:bodyPr wrap="square" lIns="0" tIns="0" rIns="0" bIns="0" rtlCol="0" anchor="t">
              <a:spAutoFit/>
            </a:bodyPr>
            <a:lstStyle/>
            <a:p>
              <a:pPr algn="ctr"/>
              <a:r>
                <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191919"/>
                  </a:solidFill>
                  <a:latin typeface="Calibri" panose="020F0502020204030204" pitchFamily="34" charset="0"/>
                  <a:ea typeface="Calibri" panose="020F0502020204030204" pitchFamily="34" charset="0"/>
                  <a:cs typeface="Calibri" panose="020F0502020204030204" pitchFamily="34" charset="0"/>
                </a:rPr>
                <a:t>Không</a:t>
              </a:r>
              <a:r>
                <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191919"/>
                  </a:solidFill>
                  <a:latin typeface="Calibri" panose="020F0502020204030204" pitchFamily="34" charset="0"/>
                  <a:ea typeface="Calibri" panose="020F0502020204030204" pitchFamily="34" charset="0"/>
                  <a:cs typeface="Calibri" panose="020F0502020204030204" pitchFamily="34" charset="0"/>
                </a:rPr>
                <a:t>nhìn</a:t>
              </a:r>
              <a:r>
                <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191919"/>
                  </a:solidFill>
                  <a:latin typeface="Calibri" panose="020F0502020204030204" pitchFamily="34" charset="0"/>
                  <a:ea typeface="Calibri" panose="020F0502020204030204" pitchFamily="34" charset="0"/>
                  <a:cs typeface="Calibri" panose="020F0502020204030204" pitchFamily="34" charset="0"/>
                </a:rPr>
                <a:t>thấy</a:t>
              </a:r>
              <a:r>
                <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191919"/>
                  </a:solidFill>
                  <a:latin typeface="Calibri" panose="020F0502020204030204" pitchFamily="34" charset="0"/>
                  <a:ea typeface="Calibri" panose="020F0502020204030204" pitchFamily="34" charset="0"/>
                  <a:cs typeface="Calibri" panose="020F0502020204030204" pitchFamily="34" charset="0"/>
                </a:rPr>
                <a:t>không</a:t>
              </a:r>
              <a:r>
                <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191919"/>
                  </a:solidFill>
                  <a:latin typeface="Calibri" panose="020F0502020204030204" pitchFamily="34" charset="0"/>
                  <a:ea typeface="Calibri" panose="020F0502020204030204" pitchFamily="34" charset="0"/>
                  <a:cs typeface="Calibri" panose="020F0502020204030204" pitchFamily="34" charset="0"/>
                </a:rPr>
                <a:t>khí</a:t>
              </a:r>
              <a:r>
                <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191919"/>
                  </a:solidFill>
                  <a:latin typeface="Calibri" panose="020F0502020204030204" pitchFamily="34" charset="0"/>
                  <a:ea typeface="Calibri" panose="020F0502020204030204" pitchFamily="34" charset="0"/>
                  <a:cs typeface="Calibri" panose="020F0502020204030204" pitchFamily="34" charset="0"/>
                </a:rPr>
                <a:t>vì</a:t>
              </a:r>
              <a:r>
                <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191919"/>
                  </a:solidFill>
                  <a:latin typeface="Calibri" panose="020F0502020204030204" pitchFamily="34" charset="0"/>
                  <a:ea typeface="Calibri" panose="020F0502020204030204" pitchFamily="34" charset="0"/>
                  <a:cs typeface="Calibri" panose="020F0502020204030204" pitchFamily="34" charset="0"/>
                </a:rPr>
                <a:t>không</a:t>
              </a:r>
              <a:r>
                <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191919"/>
                  </a:solidFill>
                  <a:latin typeface="Calibri" panose="020F0502020204030204" pitchFamily="34" charset="0"/>
                  <a:ea typeface="Calibri" panose="020F0502020204030204" pitchFamily="34" charset="0"/>
                  <a:cs typeface="Calibri" panose="020F0502020204030204" pitchFamily="34" charset="0"/>
                </a:rPr>
                <a:t>khí</a:t>
              </a:r>
              <a:r>
                <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191919"/>
                  </a:solidFill>
                  <a:latin typeface="Calibri" panose="020F0502020204030204" pitchFamily="34" charset="0"/>
                  <a:ea typeface="Calibri" panose="020F0502020204030204" pitchFamily="34" charset="0"/>
                  <a:cs typeface="Calibri" panose="020F0502020204030204" pitchFamily="34" charset="0"/>
                </a:rPr>
                <a:t>không</a:t>
              </a:r>
              <a:r>
                <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191919"/>
                  </a:solidFill>
                  <a:latin typeface="Calibri" panose="020F0502020204030204" pitchFamily="34" charset="0"/>
                  <a:ea typeface="Calibri" panose="020F0502020204030204" pitchFamily="34" charset="0"/>
                  <a:cs typeface="Calibri" panose="020F0502020204030204" pitchFamily="34" charset="0"/>
                </a:rPr>
                <a:t>có</a:t>
              </a:r>
              <a:r>
                <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191919"/>
                  </a:solidFill>
                  <a:latin typeface="Calibri" panose="020F0502020204030204" pitchFamily="34" charset="0"/>
                  <a:ea typeface="Calibri" panose="020F0502020204030204" pitchFamily="34" charset="0"/>
                  <a:cs typeface="Calibri" panose="020F0502020204030204" pitchFamily="34" charset="0"/>
                </a:rPr>
                <a:t>màu</a:t>
              </a:r>
              <a:r>
                <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rPr>
                <a:t>.</a:t>
              </a:r>
            </a:p>
          </p:txBody>
        </p:sp>
      </p:grpSp>
      <p:grpSp>
        <p:nvGrpSpPr>
          <p:cNvPr id="14" name="Group 13"/>
          <p:cNvGrpSpPr/>
          <p:nvPr/>
        </p:nvGrpSpPr>
        <p:grpSpPr>
          <a:xfrm>
            <a:off x="2133599" y="4381500"/>
            <a:ext cx="15087600" cy="1814512"/>
            <a:chOff x="1600200" y="3077148"/>
            <a:chExt cx="15087600" cy="1566649"/>
          </a:xfrm>
        </p:grpSpPr>
        <p:sp>
          <p:nvSpPr>
            <p:cNvPr id="15" name="Rounded Rectangular Callout 14"/>
            <p:cNvSpPr/>
            <p:nvPr/>
          </p:nvSpPr>
          <p:spPr>
            <a:xfrm>
              <a:off x="1600200" y="3077148"/>
              <a:ext cx="15087600" cy="1566649"/>
            </a:xfrm>
            <a:prstGeom prst="wedgeRoundRectCallout">
              <a:avLst>
                <a:gd name="adj1" fmla="val -59469"/>
                <a:gd name="adj2" fmla="val -2159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5"/>
            <p:cNvSpPr txBox="1"/>
            <p:nvPr/>
          </p:nvSpPr>
          <p:spPr>
            <a:xfrm>
              <a:off x="1981200" y="3368215"/>
              <a:ext cx="14325600" cy="923330"/>
            </a:xfrm>
            <a:prstGeom prst="rect">
              <a:avLst/>
            </a:prstGeom>
          </p:spPr>
          <p:txBody>
            <a:bodyPr wrap="square" lIns="0" tIns="0" rIns="0" bIns="0" rtlCol="0" anchor="t">
              <a:spAutoFit/>
            </a:bodyPr>
            <a:lstStyle/>
            <a:p>
              <a:pPr algn="ctr"/>
              <a:r>
                <a:rPr lang="vi-VN" sz="6000" dirty="0">
                  <a:solidFill>
                    <a:srgbClr val="191919"/>
                  </a:solidFill>
                  <a:latin typeface="Calibri" panose="020F0502020204030204" pitchFamily="34" charset="0"/>
                  <a:ea typeface="Calibri" panose="020F0502020204030204" pitchFamily="34" charset="0"/>
                  <a:cs typeface="Calibri" panose="020F0502020204030204" pitchFamily="34" charset="0"/>
                </a:rPr>
                <a:t>+ Không khí không có mùi, không có vị.</a:t>
              </a:r>
            </a:p>
          </p:txBody>
        </p:sp>
      </p:grpSp>
      <p:grpSp>
        <p:nvGrpSpPr>
          <p:cNvPr id="20" name="Group 19"/>
          <p:cNvGrpSpPr/>
          <p:nvPr/>
        </p:nvGrpSpPr>
        <p:grpSpPr>
          <a:xfrm>
            <a:off x="2133599" y="6642585"/>
            <a:ext cx="15087600" cy="2006115"/>
            <a:chOff x="1600200" y="3077148"/>
            <a:chExt cx="15087600" cy="2006115"/>
          </a:xfrm>
        </p:grpSpPr>
        <p:sp>
          <p:nvSpPr>
            <p:cNvPr id="21" name="Rounded Rectangular Callout 20"/>
            <p:cNvSpPr/>
            <p:nvPr/>
          </p:nvSpPr>
          <p:spPr>
            <a:xfrm>
              <a:off x="1600200" y="3077148"/>
              <a:ext cx="15087600" cy="2006115"/>
            </a:xfrm>
            <a:prstGeom prst="wedgeRoundRectCallout">
              <a:avLst>
                <a:gd name="adj1" fmla="val -59469"/>
                <a:gd name="adj2" fmla="val -2159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5"/>
            <p:cNvSpPr txBox="1"/>
            <p:nvPr/>
          </p:nvSpPr>
          <p:spPr>
            <a:xfrm>
              <a:off x="1981200" y="3535089"/>
              <a:ext cx="14325600" cy="923330"/>
            </a:xfrm>
            <a:prstGeom prst="rect">
              <a:avLst/>
            </a:prstGeom>
          </p:spPr>
          <p:txBody>
            <a:bodyPr wrap="square" lIns="0" tIns="0" rIns="0" bIns="0" rtlCol="0" anchor="t">
              <a:spAutoFit/>
            </a:bodyPr>
            <a:lstStyle/>
            <a:p>
              <a:pPr algn="ctr"/>
              <a:r>
                <a:rPr lang="vi-VN" sz="6000" dirty="0">
                  <a:solidFill>
                    <a:srgbClr val="191919"/>
                  </a:solidFill>
                  <a:latin typeface="Calibri" panose="020F0502020204030204" pitchFamily="34" charset="0"/>
                  <a:ea typeface="Calibri" panose="020F0502020204030204" pitchFamily="34" charset="0"/>
                  <a:cs typeface="Calibri" panose="020F0502020204030204" pitchFamily="34" charset="0"/>
                </a:rPr>
                <a:t>+ Đó không phải là mùi của không khí. </a:t>
              </a:r>
            </a:p>
          </p:txBody>
        </p:sp>
      </p:grpSp>
    </p:spTree>
    <p:extLst>
      <p:ext uri="{BB962C8B-B14F-4D97-AF65-F5344CB8AC3E}">
        <p14:creationId xmlns:p14="http://schemas.microsoft.com/office/powerpoint/2010/main" val="273548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7751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3" name="Group 12"/>
          <p:cNvGrpSpPr/>
          <p:nvPr/>
        </p:nvGrpSpPr>
        <p:grpSpPr>
          <a:xfrm>
            <a:off x="2171700" y="1626070"/>
            <a:ext cx="15087600" cy="2215873"/>
            <a:chOff x="1600200" y="2686577"/>
            <a:chExt cx="15087600" cy="2215873"/>
          </a:xfrm>
        </p:grpSpPr>
        <p:sp>
          <p:nvSpPr>
            <p:cNvPr id="12" name="Rounded Rectangular Callout 11"/>
            <p:cNvSpPr/>
            <p:nvPr/>
          </p:nvSpPr>
          <p:spPr>
            <a:xfrm>
              <a:off x="1600200" y="2686577"/>
              <a:ext cx="15087600" cy="2215873"/>
            </a:xfrm>
            <a:prstGeom prst="wedgeRoundRectCallout">
              <a:avLst>
                <a:gd name="adj1" fmla="val -59253"/>
                <a:gd name="adj2" fmla="val -1892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1981200" y="3283025"/>
              <a:ext cx="14325600" cy="923330"/>
            </a:xfrm>
            <a:prstGeom prst="rect">
              <a:avLst/>
            </a:prstGeom>
          </p:spPr>
          <p:txBody>
            <a:bodyPr wrap="square" lIns="0" tIns="0" rIns="0" bIns="0" rtlCol="0" anchor="t">
              <a:spAutoFit/>
            </a:bodyPr>
            <a:lstStyle/>
            <a:p>
              <a:pPr algn="ctr"/>
              <a:r>
                <a:rPr lang="vi-VN" sz="6000" dirty="0">
                  <a:solidFill>
                    <a:srgbClr val="191919"/>
                  </a:solidFill>
                  <a:latin typeface="Calibri" panose="020F0502020204030204" pitchFamily="34" charset="0"/>
                  <a:ea typeface="Calibri" panose="020F0502020204030204" pitchFamily="34" charset="0"/>
                  <a:cs typeface="Calibri" panose="020F0502020204030204" pitchFamily="34" charset="0"/>
                </a:rPr>
                <a:t>Không khí có hình dạng nhất định không?</a:t>
              </a:r>
              <a:endPar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oup 13"/>
          <p:cNvGrpSpPr/>
          <p:nvPr/>
        </p:nvGrpSpPr>
        <p:grpSpPr>
          <a:xfrm>
            <a:off x="2171700" y="4491091"/>
            <a:ext cx="15087600" cy="4233811"/>
            <a:chOff x="1600200" y="2075875"/>
            <a:chExt cx="15087600" cy="3820279"/>
          </a:xfrm>
        </p:grpSpPr>
        <p:sp>
          <p:nvSpPr>
            <p:cNvPr id="15" name="Rounded Rectangular Callout 14"/>
            <p:cNvSpPr/>
            <p:nvPr/>
          </p:nvSpPr>
          <p:spPr>
            <a:xfrm>
              <a:off x="1600200" y="2075875"/>
              <a:ext cx="15087600" cy="3820279"/>
            </a:xfrm>
            <a:prstGeom prst="wedgeRoundRectCallout">
              <a:avLst>
                <a:gd name="adj1" fmla="val -59469"/>
                <a:gd name="adj2" fmla="val -2159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5"/>
            <p:cNvSpPr txBox="1"/>
            <p:nvPr/>
          </p:nvSpPr>
          <p:spPr>
            <a:xfrm>
              <a:off x="1981200" y="2486353"/>
              <a:ext cx="14325600" cy="2999321"/>
            </a:xfrm>
            <a:prstGeom prst="rect">
              <a:avLst/>
            </a:prstGeom>
          </p:spPr>
          <p:txBody>
            <a:bodyPr wrap="square" lIns="0" tIns="0" rIns="0" bIns="0" rtlCol="0" anchor="t">
              <a:spAutoFit/>
            </a:bodyPr>
            <a:lstStyle/>
            <a:p>
              <a:pPr algn="ctr"/>
              <a:r>
                <a:rPr lang="vi-VN" sz="7200" b="1" dirty="0">
                  <a:solidFill>
                    <a:srgbClr val="FF0000"/>
                  </a:solidFill>
                  <a:latin typeface="Calibri" panose="020F0502020204030204" pitchFamily="34" charset="0"/>
                  <a:ea typeface="Calibri" panose="020F0502020204030204" pitchFamily="34" charset="0"/>
                  <a:cs typeface="Calibri" panose="020F0502020204030204" pitchFamily="34" charset="0"/>
                </a:rPr>
                <a:t>Không khí mang hình dạng các vật chứa nó. Không khí không có hình dạng nhất định.</a:t>
              </a:r>
            </a:p>
          </p:txBody>
        </p:sp>
      </p:grpSp>
    </p:spTree>
    <p:extLst>
      <p:ext uri="{BB962C8B-B14F-4D97-AF65-F5344CB8AC3E}">
        <p14:creationId xmlns:p14="http://schemas.microsoft.com/office/powerpoint/2010/main" val="346693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3"/>
          <p:cNvSpPr/>
          <p:nvPr/>
        </p:nvSpPr>
        <p:spPr>
          <a:xfrm>
            <a:off x="-1443331" y="5960372"/>
            <a:ext cx="6781906" cy="6529835"/>
          </a:xfrm>
          <a:custGeom>
            <a:avLst/>
            <a:gdLst/>
            <a:ahLst/>
            <a:cxnLst/>
            <a:rect l="l" t="t" r="r" b="b"/>
            <a:pathLst>
              <a:path w="6781906" h="6529835">
                <a:moveTo>
                  <a:pt x="0" y="0"/>
                </a:moveTo>
                <a:lnTo>
                  <a:pt x="6781905" y="0"/>
                </a:lnTo>
                <a:lnTo>
                  <a:pt x="6781905" y="6529835"/>
                </a:lnTo>
                <a:lnTo>
                  <a:pt x="0" y="65298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4"/>
          <p:cNvSpPr/>
          <p:nvPr/>
        </p:nvSpPr>
        <p:spPr>
          <a:xfrm>
            <a:off x="3176813" y="7703286"/>
            <a:ext cx="2991384" cy="1473936"/>
          </a:xfrm>
          <a:custGeom>
            <a:avLst/>
            <a:gdLst/>
            <a:ahLst/>
            <a:cxnLst/>
            <a:rect l="l" t="t" r="r" b="b"/>
            <a:pathLst>
              <a:path w="2991384" h="1473936">
                <a:moveTo>
                  <a:pt x="0" y="0"/>
                </a:moveTo>
                <a:lnTo>
                  <a:pt x="2991384" y="0"/>
                </a:lnTo>
                <a:lnTo>
                  <a:pt x="2991384" y="1473936"/>
                </a:lnTo>
                <a:lnTo>
                  <a:pt x="0" y="1473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8"/>
          <p:cNvGrpSpPr/>
          <p:nvPr/>
        </p:nvGrpSpPr>
        <p:grpSpPr>
          <a:xfrm>
            <a:off x="1067581" y="2644715"/>
            <a:ext cx="16078200" cy="2210875"/>
            <a:chOff x="457200" y="2061411"/>
            <a:chExt cx="8610600" cy="1910765"/>
          </a:xfrm>
          <a:solidFill>
            <a:schemeClr val="accent5">
              <a:lumMod val="20000"/>
              <a:lumOff val="80000"/>
            </a:schemeClr>
          </a:solidFill>
        </p:grpSpPr>
        <p:sp>
          <p:nvSpPr>
            <p:cNvPr id="8" name="Rounded Rectangle 7"/>
            <p:cNvSpPr/>
            <p:nvPr/>
          </p:nvSpPr>
          <p:spPr>
            <a:xfrm>
              <a:off x="457200" y="2061411"/>
              <a:ext cx="8610600" cy="191076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725925" y="2300478"/>
              <a:ext cx="8073150" cy="1436389"/>
            </a:xfrm>
            <a:prstGeom prst="rect">
              <a:avLst/>
            </a:prstGeom>
            <a:noFill/>
          </p:spPr>
          <p:txBody>
            <a:bodyPr wrap="square" lIns="0" tIns="0" rIns="0" bIns="0" rtlCol="0" anchor="t">
              <a:spAutoFit/>
            </a:bodyPr>
            <a:lstStyle/>
            <a:p>
              <a:pPr algn="just"/>
              <a:r>
                <a:rPr lang="vi-VN" sz="5400" dirty="0">
                  <a:solidFill>
                    <a:srgbClr val="191919"/>
                  </a:solidFill>
                  <a:latin typeface="Calibri" panose="020F0502020204030204" pitchFamily="34" charset="0"/>
                  <a:ea typeface="Calibri" panose="020F0502020204030204" pitchFamily="34" charset="0"/>
                  <a:cs typeface="Calibri" panose="020F0502020204030204" pitchFamily="34" charset="0"/>
                </a:rPr>
                <a:t>Nêu một số tính chất của không khí qua các hoạt động trên.</a:t>
              </a:r>
              <a:endParaRPr lang="en-US" sz="54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0" name="Group 9"/>
          <p:cNvGrpSpPr/>
          <p:nvPr/>
        </p:nvGrpSpPr>
        <p:grpSpPr>
          <a:xfrm>
            <a:off x="4343399" y="617425"/>
            <a:ext cx="9526563" cy="1466970"/>
            <a:chOff x="5105399" y="3138753"/>
            <a:chExt cx="9526563" cy="1466970"/>
          </a:xfrm>
        </p:grpSpPr>
        <p:sp>
          <p:nvSpPr>
            <p:cNvPr id="11" name="Rounded Rectangle 10"/>
            <p:cNvSpPr/>
            <p:nvPr/>
          </p:nvSpPr>
          <p:spPr>
            <a:xfrm>
              <a:off x="5105400" y="3138753"/>
              <a:ext cx="9526562" cy="146697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TextBox 5"/>
            <p:cNvSpPr txBox="1"/>
            <p:nvPr/>
          </p:nvSpPr>
          <p:spPr>
            <a:xfrm>
              <a:off x="5105399" y="3307981"/>
              <a:ext cx="9526563" cy="1128514"/>
            </a:xfrm>
            <a:prstGeom prst="rect">
              <a:avLst/>
            </a:prstGeom>
          </p:spPr>
          <p:txBody>
            <a:bodyPr wrap="square" lIns="0" tIns="0" rIns="0" bIns="0" rtlCol="0" anchor="t">
              <a:spAutoFit/>
            </a:bodyPr>
            <a:lstStyle/>
            <a:p>
              <a:pPr algn="ctr">
                <a:lnSpc>
                  <a:spcPts val="8800"/>
                </a:lnSpc>
              </a:pPr>
              <a:r>
                <a:rPr lang="vi-VN" sz="7200" b="1" dirty="0">
                  <a:solidFill>
                    <a:srgbClr val="191919"/>
                  </a:solidFill>
                  <a:latin typeface="Calibri" panose="020F0502020204030204" pitchFamily="34" charset="0"/>
                  <a:ea typeface="Calibri" panose="020F0502020204030204" pitchFamily="34" charset="0"/>
                  <a:cs typeface="Calibri" panose="020F0502020204030204" pitchFamily="34" charset="0"/>
                </a:rPr>
                <a:t>THẢO LUẬN NHÓM 2</a:t>
              </a:r>
            </a:p>
          </p:txBody>
        </p:sp>
      </p:grpSp>
      <p:grpSp>
        <p:nvGrpSpPr>
          <p:cNvPr id="13" name="Group 12"/>
          <p:cNvGrpSpPr/>
          <p:nvPr/>
        </p:nvGrpSpPr>
        <p:grpSpPr>
          <a:xfrm>
            <a:off x="1067581" y="5585138"/>
            <a:ext cx="16078200" cy="3505200"/>
            <a:chOff x="457200" y="2061411"/>
            <a:chExt cx="8610600" cy="3029394"/>
          </a:xfrm>
          <a:solidFill>
            <a:schemeClr val="accent5">
              <a:lumMod val="20000"/>
              <a:lumOff val="80000"/>
            </a:schemeClr>
          </a:solidFill>
        </p:grpSpPr>
        <p:sp>
          <p:nvSpPr>
            <p:cNvPr id="14" name="Rounded Rectangle 13"/>
            <p:cNvSpPr/>
            <p:nvPr/>
          </p:nvSpPr>
          <p:spPr>
            <a:xfrm>
              <a:off x="457200" y="2061411"/>
              <a:ext cx="8610600" cy="302939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5"/>
            <p:cNvSpPr txBox="1"/>
            <p:nvPr/>
          </p:nvSpPr>
          <p:spPr>
            <a:xfrm>
              <a:off x="725925" y="2379116"/>
              <a:ext cx="8073150" cy="2393983"/>
            </a:xfrm>
            <a:prstGeom prst="rect">
              <a:avLst/>
            </a:prstGeom>
            <a:noFill/>
          </p:spPr>
          <p:txBody>
            <a:bodyPr wrap="square" lIns="0" tIns="0" rIns="0" bIns="0" rtlCol="0" anchor="t">
              <a:spAutoFit/>
            </a:bodyPr>
            <a:lstStyle/>
            <a:p>
              <a:pPr algn="just"/>
              <a:r>
                <a:rPr lang="vi-VN" sz="6000" b="1" dirty="0">
                  <a:solidFill>
                    <a:srgbClr val="FF0000"/>
                  </a:solidFill>
                  <a:latin typeface="Calibri" panose="020F0502020204030204" pitchFamily="34" charset="0"/>
                  <a:ea typeface="Calibri" panose="020F0502020204030204" pitchFamily="34" charset="0"/>
                  <a:cs typeface="Calibri" panose="020F0502020204030204" pitchFamily="34" charset="0"/>
                </a:rPr>
                <a:t>Không khí trong suốt, không màu, không mùi, không vị, không có hình dạng nhất định. Không khí có thể bị nén lại hoặc giãn ra.</a:t>
              </a:r>
              <a:endParaRPr lang="en-US" sz="6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55498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a:stretch>
              <a:fillRect/>
            </a:stretch>
          </a:blipFill>
        </p:spPr>
        <p:txBody>
          <a:bodyPr/>
          <a:lstStyle/>
          <a:p>
            <a:endParaRPr lang="en-US"/>
          </a:p>
        </p:txBody>
      </p:sp>
      <p:sp>
        <p:nvSpPr>
          <p:cNvPr id="3" name="Freeform 3"/>
          <p:cNvSpPr/>
          <p:nvPr/>
        </p:nvSpPr>
        <p:spPr>
          <a:xfrm>
            <a:off x="127751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a:stretch>
              <a:fillRect/>
            </a:stretch>
          </a:blipFill>
        </p:spPr>
        <p:txBody>
          <a:bodyPr/>
          <a:lstStyle/>
          <a:p>
            <a:endParaRPr lang="en-US"/>
          </a:p>
        </p:txBody>
      </p:sp>
      <p:sp>
        <p:nvSpPr>
          <p:cNvPr id="7" name="Freeform 7"/>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a:stretch>
              <a:fillRect/>
            </a:stretch>
          </a:blipFill>
        </p:spPr>
        <p:txBody>
          <a:bodyPr/>
          <a:lstStyle/>
          <a:p>
            <a:endParaRPr lang="en-US"/>
          </a:p>
        </p:txBody>
      </p:sp>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a:stretch>
              <a:fillRect/>
            </a:stretch>
          </a:blipFill>
        </p:spPr>
        <p:txBody>
          <a:bodyPr/>
          <a:lstStyle/>
          <a:p>
            <a:endParaRPr lang="en-US"/>
          </a:p>
        </p:txBody>
      </p:sp>
      <p:sp>
        <p:nvSpPr>
          <p:cNvPr id="11" name="Diamond 10"/>
          <p:cNvSpPr/>
          <p:nvPr/>
        </p:nvSpPr>
        <p:spPr>
          <a:xfrm>
            <a:off x="3048000" y="1868172"/>
            <a:ext cx="12496800" cy="6400800"/>
          </a:xfrm>
          <a:prstGeom prst="diamond">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4269405" y="3298857"/>
            <a:ext cx="10053990" cy="3539430"/>
          </a:xfrm>
          <a:prstGeom prst="rect">
            <a:avLst/>
          </a:prstGeom>
        </p:spPr>
        <p:txBody>
          <a:bodyPr lIns="0" tIns="0" rIns="0" bIns="0" rtlCol="0" anchor="t">
            <a:spAutoFit/>
          </a:bodyPr>
          <a:lstStyle/>
          <a:p>
            <a:pPr algn="ctr"/>
            <a:r>
              <a:rPr lang="vi-VN" sz="11500" b="1" dirty="0">
                <a:solidFill>
                  <a:srgbClr val="FF0000"/>
                </a:solidFill>
                <a:latin typeface="Calibri" panose="020F0502020204030204" pitchFamily="34" charset="0"/>
                <a:ea typeface="Calibri" panose="020F0502020204030204" pitchFamily="34" charset="0"/>
                <a:cs typeface="Calibri" panose="020F0502020204030204" pitchFamily="34" charset="0"/>
              </a:rPr>
              <a:t>LUYỆN TẬP</a:t>
            </a:r>
          </a:p>
          <a:p>
            <a:pPr algn="ctr"/>
            <a:r>
              <a:rPr lang="vi-VN" sz="11500" b="1" dirty="0">
                <a:solidFill>
                  <a:srgbClr val="FF0000"/>
                </a:solidFill>
                <a:latin typeface="Calibri" panose="020F0502020204030204" pitchFamily="34" charset="0"/>
                <a:ea typeface="Calibri" panose="020F0502020204030204" pitchFamily="34" charset="0"/>
                <a:cs typeface="Calibri" panose="020F0502020204030204" pitchFamily="34" charset="0"/>
              </a:rPr>
              <a:t>VẬN DỤNG</a:t>
            </a:r>
            <a:endParaRPr lang="en-US" sz="115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547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3.33333E-6 3.08642E-6 L -3.33333E-6 -0.07207 " pathEditMode="relative" rAng="0" ptsTypes="AA">
                                      <p:cBhvr>
                                        <p:cTn id="6" dur="250" accel="50000" decel="50000" autoRev="1" fill="hold">
                                          <p:stCondLst>
                                            <p:cond delay="0"/>
                                          </p:stCondLst>
                                        </p:cTn>
                                        <p:tgtEl>
                                          <p:spTgt spid="5"/>
                                        </p:tgtEl>
                                        <p:attrNameLst>
                                          <p:attrName>ppt_x</p:attrName>
                                          <p:attrName>ppt_y</p:attrName>
                                        </p:attrNameLst>
                                      </p:cBhvr>
                                      <p:rCtr x="0" y="-3611"/>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a:stretch>
              <a:fillRect/>
            </a:stretch>
          </a:blipFill>
        </p:spPr>
        <p:txBody>
          <a:bodyPr/>
          <a:lstStyle/>
          <a:p>
            <a:endParaRPr lang="en-US"/>
          </a:p>
        </p:txBody>
      </p:sp>
      <p:sp>
        <p:nvSpPr>
          <p:cNvPr id="3" name="Freeform 3"/>
          <p:cNvSpPr/>
          <p:nvPr/>
        </p:nvSpPr>
        <p:spPr>
          <a:xfrm>
            <a:off x="127751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a:stretch>
              <a:fillRect/>
            </a:stretch>
          </a:blipFill>
        </p:spPr>
        <p:txBody>
          <a:bodyPr/>
          <a:lstStyle/>
          <a:p>
            <a:endParaRPr lang="en-US"/>
          </a:p>
        </p:txBody>
      </p:sp>
      <p:sp>
        <p:nvSpPr>
          <p:cNvPr id="7" name="Freeform 7"/>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a:stretch>
              <a:fillRect/>
            </a:stretch>
          </a:blipFill>
        </p:spPr>
        <p:txBody>
          <a:bodyPr/>
          <a:lstStyle/>
          <a:p>
            <a:endParaRPr lang="en-US"/>
          </a:p>
        </p:txBody>
      </p:sp>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a:stretch>
              <a:fillRect/>
            </a:stretch>
          </a:blipFill>
        </p:spPr>
        <p:txBody>
          <a:bodyPr/>
          <a:lstStyle/>
          <a:p>
            <a:endParaRPr lang="en-US"/>
          </a:p>
        </p:txBody>
      </p:sp>
      <p:sp>
        <p:nvSpPr>
          <p:cNvPr id="11" name="Diamond 10"/>
          <p:cNvSpPr/>
          <p:nvPr/>
        </p:nvSpPr>
        <p:spPr>
          <a:xfrm>
            <a:off x="3048000" y="1868172"/>
            <a:ext cx="12496800" cy="6400800"/>
          </a:xfrm>
          <a:prstGeom prst="diamond">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4117005" y="4686300"/>
            <a:ext cx="10053990" cy="1235723"/>
          </a:xfrm>
          <a:prstGeom prst="rect">
            <a:avLst/>
          </a:prstGeom>
        </p:spPr>
        <p:txBody>
          <a:bodyPr lIns="0" tIns="0" rIns="0" bIns="0" rtlCol="0" anchor="t">
            <a:spAutoFit/>
          </a:bodyPr>
          <a:lstStyle/>
          <a:p>
            <a:pPr algn="ctr">
              <a:lnSpc>
                <a:spcPts val="8800"/>
              </a:lnSpc>
            </a:pPr>
            <a:r>
              <a:rPr lang="vi-VN" sz="11500" b="1" dirty="0">
                <a:solidFill>
                  <a:srgbClr val="FF0000"/>
                </a:solidFill>
                <a:latin typeface="Calibri" panose="020F0502020204030204" pitchFamily="34" charset="0"/>
                <a:ea typeface="Calibri" panose="020F0502020204030204" pitchFamily="34" charset="0"/>
                <a:cs typeface="Calibri" panose="020F0502020204030204" pitchFamily="34" charset="0"/>
              </a:rPr>
              <a:t>KHÁM PHÁ</a:t>
            </a:r>
            <a:endParaRPr lang="en-US" sz="115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4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3920269">
            <a:off x="13066203" y="-4196498"/>
            <a:ext cx="6226076" cy="8392995"/>
          </a:xfrm>
          <a:custGeom>
            <a:avLst/>
            <a:gdLst/>
            <a:ahLst/>
            <a:cxnLst/>
            <a:rect l="l" t="t" r="r" b="b"/>
            <a:pathLst>
              <a:path w="6226076" h="8392995">
                <a:moveTo>
                  <a:pt x="0" y="0"/>
                </a:moveTo>
                <a:lnTo>
                  <a:pt x="6226077" y="0"/>
                </a:lnTo>
                <a:lnTo>
                  <a:pt x="6226077" y="8392996"/>
                </a:lnTo>
                <a:lnTo>
                  <a:pt x="0" y="8392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43331" y="5960372"/>
            <a:ext cx="6781906" cy="6529835"/>
          </a:xfrm>
          <a:custGeom>
            <a:avLst/>
            <a:gdLst/>
            <a:ahLst/>
            <a:cxnLst/>
            <a:rect l="l" t="t" r="r" b="b"/>
            <a:pathLst>
              <a:path w="6781906" h="6529835">
                <a:moveTo>
                  <a:pt x="0" y="0"/>
                </a:moveTo>
                <a:lnTo>
                  <a:pt x="6781905" y="0"/>
                </a:lnTo>
                <a:lnTo>
                  <a:pt x="6781905" y="6529835"/>
                </a:lnTo>
                <a:lnTo>
                  <a:pt x="0" y="6529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176813" y="7703286"/>
            <a:ext cx="2991384" cy="1473936"/>
          </a:xfrm>
          <a:custGeom>
            <a:avLst/>
            <a:gdLst/>
            <a:ahLst/>
            <a:cxnLst/>
            <a:rect l="l" t="t" r="r" b="b"/>
            <a:pathLst>
              <a:path w="2991384" h="1473936">
                <a:moveTo>
                  <a:pt x="0" y="0"/>
                </a:moveTo>
                <a:lnTo>
                  <a:pt x="2991384" y="0"/>
                </a:lnTo>
                <a:lnTo>
                  <a:pt x="2991384" y="1473936"/>
                </a:lnTo>
                <a:lnTo>
                  <a:pt x="0" y="14739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1524000" y="2628900"/>
            <a:ext cx="15762377" cy="4924425"/>
          </a:xfrm>
          <a:prstGeom prst="rect">
            <a:avLst/>
          </a:prstGeom>
        </p:spPr>
        <p:txBody>
          <a:bodyPr wrap="square" lIns="0" tIns="0" rIns="0" bIns="0" rtlCol="0" anchor="t">
            <a:spAutoFit/>
          </a:bodyPr>
          <a:lstStyle/>
          <a:p>
            <a:pPr algn="ctr"/>
            <a:r>
              <a:rPr lang="vi-VN" sz="8000" b="1" dirty="0">
                <a:solidFill>
                  <a:srgbClr val="C00000"/>
                </a:solidFill>
                <a:latin typeface="Calibri" panose="020F0502020204030204" pitchFamily="34" charset="0"/>
                <a:ea typeface="Calibri" panose="020F0502020204030204" pitchFamily="34" charset="0"/>
                <a:cs typeface="Calibri" panose="020F0502020204030204" pitchFamily="34" charset="0"/>
              </a:rPr>
              <a:t>HOẠT ĐỘNG 6</a:t>
            </a:r>
          </a:p>
          <a:p>
            <a:pPr algn="ctr"/>
            <a:r>
              <a:rPr lang="vi-VN" sz="8000" b="1" dirty="0">
                <a:solidFill>
                  <a:srgbClr val="C00000"/>
                </a:solidFill>
                <a:latin typeface="Calibri" panose="020F0502020204030204" pitchFamily="34" charset="0"/>
                <a:ea typeface="Calibri" panose="020F0502020204030204" pitchFamily="34" charset="0"/>
                <a:cs typeface="Calibri" panose="020F0502020204030204" pitchFamily="34" charset="0"/>
              </a:rPr>
              <a:t>TÌM HIỂU MỘT SỐ ỨNG DỤNG</a:t>
            </a:r>
          </a:p>
          <a:p>
            <a:pPr algn="ctr"/>
            <a:r>
              <a:rPr lang="vi-VN" sz="8000" b="1" dirty="0">
                <a:solidFill>
                  <a:srgbClr val="C00000"/>
                </a:solidFill>
                <a:latin typeface="Calibri" panose="020F0502020204030204" pitchFamily="34" charset="0"/>
                <a:ea typeface="Calibri" panose="020F0502020204030204" pitchFamily="34" charset="0"/>
                <a:cs typeface="Calibri" panose="020F0502020204030204" pitchFamily="34" charset="0"/>
              </a:rPr>
              <a:t>TÍNH CHẤT CỦA KHÔNG KHÍ ĐỐI VỚI ĐỜI SỐNG</a:t>
            </a:r>
          </a:p>
        </p:txBody>
      </p:sp>
    </p:spTree>
    <p:extLst>
      <p:ext uri="{BB962C8B-B14F-4D97-AF65-F5344CB8AC3E}">
        <p14:creationId xmlns:p14="http://schemas.microsoft.com/office/powerpoint/2010/main" val="2085868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p:cNvSpPr/>
          <p:nvPr/>
        </p:nvSpPr>
        <p:spPr>
          <a:xfrm rot="-3920269">
            <a:off x="13066203" y="-4196498"/>
            <a:ext cx="6226076" cy="8392995"/>
          </a:xfrm>
          <a:custGeom>
            <a:avLst/>
            <a:gdLst/>
            <a:ahLst/>
            <a:cxnLst/>
            <a:rect l="l" t="t" r="r" b="b"/>
            <a:pathLst>
              <a:path w="6226076" h="8392995">
                <a:moveTo>
                  <a:pt x="0" y="0"/>
                </a:moveTo>
                <a:lnTo>
                  <a:pt x="6226077" y="0"/>
                </a:lnTo>
                <a:lnTo>
                  <a:pt x="6226077" y="8392996"/>
                </a:lnTo>
                <a:lnTo>
                  <a:pt x="0" y="8392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8"/>
          <p:cNvGrpSpPr/>
          <p:nvPr/>
        </p:nvGrpSpPr>
        <p:grpSpPr>
          <a:xfrm>
            <a:off x="1201262" y="1273443"/>
            <a:ext cx="16078200" cy="2210875"/>
            <a:chOff x="457200" y="2061411"/>
            <a:chExt cx="8610600" cy="1910765"/>
          </a:xfrm>
          <a:solidFill>
            <a:schemeClr val="accent5">
              <a:lumMod val="20000"/>
              <a:lumOff val="80000"/>
            </a:schemeClr>
          </a:solidFill>
        </p:grpSpPr>
        <p:sp>
          <p:nvSpPr>
            <p:cNvPr id="8" name="Rounded Rectangle 7"/>
            <p:cNvSpPr/>
            <p:nvPr/>
          </p:nvSpPr>
          <p:spPr>
            <a:xfrm>
              <a:off x="457200" y="2061411"/>
              <a:ext cx="8610600" cy="191076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725925" y="2300478"/>
              <a:ext cx="8073150" cy="1436389"/>
            </a:xfrm>
            <a:prstGeom prst="rect">
              <a:avLst/>
            </a:prstGeom>
            <a:noFill/>
          </p:spPr>
          <p:txBody>
            <a:bodyPr wrap="square" lIns="0" tIns="0" rIns="0" bIns="0" rtlCol="0" anchor="t">
              <a:spAutoFit/>
            </a:bodyPr>
            <a:lstStyle/>
            <a:p>
              <a:pPr algn="just"/>
              <a:r>
                <a:rPr lang="vi-VN" sz="5400" dirty="0">
                  <a:solidFill>
                    <a:srgbClr val="191919"/>
                  </a:solidFill>
                  <a:latin typeface="Calibri" panose="020F0502020204030204" pitchFamily="34" charset="0"/>
                  <a:ea typeface="Calibri" panose="020F0502020204030204" pitchFamily="34" charset="0"/>
                  <a:cs typeface="Calibri" panose="020F0502020204030204" pitchFamily="34" charset="0"/>
                </a:rPr>
                <a:t>Tính chất nào của không khí được ứng dụng để làm những đồ dùng trong mỗi hình dưới đây?</a:t>
              </a:r>
              <a:endParaRPr lang="en-US" sz="54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3063" t="29940" r="5821" b="5741"/>
          <a:stretch/>
        </p:blipFill>
        <p:spPr>
          <a:xfrm>
            <a:off x="1010762" y="4947746"/>
            <a:ext cx="16459200" cy="3733800"/>
          </a:xfrm>
          <a:prstGeom prst="rect">
            <a:avLst/>
          </a:prstGeom>
        </p:spPr>
      </p:pic>
      <p:grpSp>
        <p:nvGrpSpPr>
          <p:cNvPr id="14" name="Group 13"/>
          <p:cNvGrpSpPr/>
          <p:nvPr/>
        </p:nvGrpSpPr>
        <p:grpSpPr>
          <a:xfrm>
            <a:off x="1201262" y="4140675"/>
            <a:ext cx="16078200" cy="5197227"/>
            <a:chOff x="457200" y="2061410"/>
            <a:chExt cx="8610600" cy="4491740"/>
          </a:xfrm>
          <a:solidFill>
            <a:schemeClr val="accent5">
              <a:lumMod val="20000"/>
              <a:lumOff val="80000"/>
            </a:schemeClr>
          </a:solidFill>
        </p:grpSpPr>
        <p:sp>
          <p:nvSpPr>
            <p:cNvPr id="15" name="Rounded Rectangle 14"/>
            <p:cNvSpPr/>
            <p:nvPr/>
          </p:nvSpPr>
          <p:spPr>
            <a:xfrm>
              <a:off x="457200" y="2061410"/>
              <a:ext cx="8610600" cy="449174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5"/>
            <p:cNvSpPr txBox="1"/>
            <p:nvPr/>
          </p:nvSpPr>
          <p:spPr>
            <a:xfrm>
              <a:off x="725925" y="2379116"/>
              <a:ext cx="8073150" cy="3989971"/>
            </a:xfrm>
            <a:prstGeom prst="rect">
              <a:avLst/>
            </a:prstGeom>
            <a:noFill/>
          </p:spPr>
          <p:txBody>
            <a:bodyPr wrap="square" lIns="0" tIns="0" rIns="0" bIns="0" rtlCol="0" anchor="t">
              <a:spAutoFit/>
            </a:bodyPr>
            <a:lstStyle/>
            <a:p>
              <a:pPr algn="just"/>
              <a:r>
                <a:rPr lang="vi-VN" sz="6000" b="1" dirty="0">
                  <a:solidFill>
                    <a:srgbClr val="FF0000"/>
                  </a:solidFill>
                  <a:latin typeface="Calibri" panose="020F0502020204030204" pitchFamily="34" charset="0"/>
                  <a:ea typeface="Calibri" panose="020F0502020204030204" pitchFamily="34" charset="0"/>
                  <a:cs typeface="Calibri" panose="020F0502020204030204" pitchFamily="34" charset="0"/>
                </a:rPr>
                <a:t>Tính chất của không khí được ứng dụng để làm những đồ dùng trong mỗi hình đó là tính giãn nở và không có hình dạng nhất định mà sẽ phụ thuộc vào hình dạng của đồ vật. Tính giãn nở thể hiện ở chỗ làm căng các đồ vật.</a:t>
              </a:r>
              <a:endParaRPr lang="en-US" sz="6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467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3920269">
            <a:off x="13066203" y="-4196498"/>
            <a:ext cx="6226076" cy="8392995"/>
          </a:xfrm>
          <a:custGeom>
            <a:avLst/>
            <a:gdLst/>
            <a:ahLst/>
            <a:cxnLst/>
            <a:rect l="l" t="t" r="r" b="b"/>
            <a:pathLst>
              <a:path w="6226076" h="8392995">
                <a:moveTo>
                  <a:pt x="0" y="0"/>
                </a:moveTo>
                <a:lnTo>
                  <a:pt x="6226077" y="0"/>
                </a:lnTo>
                <a:lnTo>
                  <a:pt x="6226077" y="8392996"/>
                </a:lnTo>
                <a:lnTo>
                  <a:pt x="0" y="8392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43331" y="5960372"/>
            <a:ext cx="6781906" cy="6529835"/>
          </a:xfrm>
          <a:custGeom>
            <a:avLst/>
            <a:gdLst/>
            <a:ahLst/>
            <a:cxnLst/>
            <a:rect l="l" t="t" r="r" b="b"/>
            <a:pathLst>
              <a:path w="6781906" h="6529835">
                <a:moveTo>
                  <a:pt x="0" y="0"/>
                </a:moveTo>
                <a:lnTo>
                  <a:pt x="6781905" y="0"/>
                </a:lnTo>
                <a:lnTo>
                  <a:pt x="6781905" y="6529835"/>
                </a:lnTo>
                <a:lnTo>
                  <a:pt x="0" y="6529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176813" y="7703286"/>
            <a:ext cx="2991384" cy="1473936"/>
          </a:xfrm>
          <a:custGeom>
            <a:avLst/>
            <a:gdLst/>
            <a:ahLst/>
            <a:cxnLst/>
            <a:rect l="l" t="t" r="r" b="b"/>
            <a:pathLst>
              <a:path w="2991384" h="1473936">
                <a:moveTo>
                  <a:pt x="0" y="0"/>
                </a:moveTo>
                <a:lnTo>
                  <a:pt x="2991384" y="0"/>
                </a:lnTo>
                <a:lnTo>
                  <a:pt x="2991384" y="1473936"/>
                </a:lnTo>
                <a:lnTo>
                  <a:pt x="0" y="14739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2209800" y="3138510"/>
            <a:ext cx="14238377" cy="3693319"/>
          </a:xfrm>
          <a:prstGeom prst="rect">
            <a:avLst/>
          </a:prstGeom>
        </p:spPr>
        <p:txBody>
          <a:bodyPr wrap="square" lIns="0" tIns="0" rIns="0" bIns="0" rtlCol="0" anchor="t">
            <a:spAutoFit/>
          </a:bodyPr>
          <a:lstStyle/>
          <a:p>
            <a:pPr algn="ctr"/>
            <a:r>
              <a:rPr lang="vi-VN" sz="8000" b="1" dirty="0">
                <a:solidFill>
                  <a:srgbClr val="C00000"/>
                </a:solidFill>
                <a:latin typeface="Calibri" panose="020F0502020204030204" pitchFamily="34" charset="0"/>
                <a:ea typeface="Calibri" panose="020F0502020204030204" pitchFamily="34" charset="0"/>
                <a:cs typeface="Calibri" panose="020F0502020204030204" pitchFamily="34" charset="0"/>
              </a:rPr>
              <a:t>HOẠT ĐỘNG 1</a:t>
            </a:r>
          </a:p>
          <a:p>
            <a:pPr algn="ctr"/>
            <a:r>
              <a:rPr lang="vi-VN" sz="8000" b="1" dirty="0">
                <a:solidFill>
                  <a:srgbClr val="C00000"/>
                </a:solidFill>
                <a:latin typeface="Calibri" panose="020F0502020204030204" pitchFamily="34" charset="0"/>
                <a:ea typeface="Calibri" panose="020F0502020204030204" pitchFamily="34" charset="0"/>
                <a:cs typeface="Calibri" panose="020F0502020204030204" pitchFamily="34" charset="0"/>
              </a:rPr>
              <a:t>XÁC ĐỊNH THÀNH PHẦN CỦA KHÔNG KHÍ</a:t>
            </a:r>
            <a:endParaRPr lang="en-US" sz="80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606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8784" t="24019" r="6757"/>
          <a:stretch/>
        </p:blipFill>
        <p:spPr>
          <a:xfrm>
            <a:off x="8001000" y="2552700"/>
            <a:ext cx="9525000" cy="7135609"/>
          </a:xfrm>
          <a:prstGeom prst="rect">
            <a:avLst/>
          </a:prstGeom>
        </p:spPr>
      </p:pic>
      <p:grpSp>
        <p:nvGrpSpPr>
          <p:cNvPr id="9" name="Group 8"/>
          <p:cNvGrpSpPr/>
          <p:nvPr/>
        </p:nvGrpSpPr>
        <p:grpSpPr>
          <a:xfrm>
            <a:off x="609600" y="2958205"/>
            <a:ext cx="6705600" cy="6324600"/>
            <a:chOff x="304800" y="2781300"/>
            <a:chExt cx="6705600" cy="6324600"/>
          </a:xfrm>
        </p:grpSpPr>
        <p:sp>
          <p:nvSpPr>
            <p:cNvPr id="8" name="Rounded Rectangle 7"/>
            <p:cNvSpPr/>
            <p:nvPr/>
          </p:nvSpPr>
          <p:spPr>
            <a:xfrm>
              <a:off x="304800" y="2781300"/>
              <a:ext cx="6705600" cy="6324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609601" y="3360626"/>
              <a:ext cx="6095999" cy="5170646"/>
            </a:xfrm>
            <a:prstGeom prst="rect">
              <a:avLst/>
            </a:prstGeom>
          </p:spPr>
          <p:txBody>
            <a:bodyPr wrap="square" lIns="0" tIns="0" rIns="0" bIns="0" rtlCol="0" anchor="t">
              <a:spAutoFit/>
            </a:bodyPr>
            <a:lstStyle/>
            <a:p>
              <a:pPr algn="just"/>
              <a:r>
                <a:rPr lang="vi-VN" sz="4800" u="sng" dirty="0">
                  <a:solidFill>
                    <a:srgbClr val="191919"/>
                  </a:solidFill>
                  <a:latin typeface="Calibri" panose="020F0502020204030204" pitchFamily="34" charset="0"/>
                  <a:ea typeface="Calibri" panose="020F0502020204030204" pitchFamily="34" charset="0"/>
                  <a:cs typeface="Calibri" panose="020F0502020204030204" pitchFamily="34" charset="0"/>
                </a:rPr>
                <a:t>Dựa vào các hình dưới đây, cho biết:</a:t>
              </a:r>
            </a:p>
            <a:p>
              <a:pPr algn="just"/>
              <a:r>
                <a:rPr lang="vi-VN" sz="4800" dirty="0">
                  <a:solidFill>
                    <a:srgbClr val="191919"/>
                  </a:solidFill>
                  <a:latin typeface="Calibri" panose="020F0502020204030204" pitchFamily="34" charset="0"/>
                  <a:ea typeface="Calibri" panose="020F0502020204030204" pitchFamily="34" charset="0"/>
                  <a:cs typeface="Calibri" panose="020F0502020204030204" pitchFamily="34" charset="0"/>
                </a:rPr>
                <a:t>+ Thành phần chính của không khí.</a:t>
              </a:r>
            </a:p>
            <a:p>
              <a:pPr algn="just"/>
              <a:r>
                <a:rPr lang="vi-VN" sz="4800" dirty="0">
                  <a:solidFill>
                    <a:srgbClr val="191919"/>
                  </a:solidFill>
                  <a:latin typeface="Calibri" panose="020F0502020204030204" pitchFamily="34" charset="0"/>
                  <a:ea typeface="Calibri" panose="020F0502020204030204" pitchFamily="34" charset="0"/>
                  <a:cs typeface="Calibri" panose="020F0502020204030204" pitchFamily="34" charset="0"/>
                </a:rPr>
                <a:t>+ Ngoài các thành phần chính, trong không khí còn chứa những gì?</a:t>
              </a:r>
              <a:endParaRPr lang="en-US" sz="48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0" name="Group 9"/>
          <p:cNvGrpSpPr/>
          <p:nvPr/>
        </p:nvGrpSpPr>
        <p:grpSpPr>
          <a:xfrm>
            <a:off x="5334000" y="511102"/>
            <a:ext cx="7848601" cy="1466970"/>
            <a:chOff x="5105399" y="3138753"/>
            <a:chExt cx="7848601" cy="1466970"/>
          </a:xfrm>
        </p:grpSpPr>
        <p:sp>
          <p:nvSpPr>
            <p:cNvPr id="11" name="Rounded Rectangle 10"/>
            <p:cNvSpPr/>
            <p:nvPr/>
          </p:nvSpPr>
          <p:spPr>
            <a:xfrm>
              <a:off x="5105400" y="3138753"/>
              <a:ext cx="7848600" cy="146697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TextBox 5"/>
            <p:cNvSpPr txBox="1"/>
            <p:nvPr/>
          </p:nvSpPr>
          <p:spPr>
            <a:xfrm>
              <a:off x="5105399" y="3269914"/>
              <a:ext cx="7848601" cy="1128514"/>
            </a:xfrm>
            <a:prstGeom prst="rect">
              <a:avLst/>
            </a:prstGeom>
          </p:spPr>
          <p:txBody>
            <a:bodyPr wrap="square" lIns="0" tIns="0" rIns="0" bIns="0" rtlCol="0" anchor="t">
              <a:spAutoFit/>
            </a:bodyPr>
            <a:lstStyle/>
            <a:p>
              <a:pPr algn="ctr">
                <a:lnSpc>
                  <a:spcPts val="8800"/>
                </a:lnSpc>
              </a:pPr>
              <a:r>
                <a:rPr lang="vi-VN" sz="6000" b="1" dirty="0">
                  <a:solidFill>
                    <a:srgbClr val="191919"/>
                  </a:solidFill>
                  <a:latin typeface="Calibri" panose="020F0502020204030204" pitchFamily="34" charset="0"/>
                  <a:ea typeface="Calibri" panose="020F0502020204030204" pitchFamily="34" charset="0"/>
                  <a:cs typeface="Calibri" panose="020F0502020204030204" pitchFamily="34" charset="0"/>
                </a:rPr>
                <a:t>THẢO LUẬN NHÓM 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7751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3" name="Group 12"/>
          <p:cNvGrpSpPr/>
          <p:nvPr/>
        </p:nvGrpSpPr>
        <p:grpSpPr>
          <a:xfrm>
            <a:off x="2171700" y="1556027"/>
            <a:ext cx="15087600" cy="3060146"/>
            <a:chOff x="1600200" y="2686577"/>
            <a:chExt cx="15087600" cy="3060146"/>
          </a:xfrm>
        </p:grpSpPr>
        <p:sp>
          <p:nvSpPr>
            <p:cNvPr id="12" name="Rounded Rectangular Callout 11"/>
            <p:cNvSpPr/>
            <p:nvPr/>
          </p:nvSpPr>
          <p:spPr>
            <a:xfrm>
              <a:off x="1600200" y="2686577"/>
              <a:ext cx="15087600" cy="3060146"/>
            </a:xfrm>
            <a:prstGeom prst="wedgeRoundRectCallout">
              <a:avLst>
                <a:gd name="adj1" fmla="val -59253"/>
                <a:gd name="adj2" fmla="val -1892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1799731" y="3269914"/>
              <a:ext cx="14325600" cy="1846659"/>
            </a:xfrm>
            <a:prstGeom prst="rect">
              <a:avLst/>
            </a:prstGeom>
          </p:spPr>
          <p:txBody>
            <a:bodyPr wrap="square" lIns="0" tIns="0" rIns="0" bIns="0" rtlCol="0" anchor="t">
              <a:spAutoFit/>
            </a:bodyPr>
            <a:lstStyle/>
            <a:p>
              <a:pPr algn="ctr"/>
              <a:r>
                <a:rPr lang="vi-VN" sz="6000" dirty="0">
                  <a:solidFill>
                    <a:srgbClr val="191919"/>
                  </a:solidFill>
                  <a:latin typeface="Calibri" panose="020F0502020204030204" pitchFamily="34" charset="0"/>
                  <a:ea typeface="Calibri" panose="020F0502020204030204" pitchFamily="34" charset="0"/>
                  <a:cs typeface="Calibri" panose="020F0502020204030204" pitchFamily="34" charset="0"/>
                </a:rPr>
                <a:t>- Các thành phần chính của không khí:</a:t>
              </a:r>
            </a:p>
            <a:p>
              <a:pPr algn="ctr"/>
              <a:r>
                <a:rPr lang="vi-VN" sz="6000" dirty="0">
                  <a:solidFill>
                    <a:srgbClr val="191919"/>
                  </a:solidFill>
                  <a:latin typeface="Calibri" panose="020F0502020204030204" pitchFamily="34" charset="0"/>
                  <a:ea typeface="Calibri" panose="020F0502020204030204" pitchFamily="34" charset="0"/>
                  <a:cs typeface="Calibri" panose="020F0502020204030204" pitchFamily="34" charset="0"/>
                </a:rPr>
                <a:t>khí ni–tơ, khí ô–xi.</a:t>
              </a:r>
              <a:endPar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oup 13"/>
          <p:cNvGrpSpPr/>
          <p:nvPr/>
        </p:nvGrpSpPr>
        <p:grpSpPr>
          <a:xfrm>
            <a:off x="2133600" y="5524500"/>
            <a:ext cx="15087600" cy="3124200"/>
            <a:chOff x="1600200" y="2738798"/>
            <a:chExt cx="15087600" cy="3124200"/>
          </a:xfrm>
        </p:grpSpPr>
        <p:sp>
          <p:nvSpPr>
            <p:cNvPr id="15" name="Rounded Rectangular Callout 14"/>
            <p:cNvSpPr/>
            <p:nvPr/>
          </p:nvSpPr>
          <p:spPr>
            <a:xfrm>
              <a:off x="1600200" y="2738798"/>
              <a:ext cx="15087600" cy="3124200"/>
            </a:xfrm>
            <a:prstGeom prst="wedgeRoundRectCallout">
              <a:avLst>
                <a:gd name="adj1" fmla="val -59469"/>
                <a:gd name="adj2" fmla="val -21596"/>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5"/>
            <p:cNvSpPr txBox="1"/>
            <p:nvPr/>
          </p:nvSpPr>
          <p:spPr>
            <a:xfrm>
              <a:off x="1981200" y="3368215"/>
              <a:ext cx="14325600" cy="1846659"/>
            </a:xfrm>
            <a:prstGeom prst="rect">
              <a:avLst/>
            </a:prstGeom>
          </p:spPr>
          <p:txBody>
            <a:bodyPr wrap="square" lIns="0" tIns="0" rIns="0" bIns="0" rtlCol="0" anchor="t">
              <a:spAutoFit/>
            </a:bodyPr>
            <a:lstStyle/>
            <a:p>
              <a:pPr algn="ctr"/>
              <a:r>
                <a:rPr lang="vi-VN" sz="6000" dirty="0">
                  <a:solidFill>
                    <a:srgbClr val="191919"/>
                  </a:solidFill>
                  <a:latin typeface="Calibri" panose="020F0502020204030204" pitchFamily="34" charset="0"/>
                  <a:ea typeface="Calibri" panose="020F0502020204030204" pitchFamily="34" charset="0"/>
                  <a:cs typeface="Calibri" panose="020F0502020204030204" pitchFamily="34" charset="0"/>
                </a:rPr>
                <a:t>- Ngoài các thành phần chính, trong không khí còn chứa: khí các–bô–níc và các chất khí khác.</a:t>
              </a:r>
            </a:p>
          </p:txBody>
        </p:sp>
      </p:grpSp>
    </p:spTree>
    <p:extLst>
      <p:ext uri="{BB962C8B-B14F-4D97-AF65-F5344CB8AC3E}">
        <p14:creationId xmlns:p14="http://schemas.microsoft.com/office/powerpoint/2010/main" val="362451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3920269">
            <a:off x="13066203" y="-4196498"/>
            <a:ext cx="6226076" cy="8392995"/>
          </a:xfrm>
          <a:custGeom>
            <a:avLst/>
            <a:gdLst/>
            <a:ahLst/>
            <a:cxnLst/>
            <a:rect l="l" t="t" r="r" b="b"/>
            <a:pathLst>
              <a:path w="6226076" h="8392995">
                <a:moveTo>
                  <a:pt x="0" y="0"/>
                </a:moveTo>
                <a:lnTo>
                  <a:pt x="6226077" y="0"/>
                </a:lnTo>
                <a:lnTo>
                  <a:pt x="6226077" y="8392996"/>
                </a:lnTo>
                <a:lnTo>
                  <a:pt x="0" y="8392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43331" y="5960372"/>
            <a:ext cx="6781906" cy="6529835"/>
          </a:xfrm>
          <a:custGeom>
            <a:avLst/>
            <a:gdLst/>
            <a:ahLst/>
            <a:cxnLst/>
            <a:rect l="l" t="t" r="r" b="b"/>
            <a:pathLst>
              <a:path w="6781906" h="6529835">
                <a:moveTo>
                  <a:pt x="0" y="0"/>
                </a:moveTo>
                <a:lnTo>
                  <a:pt x="6781905" y="0"/>
                </a:lnTo>
                <a:lnTo>
                  <a:pt x="6781905" y="6529835"/>
                </a:lnTo>
                <a:lnTo>
                  <a:pt x="0" y="6529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176813" y="7703286"/>
            <a:ext cx="2991384" cy="1473936"/>
          </a:xfrm>
          <a:custGeom>
            <a:avLst/>
            <a:gdLst/>
            <a:ahLst/>
            <a:cxnLst/>
            <a:rect l="l" t="t" r="r" b="b"/>
            <a:pathLst>
              <a:path w="2991384" h="1473936">
                <a:moveTo>
                  <a:pt x="0" y="0"/>
                </a:moveTo>
                <a:lnTo>
                  <a:pt x="2991384" y="0"/>
                </a:lnTo>
                <a:lnTo>
                  <a:pt x="2991384" y="1473936"/>
                </a:lnTo>
                <a:lnTo>
                  <a:pt x="0" y="14739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1524000" y="2933700"/>
            <a:ext cx="15762377" cy="3693319"/>
          </a:xfrm>
          <a:prstGeom prst="rect">
            <a:avLst/>
          </a:prstGeom>
        </p:spPr>
        <p:txBody>
          <a:bodyPr wrap="square" lIns="0" tIns="0" rIns="0" bIns="0" rtlCol="0" anchor="t">
            <a:spAutoFit/>
          </a:bodyPr>
          <a:lstStyle/>
          <a:p>
            <a:pPr algn="ctr"/>
            <a:r>
              <a:rPr lang="vi-VN" sz="8000" b="1" dirty="0">
                <a:solidFill>
                  <a:srgbClr val="C00000"/>
                </a:solidFill>
                <a:latin typeface="Calibri" panose="020F0502020204030204" pitchFamily="34" charset="0"/>
                <a:ea typeface="Calibri" panose="020F0502020204030204" pitchFamily="34" charset="0"/>
                <a:cs typeface="Calibri" panose="020F0502020204030204" pitchFamily="34" charset="0"/>
              </a:rPr>
              <a:t>HOẠT ĐỘNG 2</a:t>
            </a:r>
          </a:p>
          <a:p>
            <a:pPr algn="ctr"/>
            <a:r>
              <a:rPr lang="vi-VN" sz="8000" b="1" dirty="0">
                <a:solidFill>
                  <a:srgbClr val="C00000"/>
                </a:solidFill>
                <a:latin typeface="Calibri" panose="020F0502020204030204" pitchFamily="34" charset="0"/>
                <a:ea typeface="Calibri" panose="020F0502020204030204" pitchFamily="34" charset="0"/>
                <a:cs typeface="Calibri" panose="020F0502020204030204" pitchFamily="34" charset="0"/>
              </a:rPr>
              <a:t>THỰC HÀNH THÍ NGHIỆM NHẬN BIẾT TRONG KHÔNG KHÍ CÓ HƠI NƯỚC</a:t>
            </a:r>
            <a:endParaRPr lang="en-US" sz="80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81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3103" t="13679" r="7550" b="14802"/>
          <a:stretch/>
        </p:blipFill>
        <p:spPr>
          <a:xfrm>
            <a:off x="670560" y="2247900"/>
            <a:ext cx="7711440" cy="7543800"/>
          </a:xfrm>
          <a:prstGeom prst="rect">
            <a:avLst/>
          </a:prstGeom>
        </p:spPr>
      </p:pic>
      <p:grpSp>
        <p:nvGrpSpPr>
          <p:cNvPr id="9" name="Group 8"/>
          <p:cNvGrpSpPr/>
          <p:nvPr/>
        </p:nvGrpSpPr>
        <p:grpSpPr>
          <a:xfrm>
            <a:off x="228600" y="266700"/>
            <a:ext cx="8610600" cy="1676400"/>
            <a:chOff x="457200" y="2061411"/>
            <a:chExt cx="8610600" cy="1676400"/>
          </a:xfrm>
          <a:solidFill>
            <a:schemeClr val="accent5">
              <a:lumMod val="20000"/>
              <a:lumOff val="80000"/>
            </a:schemeClr>
          </a:solidFill>
        </p:grpSpPr>
        <p:sp>
          <p:nvSpPr>
            <p:cNvPr id="8" name="Rounded Rectangle 7"/>
            <p:cNvSpPr/>
            <p:nvPr/>
          </p:nvSpPr>
          <p:spPr>
            <a:xfrm>
              <a:off x="457200" y="2061411"/>
              <a:ext cx="8610600" cy="1676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792480" y="2284058"/>
              <a:ext cx="7863840" cy="1231106"/>
            </a:xfrm>
            <a:prstGeom prst="rect">
              <a:avLst/>
            </a:prstGeom>
            <a:grpFill/>
          </p:spPr>
          <p:txBody>
            <a:bodyPr wrap="square" lIns="0" tIns="0" rIns="0" bIns="0" rtlCol="0" anchor="t">
              <a:spAutoFit/>
            </a:bodyPr>
            <a:lstStyle/>
            <a:p>
              <a:pPr algn="just"/>
              <a:r>
                <a:rPr lang="vi-VN" sz="4000" u="sng" dirty="0">
                  <a:solidFill>
                    <a:srgbClr val="191919"/>
                  </a:solidFill>
                  <a:latin typeface="Calibri" panose="020F0502020204030204" pitchFamily="34" charset="0"/>
                  <a:ea typeface="Calibri" panose="020F0502020204030204" pitchFamily="34" charset="0"/>
                  <a:cs typeface="Calibri" panose="020F0502020204030204" pitchFamily="34" charset="0"/>
                </a:rPr>
                <a:t>*Chuẩn bị:</a:t>
              </a:r>
              <a:r>
                <a:rPr lang="vi-VN" sz="4000" dirty="0">
                  <a:solidFill>
                    <a:srgbClr val="191919"/>
                  </a:solidFill>
                  <a:latin typeface="Calibri" panose="020F0502020204030204" pitchFamily="34" charset="0"/>
                  <a:ea typeface="Calibri" panose="020F0502020204030204" pitchFamily="34" charset="0"/>
                  <a:cs typeface="Calibri" panose="020F0502020204030204" pitchFamily="34" charset="0"/>
                </a:rPr>
                <a:t> Hai cốc nước như nhau và các viên nước đá.</a:t>
              </a:r>
              <a:endParaRPr lang="en-US" sz="40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0" name="Rounded Rectangle 9"/>
          <p:cNvSpPr/>
          <p:nvPr/>
        </p:nvSpPr>
        <p:spPr>
          <a:xfrm>
            <a:off x="9025649" y="2476500"/>
            <a:ext cx="8610600" cy="7010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9372600" y="3044190"/>
            <a:ext cx="7916699" cy="5909310"/>
          </a:xfrm>
          <a:prstGeom prst="rect">
            <a:avLst/>
          </a:prstGeom>
        </p:spPr>
        <p:txBody>
          <a:bodyPr wrap="square" lIns="0" tIns="0" rIns="0" bIns="0" rtlCol="0" anchor="t">
            <a:spAutoFit/>
          </a:bodyPr>
          <a:lstStyle/>
          <a:p>
            <a:pPr algn="just"/>
            <a:r>
              <a:rPr lang="vi-VN" sz="4800" u="sng" dirty="0">
                <a:solidFill>
                  <a:srgbClr val="191919"/>
                </a:solidFill>
                <a:latin typeface="Calibri" panose="020F0502020204030204" pitchFamily="34" charset="0"/>
                <a:ea typeface="Calibri" panose="020F0502020204030204" pitchFamily="34" charset="0"/>
                <a:cs typeface="Calibri" panose="020F0502020204030204" pitchFamily="34" charset="0"/>
              </a:rPr>
              <a:t>*Tiến hành:</a:t>
            </a:r>
          </a:p>
          <a:p>
            <a:pPr algn="just"/>
            <a:r>
              <a:rPr lang="vi-VN" sz="4800" dirty="0">
                <a:solidFill>
                  <a:srgbClr val="191919"/>
                </a:solidFill>
                <a:latin typeface="Calibri" panose="020F0502020204030204" pitchFamily="34" charset="0"/>
                <a:ea typeface="Calibri" panose="020F0502020204030204" pitchFamily="34" charset="0"/>
                <a:cs typeface="Calibri" panose="020F0502020204030204" pitchFamily="34" charset="0"/>
              </a:rPr>
              <a:t>+ Quan sát bên ngoài thành cốc A và cốc B.</a:t>
            </a:r>
          </a:p>
          <a:p>
            <a:pPr algn="just"/>
            <a:r>
              <a:rPr lang="vi-VN" sz="4800" dirty="0">
                <a:solidFill>
                  <a:srgbClr val="191919"/>
                </a:solidFill>
                <a:latin typeface="Calibri" panose="020F0502020204030204" pitchFamily="34" charset="0"/>
                <a:ea typeface="Calibri" panose="020F0502020204030204" pitchFamily="34" charset="0"/>
                <a:cs typeface="Calibri" panose="020F0502020204030204" pitchFamily="34" charset="0"/>
              </a:rPr>
              <a:t>+ Cho một số viên nước đá vào cốc B. Sau khoảng từ 3 đến 5 phút, quan sát hiện tượng xảy ra ở bên ngoài thành cốc A và cốc B.</a:t>
            </a:r>
            <a:endParaRPr lang="en-US" sz="48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1" name="Group 10"/>
          <p:cNvGrpSpPr/>
          <p:nvPr/>
        </p:nvGrpSpPr>
        <p:grpSpPr>
          <a:xfrm>
            <a:off x="9396663" y="266700"/>
            <a:ext cx="8610600" cy="1676400"/>
            <a:chOff x="457200" y="2061411"/>
            <a:chExt cx="8610600" cy="1676400"/>
          </a:xfrm>
          <a:solidFill>
            <a:schemeClr val="accent5">
              <a:lumMod val="20000"/>
              <a:lumOff val="80000"/>
            </a:schemeClr>
          </a:solidFill>
        </p:grpSpPr>
        <p:sp>
          <p:nvSpPr>
            <p:cNvPr id="12" name="Rounded Rectangle 11"/>
            <p:cNvSpPr/>
            <p:nvPr/>
          </p:nvSpPr>
          <p:spPr>
            <a:xfrm>
              <a:off x="457200" y="2061411"/>
              <a:ext cx="8610600" cy="1676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5"/>
            <p:cNvSpPr txBox="1"/>
            <p:nvPr/>
          </p:nvSpPr>
          <p:spPr>
            <a:xfrm>
              <a:off x="830580" y="2129038"/>
              <a:ext cx="7863840" cy="1477328"/>
            </a:xfrm>
            <a:prstGeom prst="rect">
              <a:avLst/>
            </a:prstGeom>
            <a:noFill/>
          </p:spPr>
          <p:txBody>
            <a:bodyPr wrap="square" lIns="0" tIns="0" rIns="0" bIns="0" rtlCol="0" anchor="t">
              <a:spAutoFit/>
            </a:bodyPr>
            <a:lstStyle/>
            <a:p>
              <a:pPr algn="ctr"/>
              <a:r>
                <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rPr>
                <a:t>TIẾN HÀNH THÍ NGHIỆM THEO NHÓM 6</a:t>
              </a:r>
              <a:endParaRPr lang="en-US"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7751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3" name="Group 12"/>
          <p:cNvGrpSpPr/>
          <p:nvPr/>
        </p:nvGrpSpPr>
        <p:grpSpPr>
          <a:xfrm>
            <a:off x="2149929" y="2596072"/>
            <a:ext cx="15087600" cy="4944999"/>
            <a:chOff x="1600200" y="2686576"/>
            <a:chExt cx="15087600" cy="4944999"/>
          </a:xfrm>
        </p:grpSpPr>
        <p:sp>
          <p:nvSpPr>
            <p:cNvPr id="12" name="Rounded Rectangular Callout 11"/>
            <p:cNvSpPr/>
            <p:nvPr/>
          </p:nvSpPr>
          <p:spPr>
            <a:xfrm>
              <a:off x="1600200" y="2686576"/>
              <a:ext cx="15087600" cy="4944999"/>
            </a:xfrm>
            <a:prstGeom prst="wedgeRoundRectCallout">
              <a:avLst>
                <a:gd name="adj1" fmla="val -59253"/>
                <a:gd name="adj2" fmla="val -1892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2330470" y="3327846"/>
              <a:ext cx="13627060" cy="3693319"/>
            </a:xfrm>
            <a:prstGeom prst="rect">
              <a:avLst/>
            </a:prstGeom>
          </p:spPr>
          <p:txBody>
            <a:bodyPr wrap="square" lIns="0" tIns="0" rIns="0" bIns="0" rtlCol="0" anchor="t">
              <a:spAutoFit/>
            </a:bodyPr>
            <a:lstStyle/>
            <a:p>
              <a:pPr algn="ctr"/>
              <a:r>
                <a:rPr lang="vi-VN" sz="6000" dirty="0">
                  <a:solidFill>
                    <a:srgbClr val="191919"/>
                  </a:solidFill>
                  <a:latin typeface="Calibri" panose="020F0502020204030204" pitchFamily="34" charset="0"/>
                  <a:ea typeface="Calibri" panose="020F0502020204030204" pitchFamily="34" charset="0"/>
                  <a:cs typeface="Calibri" panose="020F0502020204030204" pitchFamily="34" charset="0"/>
                </a:rPr>
                <a:t>Do cốc B có nước đá nên nhiệt độ xuống thấp, khiến cho hơi nước trong không khí xung quanh cốc bị ngưng tụ thành giọt nước nhỏ bám quanh thành cốc.</a:t>
              </a:r>
              <a:endParaRPr lang="en-US" sz="6000" dirty="0">
                <a:solidFill>
                  <a:srgbClr val="191919"/>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5331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872</Words>
  <Application>Microsoft Office PowerPoint</Application>
  <PresentationFormat>Custom</PresentationFormat>
  <Paragraphs>80</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Pink Blue Cute Illustrative SEL Pear Deck Education Presentation</dc:title>
  <cp:lastModifiedBy>A39369 PHẠM THỊ THANH HUYỀN</cp:lastModifiedBy>
  <cp:revision>32</cp:revision>
  <dcterms:created xsi:type="dcterms:W3CDTF">2006-08-16T00:00:00Z</dcterms:created>
  <dcterms:modified xsi:type="dcterms:W3CDTF">2025-10-21T12:45:43Z</dcterms:modified>
  <dc:identifier>DAFk9oxH7og</dc:identifier>
</cp:coreProperties>
</file>