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300" r:id="rId3"/>
    <p:sldId id="297" r:id="rId4"/>
    <p:sldId id="298" r:id="rId5"/>
    <p:sldId id="299" r:id="rId6"/>
    <p:sldId id="268" r:id="rId7"/>
  </p:sldIdLst>
  <p:sldSz cx="16276638" cy="9144000"/>
  <p:notesSz cx="6858000" cy="9144000"/>
  <p:defaultText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99"/>
    <a:srgbClr val="88DFE8"/>
    <a:srgbClr val="FFCC29"/>
    <a:srgbClr val="FFDB69"/>
    <a:srgbClr val="FEF4EC"/>
    <a:srgbClr val="F688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58" d="100"/>
          <a:sy n="58" d="100"/>
        </p:scale>
        <p:origin x="-360" y="-42"/>
      </p:cViewPr>
      <p:guideLst>
        <p:guide orient="horz" pos="2880"/>
        <p:guide pos="512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79AE0-E343-4431-9E77-3AB2AF9D83DA}" type="datetimeFigureOut">
              <a:rPr lang="en-US" smtClean="0"/>
              <a:t>4/23/2025</a:t>
            </a:fld>
            <a:endParaRPr lang="en-US"/>
          </a:p>
        </p:txBody>
      </p:sp>
      <p:sp>
        <p:nvSpPr>
          <p:cNvPr id="4" name="Slide Image Placeholder 3"/>
          <p:cNvSpPr>
            <a:spLocks noGrp="1" noRot="1" noChangeAspect="1"/>
          </p:cNvSpPr>
          <p:nvPr>
            <p:ph type="sldImg" idx="2"/>
          </p:nvPr>
        </p:nvSpPr>
        <p:spPr>
          <a:xfrm>
            <a:off x="377825" y="685800"/>
            <a:ext cx="61023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46B89-F200-43AA-B36B-6A2EF4B500BB}" type="slidenum">
              <a:rPr lang="en-US" smtClean="0"/>
              <a:t>‹#›</a:t>
            </a:fld>
            <a:endParaRPr lang="en-US"/>
          </a:p>
        </p:txBody>
      </p:sp>
    </p:spTree>
    <p:extLst>
      <p:ext uri="{BB962C8B-B14F-4D97-AF65-F5344CB8AC3E}">
        <p14:creationId xmlns:p14="http://schemas.microsoft.com/office/powerpoint/2010/main" val="4054154378"/>
      </p:ext>
    </p:extLst>
  </p:cSld>
  <p:clrMap bg1="lt1" tx1="dk1" bg2="lt2" tx2="dk2" accent1="accent1" accent2="accent2" accent3="accent3" accent4="accent4" accent5="accent5" accent6="accent6" hlink="hlink" folHlink="folHlink"/>
  <p:notesStyle>
    <a:lvl1pPr marL="0" algn="l" defTabSz="1452524" rtl="0" eaLnBrk="1" latinLnBrk="0" hangingPunct="1">
      <a:defRPr sz="1900" kern="1200">
        <a:solidFill>
          <a:schemeClr val="tx1"/>
        </a:solidFill>
        <a:latin typeface="+mn-lt"/>
        <a:ea typeface="+mn-ea"/>
        <a:cs typeface="+mn-cs"/>
      </a:defRPr>
    </a:lvl1pPr>
    <a:lvl2pPr marL="726262" algn="l" defTabSz="1452524" rtl="0" eaLnBrk="1" latinLnBrk="0" hangingPunct="1">
      <a:defRPr sz="1900" kern="1200">
        <a:solidFill>
          <a:schemeClr val="tx1"/>
        </a:solidFill>
        <a:latin typeface="+mn-lt"/>
        <a:ea typeface="+mn-ea"/>
        <a:cs typeface="+mn-cs"/>
      </a:defRPr>
    </a:lvl2pPr>
    <a:lvl3pPr marL="1452524" algn="l" defTabSz="1452524" rtl="0" eaLnBrk="1" latinLnBrk="0" hangingPunct="1">
      <a:defRPr sz="1900" kern="1200">
        <a:solidFill>
          <a:schemeClr val="tx1"/>
        </a:solidFill>
        <a:latin typeface="+mn-lt"/>
        <a:ea typeface="+mn-ea"/>
        <a:cs typeface="+mn-cs"/>
      </a:defRPr>
    </a:lvl3pPr>
    <a:lvl4pPr marL="2178787" algn="l" defTabSz="1452524" rtl="0" eaLnBrk="1" latinLnBrk="0" hangingPunct="1">
      <a:defRPr sz="1900" kern="1200">
        <a:solidFill>
          <a:schemeClr val="tx1"/>
        </a:solidFill>
        <a:latin typeface="+mn-lt"/>
        <a:ea typeface="+mn-ea"/>
        <a:cs typeface="+mn-cs"/>
      </a:defRPr>
    </a:lvl4pPr>
    <a:lvl5pPr marL="2905049" algn="l" defTabSz="1452524" rtl="0" eaLnBrk="1" latinLnBrk="0" hangingPunct="1">
      <a:defRPr sz="1900" kern="1200">
        <a:solidFill>
          <a:schemeClr val="tx1"/>
        </a:solidFill>
        <a:latin typeface="+mn-lt"/>
        <a:ea typeface="+mn-ea"/>
        <a:cs typeface="+mn-cs"/>
      </a:defRPr>
    </a:lvl5pPr>
    <a:lvl6pPr marL="3631311" algn="l" defTabSz="1452524" rtl="0" eaLnBrk="1" latinLnBrk="0" hangingPunct="1">
      <a:defRPr sz="1900" kern="1200">
        <a:solidFill>
          <a:schemeClr val="tx1"/>
        </a:solidFill>
        <a:latin typeface="+mn-lt"/>
        <a:ea typeface="+mn-ea"/>
        <a:cs typeface="+mn-cs"/>
      </a:defRPr>
    </a:lvl6pPr>
    <a:lvl7pPr marL="4357573" algn="l" defTabSz="1452524" rtl="0" eaLnBrk="1" latinLnBrk="0" hangingPunct="1">
      <a:defRPr sz="1900" kern="1200">
        <a:solidFill>
          <a:schemeClr val="tx1"/>
        </a:solidFill>
        <a:latin typeface="+mn-lt"/>
        <a:ea typeface="+mn-ea"/>
        <a:cs typeface="+mn-cs"/>
      </a:defRPr>
    </a:lvl7pPr>
    <a:lvl8pPr marL="5083835" algn="l" defTabSz="1452524" rtl="0" eaLnBrk="1" latinLnBrk="0" hangingPunct="1">
      <a:defRPr sz="1900" kern="1200">
        <a:solidFill>
          <a:schemeClr val="tx1"/>
        </a:solidFill>
        <a:latin typeface="+mn-lt"/>
        <a:ea typeface="+mn-ea"/>
        <a:cs typeface="+mn-cs"/>
      </a:defRPr>
    </a:lvl8pPr>
    <a:lvl9pPr marL="5810098" algn="l" defTabSz="1452524"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2</a:t>
            </a:fld>
            <a:endParaRPr lang="en-US"/>
          </a:p>
        </p:txBody>
      </p:sp>
    </p:spTree>
    <p:extLst>
      <p:ext uri="{BB962C8B-B14F-4D97-AF65-F5344CB8AC3E}">
        <p14:creationId xmlns:p14="http://schemas.microsoft.com/office/powerpoint/2010/main" val="1447885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3</a:t>
            </a:fld>
            <a:endParaRPr lang="en-US"/>
          </a:p>
        </p:txBody>
      </p:sp>
    </p:spTree>
    <p:extLst>
      <p:ext uri="{BB962C8B-B14F-4D97-AF65-F5344CB8AC3E}">
        <p14:creationId xmlns:p14="http://schemas.microsoft.com/office/powerpoint/2010/main" val="299087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4</a:t>
            </a:fld>
            <a:endParaRPr lang="en-US"/>
          </a:p>
        </p:txBody>
      </p:sp>
    </p:spTree>
    <p:extLst>
      <p:ext uri="{BB962C8B-B14F-4D97-AF65-F5344CB8AC3E}">
        <p14:creationId xmlns:p14="http://schemas.microsoft.com/office/powerpoint/2010/main" val="1067782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5</a:t>
            </a:fld>
            <a:endParaRPr lang="en-US"/>
          </a:p>
        </p:txBody>
      </p:sp>
    </p:spTree>
    <p:extLst>
      <p:ext uri="{BB962C8B-B14F-4D97-AF65-F5344CB8AC3E}">
        <p14:creationId xmlns:p14="http://schemas.microsoft.com/office/powerpoint/2010/main" val="1617934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46B89-F200-43AA-B36B-6A2EF4B500BB}" type="slidenum">
              <a:rPr lang="en-US" smtClean="0"/>
              <a:t>6</a:t>
            </a:fld>
            <a:endParaRPr lang="en-US"/>
          </a:p>
        </p:txBody>
      </p:sp>
    </p:spTree>
    <p:extLst>
      <p:ext uri="{BB962C8B-B14F-4D97-AF65-F5344CB8AC3E}">
        <p14:creationId xmlns:p14="http://schemas.microsoft.com/office/powerpoint/2010/main" val="1798755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8"/>
            <a:ext cx="13835142" cy="1960033"/>
          </a:xfrm>
        </p:spPr>
        <p:txBody>
          <a:bodyPr/>
          <a:lstStyle/>
          <a:p>
            <a:r>
              <a:rPr lang="en-US"/>
              <a:t>Click to edit Master title style</a:t>
            </a:r>
          </a:p>
        </p:txBody>
      </p:sp>
      <p:sp>
        <p:nvSpPr>
          <p:cNvPr id="3" name="Subtitle 2"/>
          <p:cNvSpPr>
            <a:spLocks noGrp="1"/>
          </p:cNvSpPr>
          <p:nvPr>
            <p:ph type="subTitle" idx="1"/>
          </p:nvPr>
        </p:nvSpPr>
        <p:spPr>
          <a:xfrm>
            <a:off x="2441496" y="5181600"/>
            <a:ext cx="11393647" cy="2336800"/>
          </a:xfrm>
        </p:spPr>
        <p:txBody>
          <a:bodyPr/>
          <a:lstStyle>
            <a:lvl1pPr marL="0" indent="0" algn="ctr">
              <a:buNone/>
              <a:defRPr>
                <a:solidFill>
                  <a:schemeClr val="tx1">
                    <a:tint val="75000"/>
                  </a:schemeClr>
                </a:solidFill>
              </a:defRPr>
            </a:lvl1pPr>
            <a:lvl2pPr marL="726262" indent="0" algn="ctr">
              <a:buNone/>
              <a:defRPr>
                <a:solidFill>
                  <a:schemeClr val="tx1">
                    <a:tint val="75000"/>
                  </a:schemeClr>
                </a:solidFill>
              </a:defRPr>
            </a:lvl2pPr>
            <a:lvl3pPr marL="1452524" indent="0" algn="ctr">
              <a:buNone/>
              <a:defRPr>
                <a:solidFill>
                  <a:schemeClr val="tx1">
                    <a:tint val="75000"/>
                  </a:schemeClr>
                </a:solidFill>
              </a:defRPr>
            </a:lvl3pPr>
            <a:lvl4pPr marL="2178787" indent="0" algn="ctr">
              <a:buNone/>
              <a:defRPr>
                <a:solidFill>
                  <a:schemeClr val="tx1">
                    <a:tint val="75000"/>
                  </a:schemeClr>
                </a:solidFill>
              </a:defRPr>
            </a:lvl4pPr>
            <a:lvl5pPr marL="2905049" indent="0" algn="ctr">
              <a:buNone/>
              <a:defRPr>
                <a:solidFill>
                  <a:schemeClr val="tx1">
                    <a:tint val="75000"/>
                  </a:schemeClr>
                </a:solidFill>
              </a:defRPr>
            </a:lvl5pPr>
            <a:lvl6pPr marL="3631311" indent="0" algn="ctr">
              <a:buNone/>
              <a:defRPr>
                <a:solidFill>
                  <a:schemeClr val="tx1">
                    <a:tint val="75000"/>
                  </a:schemeClr>
                </a:solidFill>
              </a:defRPr>
            </a:lvl6pPr>
            <a:lvl7pPr marL="4357573" indent="0" algn="ctr">
              <a:buNone/>
              <a:defRPr>
                <a:solidFill>
                  <a:schemeClr val="tx1">
                    <a:tint val="75000"/>
                  </a:schemeClr>
                </a:solidFill>
              </a:defRPr>
            </a:lvl7pPr>
            <a:lvl8pPr marL="5083835" indent="0" algn="ctr">
              <a:buNone/>
              <a:defRPr>
                <a:solidFill>
                  <a:schemeClr val="tx1">
                    <a:tint val="75000"/>
                  </a:schemeClr>
                </a:solidFill>
              </a:defRPr>
            </a:lvl8pPr>
            <a:lvl9pPr marL="58100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4B3276-3901-471F-8285-C92A8E75787C}"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0707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04637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007037" y="488951"/>
            <a:ext cx="6516307"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49640" y="488951"/>
            <a:ext cx="19286120"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710846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8827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2" y="5875867"/>
            <a:ext cx="13835142" cy="181610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1285742" y="3875618"/>
            <a:ext cx="13835142" cy="2000249"/>
          </a:xfrm>
        </p:spPr>
        <p:txBody>
          <a:bodyPr anchor="b"/>
          <a:lstStyle>
            <a:lvl1pPr marL="0" indent="0">
              <a:buNone/>
              <a:defRPr sz="3200">
                <a:solidFill>
                  <a:schemeClr val="tx1">
                    <a:tint val="75000"/>
                  </a:schemeClr>
                </a:solidFill>
              </a:defRPr>
            </a:lvl1pPr>
            <a:lvl2pPr marL="726262" indent="0">
              <a:buNone/>
              <a:defRPr sz="2900">
                <a:solidFill>
                  <a:schemeClr val="tx1">
                    <a:tint val="75000"/>
                  </a:schemeClr>
                </a:solidFill>
              </a:defRPr>
            </a:lvl2pPr>
            <a:lvl3pPr marL="1452524" indent="0">
              <a:buNone/>
              <a:defRPr sz="2500">
                <a:solidFill>
                  <a:schemeClr val="tx1">
                    <a:tint val="75000"/>
                  </a:schemeClr>
                </a:solidFill>
              </a:defRPr>
            </a:lvl3pPr>
            <a:lvl4pPr marL="2178787" indent="0">
              <a:buNone/>
              <a:defRPr sz="2200">
                <a:solidFill>
                  <a:schemeClr val="tx1">
                    <a:tint val="75000"/>
                  </a:schemeClr>
                </a:solidFill>
              </a:defRPr>
            </a:lvl4pPr>
            <a:lvl5pPr marL="2905049" indent="0">
              <a:buNone/>
              <a:defRPr sz="2200">
                <a:solidFill>
                  <a:schemeClr val="tx1">
                    <a:tint val="75000"/>
                  </a:schemeClr>
                </a:solidFill>
              </a:defRPr>
            </a:lvl5pPr>
            <a:lvl6pPr marL="3631311" indent="0">
              <a:buNone/>
              <a:defRPr sz="2200">
                <a:solidFill>
                  <a:schemeClr val="tx1">
                    <a:tint val="75000"/>
                  </a:schemeClr>
                </a:solidFill>
              </a:defRPr>
            </a:lvl6pPr>
            <a:lvl7pPr marL="4357573" indent="0">
              <a:buNone/>
              <a:defRPr sz="2200">
                <a:solidFill>
                  <a:schemeClr val="tx1">
                    <a:tint val="75000"/>
                  </a:schemeClr>
                </a:solidFill>
              </a:defRPr>
            </a:lvl7pPr>
            <a:lvl8pPr marL="5083835" indent="0">
              <a:buNone/>
              <a:defRPr sz="2200">
                <a:solidFill>
                  <a:schemeClr val="tx1">
                    <a:tint val="75000"/>
                  </a:schemeClr>
                </a:solidFill>
              </a:defRPr>
            </a:lvl8pPr>
            <a:lvl9pPr marL="5810098"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4B3276-3901-471F-8285-C92A8E75787C}"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80153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49640" y="2844800"/>
            <a:ext cx="12899800"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20717" y="2844800"/>
            <a:ext cx="12902627"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4B3276-3901-471F-8285-C92A8E75787C}"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066589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3832" y="366184"/>
            <a:ext cx="14648974"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4B3276-3901-471F-8285-C92A8E75787C}" type="datetimeFigureOut">
              <a:rPr lang="en-US" smtClean="0"/>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77644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4B3276-3901-471F-8285-C92A8E75787C}" type="datetimeFigureOut">
              <a:rPr lang="en-US" smtClean="0"/>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78900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B3276-3901-471F-8285-C92A8E75787C}" type="datetimeFigureOut">
              <a:rPr lang="en-US" smtClean="0"/>
              <a:t>4/23/2025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904073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6363713" y="364067"/>
            <a:ext cx="9099093" cy="7804151"/>
          </a:xfrm>
        </p:spPr>
        <p:txBody>
          <a:bodyPr/>
          <a:lstStyle>
            <a:lvl1pPr>
              <a:defRPr sz="5100"/>
            </a:lvl1pPr>
            <a:lvl2pPr>
              <a:defRPr sz="44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13833" y="1913467"/>
            <a:ext cx="5354902" cy="6254751"/>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17497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0"/>
            <a:ext cx="9765983" cy="755651"/>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3190335" y="817033"/>
            <a:ext cx="9765983" cy="5486400"/>
          </a:xfrm>
        </p:spPr>
        <p:txBody>
          <a:bodyPr/>
          <a:lstStyle>
            <a:lvl1pPr marL="0" indent="0">
              <a:buNone/>
              <a:defRPr sz="5100"/>
            </a:lvl1pPr>
            <a:lvl2pPr marL="726262" indent="0">
              <a:buNone/>
              <a:defRPr sz="4400"/>
            </a:lvl2pPr>
            <a:lvl3pPr marL="1452524" indent="0">
              <a:buNone/>
              <a:defRPr sz="3800"/>
            </a:lvl3pPr>
            <a:lvl4pPr marL="2178787" indent="0">
              <a:buNone/>
              <a:defRPr sz="3200"/>
            </a:lvl4pPr>
            <a:lvl5pPr marL="2905049" indent="0">
              <a:buNone/>
              <a:defRPr sz="3200"/>
            </a:lvl5pPr>
            <a:lvl6pPr marL="3631311" indent="0">
              <a:buNone/>
              <a:defRPr sz="3200"/>
            </a:lvl6pPr>
            <a:lvl7pPr marL="4357573" indent="0">
              <a:buNone/>
              <a:defRPr sz="3200"/>
            </a:lvl7pPr>
            <a:lvl8pPr marL="5083835" indent="0">
              <a:buNone/>
              <a:defRPr sz="3200"/>
            </a:lvl8pPr>
            <a:lvl9pPr marL="5810098" indent="0">
              <a:buNone/>
              <a:defRPr sz="3200"/>
            </a:lvl9pPr>
          </a:lstStyle>
          <a:p>
            <a:endParaRPr lang="en-US"/>
          </a:p>
        </p:txBody>
      </p:sp>
      <p:sp>
        <p:nvSpPr>
          <p:cNvPr id="4" name="Text Placeholder 3"/>
          <p:cNvSpPr>
            <a:spLocks noGrp="1"/>
          </p:cNvSpPr>
          <p:nvPr>
            <p:ph type="body" sz="half" idx="2"/>
          </p:nvPr>
        </p:nvSpPr>
        <p:spPr>
          <a:xfrm>
            <a:off x="3190335" y="7156451"/>
            <a:ext cx="9765983" cy="1073149"/>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56998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3832" y="366184"/>
            <a:ext cx="14648974" cy="1524000"/>
          </a:xfrm>
          <a:prstGeom prst="rect">
            <a:avLst/>
          </a:prstGeom>
        </p:spPr>
        <p:txBody>
          <a:bodyPr vert="horz" lIns="145252" tIns="72626" rIns="145252" bIns="72626" rtlCol="0" anchor="ctr">
            <a:normAutofit/>
          </a:bodyPr>
          <a:lstStyle/>
          <a:p>
            <a:r>
              <a:rPr lang="en-US"/>
              <a:t>Click to edit Master title style</a:t>
            </a:r>
          </a:p>
        </p:txBody>
      </p:sp>
      <p:sp>
        <p:nvSpPr>
          <p:cNvPr id="3" name="Text Placeholder 2"/>
          <p:cNvSpPr>
            <a:spLocks noGrp="1"/>
          </p:cNvSpPr>
          <p:nvPr>
            <p:ph type="body" idx="1"/>
          </p:nvPr>
        </p:nvSpPr>
        <p:spPr>
          <a:xfrm>
            <a:off x="813832" y="2133601"/>
            <a:ext cx="14648974" cy="6034617"/>
          </a:xfrm>
          <a:prstGeom prst="rect">
            <a:avLst/>
          </a:prstGeom>
        </p:spPr>
        <p:txBody>
          <a:bodyPr vert="horz" lIns="145252" tIns="72626" rIns="145252" bIns="726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13832" y="8475134"/>
            <a:ext cx="3797882" cy="486833"/>
          </a:xfrm>
          <a:prstGeom prst="rect">
            <a:avLst/>
          </a:prstGeom>
        </p:spPr>
        <p:txBody>
          <a:bodyPr vert="horz" lIns="145252" tIns="72626" rIns="145252" bIns="72626" rtlCol="0" anchor="ctr"/>
          <a:lstStyle>
            <a:lvl1pPr algn="l">
              <a:defRPr sz="1900">
                <a:solidFill>
                  <a:schemeClr val="tx1">
                    <a:tint val="75000"/>
                  </a:schemeClr>
                </a:solidFill>
              </a:defRPr>
            </a:lvl1pPr>
          </a:lstStyle>
          <a:p>
            <a:fld id="{774B3276-3901-471F-8285-C92A8E75787C}" type="datetimeFigureOut">
              <a:rPr lang="en-US" smtClean="0"/>
              <a:t>4/23/2025</a:t>
            </a:fld>
            <a:endParaRPr lang="en-US"/>
          </a:p>
        </p:txBody>
      </p:sp>
      <p:sp>
        <p:nvSpPr>
          <p:cNvPr id="5" name="Footer Placeholder 4"/>
          <p:cNvSpPr>
            <a:spLocks noGrp="1"/>
          </p:cNvSpPr>
          <p:nvPr>
            <p:ph type="ftr" sz="quarter" idx="3"/>
          </p:nvPr>
        </p:nvSpPr>
        <p:spPr>
          <a:xfrm>
            <a:off x="5561185" y="8475134"/>
            <a:ext cx="5154269" cy="486833"/>
          </a:xfrm>
          <a:prstGeom prst="rect">
            <a:avLst/>
          </a:prstGeom>
        </p:spPr>
        <p:txBody>
          <a:bodyPr vert="horz" lIns="145252" tIns="72626" rIns="145252" bIns="72626"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64924" y="8475134"/>
            <a:ext cx="3797882" cy="486833"/>
          </a:xfrm>
          <a:prstGeom prst="rect">
            <a:avLst/>
          </a:prstGeom>
        </p:spPr>
        <p:txBody>
          <a:bodyPr vert="horz" lIns="145252" tIns="72626" rIns="145252" bIns="72626" rtlCol="0" anchor="ctr"/>
          <a:lstStyle>
            <a:lvl1pPr algn="r">
              <a:defRPr sz="1900">
                <a:solidFill>
                  <a:schemeClr val="tx1">
                    <a:tint val="75000"/>
                  </a:schemeClr>
                </a:solidFill>
              </a:defRPr>
            </a:lvl1pPr>
          </a:lstStyle>
          <a:p>
            <a:fld id="{4356E0E0-0191-4DF9-B347-48BEABCB12B3}" type="slidenum">
              <a:rPr lang="en-US" smtClean="0"/>
              <a:t>‹#›</a:t>
            </a:fld>
            <a:endParaRPr lang="en-US"/>
          </a:p>
        </p:txBody>
      </p:sp>
    </p:spTree>
    <p:extLst>
      <p:ext uri="{BB962C8B-B14F-4D97-AF65-F5344CB8AC3E}">
        <p14:creationId xmlns:p14="http://schemas.microsoft.com/office/powerpoint/2010/main" val="2265790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2524" rtl="0" eaLnBrk="1" latinLnBrk="0" hangingPunct="1">
        <a:spcBef>
          <a:spcPct val="0"/>
        </a:spcBef>
        <a:buNone/>
        <a:defRPr sz="7000" kern="1200">
          <a:solidFill>
            <a:schemeClr val="tx1"/>
          </a:solidFill>
          <a:latin typeface="+mj-lt"/>
          <a:ea typeface="+mj-ea"/>
          <a:cs typeface="+mj-cs"/>
        </a:defRPr>
      </a:lvl1pPr>
    </p:titleStyle>
    <p:bodyStyle>
      <a:lvl1pPr marL="544697" indent="-544697" algn="l" defTabSz="1452524" rtl="0" eaLnBrk="1" latinLnBrk="0" hangingPunct="1">
        <a:spcBef>
          <a:spcPct val="20000"/>
        </a:spcBef>
        <a:buFont typeface="Arial" pitchFamily="34" charset="0"/>
        <a:buChar char="•"/>
        <a:defRPr sz="5100" kern="1200">
          <a:solidFill>
            <a:schemeClr val="tx1"/>
          </a:solidFill>
          <a:latin typeface="+mn-lt"/>
          <a:ea typeface="+mn-ea"/>
          <a:cs typeface="+mn-cs"/>
        </a:defRPr>
      </a:lvl1pPr>
      <a:lvl2pPr marL="1180176" indent="-453914" algn="l" defTabSz="1452524" rtl="0" eaLnBrk="1" latinLnBrk="0" hangingPunct="1">
        <a:spcBef>
          <a:spcPct val="20000"/>
        </a:spcBef>
        <a:buFont typeface="Arial" pitchFamily="34" charset="0"/>
        <a:buChar char="–"/>
        <a:defRPr sz="4400" kern="1200">
          <a:solidFill>
            <a:schemeClr val="tx1"/>
          </a:solidFill>
          <a:latin typeface="+mn-lt"/>
          <a:ea typeface="+mn-ea"/>
          <a:cs typeface="+mn-cs"/>
        </a:defRPr>
      </a:lvl2pPr>
      <a:lvl3pPr marL="1815656" indent="-363131" algn="l" defTabSz="1452524"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41918"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268180"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3994442"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20704"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46967"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173229"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5719" y="6544828"/>
            <a:ext cx="29210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3500" b="1" dirty="0" err="1">
                <a:solidFill>
                  <a:srgbClr val="FF0066"/>
                </a:solidFill>
                <a:latin typeface="Times New Roman" pitchFamily="18" charset="0"/>
              </a:rPr>
              <a:t>TRƯỜNG</a:t>
            </a:r>
            <a:r>
              <a:rPr lang="en-US" altLang="en-US" sz="3500" b="1" dirty="0">
                <a:solidFill>
                  <a:srgbClr val="FF0066"/>
                </a:solidFill>
                <a:latin typeface="Times New Roman" pitchFamily="18" charset="0"/>
              </a:rPr>
              <a:t> </a:t>
            </a:r>
            <a:r>
              <a:rPr lang="en-US" altLang="en-US" sz="3500" b="1" dirty="0" err="1">
                <a:solidFill>
                  <a:srgbClr val="FF0066"/>
                </a:solidFill>
                <a:latin typeface="Times New Roman" pitchFamily="18" charset="0"/>
              </a:rPr>
              <a:t>TIỂU</a:t>
            </a:r>
            <a:r>
              <a:rPr lang="en-US" altLang="en-US" sz="3500" b="1" dirty="0">
                <a:solidFill>
                  <a:srgbClr val="FF0066"/>
                </a:solidFill>
                <a:latin typeface="Times New Roman" pitchFamily="18" charset="0"/>
              </a:rPr>
              <a:t> </a:t>
            </a:r>
            <a:r>
              <a:rPr lang="en-US" altLang="en-US" sz="3500" b="1" dirty="0" err="1">
                <a:solidFill>
                  <a:srgbClr val="FF0066"/>
                </a:solidFill>
                <a:latin typeface="Times New Roman" pitchFamily="18" charset="0"/>
              </a:rPr>
              <a:t>HỌC</a:t>
            </a:r>
            <a:r>
              <a:rPr lang="en-US" altLang="en-US" sz="3500" b="1" dirty="0">
                <a:solidFill>
                  <a:srgbClr val="FF0066"/>
                </a:solidFill>
                <a:latin typeface="Times New Roman" pitchFamily="18" charset="0"/>
              </a:rPr>
              <a:t> </a:t>
            </a:r>
            <a:r>
              <a:rPr lang="en-US" altLang="en-US" sz="3500" b="1" dirty="0" err="1" smtClean="0">
                <a:solidFill>
                  <a:srgbClr val="FF0066"/>
                </a:solidFill>
                <a:latin typeface="Times New Roman" pitchFamily="18" charset="0"/>
              </a:rPr>
              <a:t>NGŨ</a:t>
            </a:r>
            <a:r>
              <a:rPr lang="en-US" altLang="en-US" sz="3500" b="1" dirty="0">
                <a:solidFill>
                  <a:srgbClr val="FF0066"/>
                </a:solidFill>
                <a:latin typeface="Times New Roman" pitchFamily="18" charset="0"/>
              </a:rPr>
              <a:t> </a:t>
            </a:r>
            <a:r>
              <a:rPr lang="en-US" altLang="en-US" sz="3500" b="1" dirty="0" err="1">
                <a:solidFill>
                  <a:srgbClr val="FF0066"/>
                </a:solidFill>
                <a:latin typeface="Times New Roman" pitchFamily="18" charset="0"/>
              </a:rPr>
              <a:t>PHÚC</a:t>
            </a:r>
            <a:endParaRPr lang="en-US" altLang="en-US" sz="3500" b="1" dirty="0">
              <a:solidFill>
                <a:srgbClr val="FF0066"/>
              </a:solidFill>
              <a:latin typeface="Times New Roman" pitchFamily="18" charset="0"/>
            </a:endParaRPr>
          </a:p>
        </p:txBody>
      </p:sp>
      <p:sp>
        <p:nvSpPr>
          <p:cNvPr id="10" name="Text Box 14"/>
          <p:cNvSpPr txBox="1">
            <a:spLocks noChangeArrowheads="1"/>
          </p:cNvSpPr>
          <p:nvPr/>
        </p:nvSpPr>
        <p:spPr bwMode="auto">
          <a:xfrm>
            <a:off x="1496219" y="4343401"/>
            <a:ext cx="12509500" cy="2165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Toán lớp 3</a:t>
            </a:r>
          </a:p>
          <a:p>
            <a:pPr algn="ctr" eaLnBrk="1" hangingPunct="1">
              <a:lnSpc>
                <a:spcPct val="150000"/>
              </a:lnSpc>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96: </a:t>
            </a:r>
            <a:r>
              <a:rPr lang="vi-VN"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LUYỆN TẬP CHUNG (TIẾT 1)</a:t>
            </a:r>
            <a:endPar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12"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0276" y="6383189"/>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14" name="Picture 7" descr="BƯỚM 58"/>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1308424">
            <a:off x="13127707" y="7008685"/>
            <a:ext cx="1162751" cy="151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animal-14[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417220" flipH="1">
            <a:off x="1736252" y="7729286"/>
            <a:ext cx="1069334" cy="777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 descr="POINSET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a:off x="14692416" y="-109904"/>
            <a:ext cx="1382714" cy="1653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25731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1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11"/>
                                        </p:tgtEl>
                                        <p:attrNameLst>
                                          <p:attrName>style.color</p:attrName>
                                        </p:attrNameLst>
                                      </p:cBhvr>
                                      <p:by>
                                        <p:hsl h="7200000" s="0" l="0"/>
                                      </p:by>
                                    </p:animClr>
                                    <p:animClr clrSpc="hsl" dir="cw">
                                      <p:cBhvr>
                                        <p:cTn id="9" dur="2000" fill="hold"/>
                                        <p:tgtEl>
                                          <p:spTgt spid="11"/>
                                        </p:tgtEl>
                                        <p:attrNameLst>
                                          <p:attrName>fillcolor</p:attrName>
                                        </p:attrNameLst>
                                      </p:cBhvr>
                                      <p:by>
                                        <p:hsl h="7200000" s="0" l="0"/>
                                      </p:by>
                                    </p:animClr>
                                    <p:animClr clrSpc="hsl" dir="cw">
                                      <p:cBhvr>
                                        <p:cTn id="10" dur="2000" fill="hold"/>
                                        <p:tgtEl>
                                          <p:spTgt spid="11"/>
                                        </p:tgtEl>
                                        <p:attrNameLst>
                                          <p:attrName>stroke.color</p:attrName>
                                        </p:attrNameLst>
                                      </p:cBhvr>
                                      <p:by>
                                        <p:hsl h="7200000" s="0" l="0"/>
                                      </p:by>
                                    </p:animClr>
                                    <p:set>
                                      <p:cBhvr>
                                        <p:cTn id="11" dur="2000" fill="hold"/>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7453549" y="605135"/>
            <a:ext cx="1068754" cy="461665"/>
            <a:chOff x="6718466" y="641502"/>
            <a:chExt cx="1050721" cy="461665"/>
          </a:xfrm>
        </p:grpSpPr>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21" name="Group 20">
            <a:extLst>
              <a:ext uri="{FF2B5EF4-FFF2-40B4-BE49-F238E27FC236}">
                <a16:creationId xmlns:a16="http://schemas.microsoft.com/office/drawing/2014/main" xmlns="" id="{BEE64CEF-4EA1-48C8-8A54-F3405F5CB9C8}"/>
              </a:ext>
            </a:extLst>
          </p:cNvPr>
          <p:cNvGrpSpPr/>
          <p:nvPr/>
        </p:nvGrpSpPr>
        <p:grpSpPr>
          <a:xfrm>
            <a:off x="1585320" y="1778614"/>
            <a:ext cx="13625471" cy="653023"/>
            <a:chOff x="1585119" y="1655539"/>
            <a:chExt cx="13335000" cy="1015873"/>
          </a:xfrm>
        </p:grpSpPr>
        <p:sp>
          <p:nvSpPr>
            <p:cNvPr id="22" name="Oval 21">
              <a:extLst>
                <a:ext uri="{FF2B5EF4-FFF2-40B4-BE49-F238E27FC236}">
                  <a16:creationId xmlns:a16="http://schemas.microsoft.com/office/drawing/2014/main" xmlns="" id="{08B91E6B-665E-4A64-8CCE-DD6FD6209794}"/>
                </a:ext>
              </a:extLst>
            </p:cNvPr>
            <p:cNvSpPr/>
            <p:nvPr/>
          </p:nvSpPr>
          <p:spPr>
            <a:xfrm>
              <a:off x="1585119" y="1655539"/>
              <a:ext cx="805324" cy="101587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1</a:t>
              </a:r>
              <a:endParaRPr lang="vi-VN" sz="3600" b="1"/>
            </a:p>
          </p:txBody>
        </p:sp>
        <p:sp>
          <p:nvSpPr>
            <p:cNvPr id="23" name="Rectangle 22">
              <a:extLst>
                <a:ext uri="{FF2B5EF4-FFF2-40B4-BE49-F238E27FC236}">
                  <a16:creationId xmlns:a16="http://schemas.microsoft.com/office/drawing/2014/main" xmlns="" id="{F2C70A32-B7F9-49F5-A7A2-C8AFA7B7CC21}"/>
                </a:ext>
              </a:extLst>
            </p:cNvPr>
            <p:cNvSpPr/>
            <p:nvPr/>
          </p:nvSpPr>
          <p:spPr>
            <a:xfrm>
              <a:off x="2390443" y="1665836"/>
              <a:ext cx="12529676" cy="837885"/>
            </a:xfrm>
            <a:prstGeom prst="rect">
              <a:avLst/>
            </a:prstGeom>
          </p:spPr>
          <p:txBody>
            <a:bodyPr wrap="square">
              <a:spAutoFit/>
            </a:bodyPr>
            <a:lstStyle/>
            <a:p>
              <a:r>
                <a:rPr lang="vi-VN" b="1"/>
                <a:t>Tính chu vi và diện tích mỗi hình sau:</a:t>
              </a:r>
            </a:p>
          </p:txBody>
        </p:sp>
      </p:grpSp>
      <p:sp>
        <p:nvSpPr>
          <p:cNvPr id="19" name="Text Box 14">
            <a:extLst>
              <a:ext uri="{FF2B5EF4-FFF2-40B4-BE49-F238E27FC236}">
                <a16:creationId xmlns:a16="http://schemas.microsoft.com/office/drawing/2014/main" xmlns="" id="{31351664-B3AF-42A0-BA6D-060AF65AAB7D}"/>
              </a:ext>
            </a:extLst>
          </p:cNvPr>
          <p:cNvSpPr txBox="1">
            <a:spLocks noChangeArrowheads="1"/>
          </p:cNvSpPr>
          <p:nvPr/>
        </p:nvSpPr>
        <p:spPr bwMode="auto">
          <a:xfrm>
            <a:off x="2937669" y="1134718"/>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cxnSp>
        <p:nvCxnSpPr>
          <p:cNvPr id="20" name="Straight Connector 19">
            <a:extLst>
              <a:ext uri="{FF2B5EF4-FFF2-40B4-BE49-F238E27FC236}">
                <a16:creationId xmlns:a16="http://schemas.microsoft.com/office/drawing/2014/main" xmlns="" id="{3EC7FE1D-7085-42B6-B459-E33D2DB29E4B}"/>
              </a:ext>
            </a:extLst>
          </p:cNvPr>
          <p:cNvCxnSpPr/>
          <p:nvPr/>
        </p:nvCxnSpPr>
        <p:spPr>
          <a:xfrm>
            <a:off x="7982952" y="2999874"/>
            <a:ext cx="0" cy="554755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xmlns="" id="{EEF3DD42-CBF1-4904-82E7-B12C4445493C}"/>
              </a:ext>
            </a:extLst>
          </p:cNvPr>
          <p:cNvSpPr/>
          <p:nvPr/>
        </p:nvSpPr>
        <p:spPr>
          <a:xfrm>
            <a:off x="8833131" y="397675"/>
            <a:ext cx="6247369" cy="646331"/>
          </a:xfrm>
          <a:prstGeom prst="rect">
            <a:avLst/>
          </a:prstGeom>
        </p:spPr>
        <p:txBody>
          <a:bodyPr wrap="square">
            <a:spAutoFit/>
          </a:bodyPr>
          <a:lstStyle/>
          <a:p>
            <a:pPr algn="ctr"/>
            <a:endParaRPr lang="vi-VN" sz="3600">
              <a:solidFill>
                <a:srgbClr val="00B050"/>
              </a:solidFill>
            </a:endParaRPr>
          </a:p>
        </p:txBody>
      </p:sp>
      <p:pic>
        <p:nvPicPr>
          <p:cNvPr id="2052" name="Picture 4" descr="https://img.loigiaihay.com/picture/2022/0613/bai-1_3.png">
            <a:extLst>
              <a:ext uri="{FF2B5EF4-FFF2-40B4-BE49-F238E27FC236}">
                <a16:creationId xmlns:a16="http://schemas.microsoft.com/office/drawing/2014/main" xmlns="" id="{89A19B4F-8636-4D06-9A3E-0279F28DA1B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 r="57323" b="-63"/>
          <a:stretch/>
        </p:blipFill>
        <p:spPr bwMode="auto">
          <a:xfrm>
            <a:off x="617504" y="2920946"/>
            <a:ext cx="6950345" cy="422581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xmlns="" id="{DE4B80F3-C6EB-4DB3-8E17-29DFC303E4D2}"/>
              </a:ext>
            </a:extLst>
          </p:cNvPr>
          <p:cNvSpPr/>
          <p:nvPr/>
        </p:nvSpPr>
        <p:spPr>
          <a:xfrm>
            <a:off x="8398056" y="2398379"/>
            <a:ext cx="8137525" cy="538609"/>
          </a:xfrm>
          <a:prstGeom prst="rect">
            <a:avLst/>
          </a:prstGeom>
        </p:spPr>
        <p:txBody>
          <a:bodyPr>
            <a:spAutoFit/>
          </a:bodyPr>
          <a:lstStyle/>
          <a:p>
            <a:r>
              <a:rPr lang="vi-VN"/>
              <a:t> </a:t>
            </a:r>
          </a:p>
        </p:txBody>
      </p:sp>
      <p:sp>
        <p:nvSpPr>
          <p:cNvPr id="27" name="Rectangle 26">
            <a:extLst>
              <a:ext uri="{FF2B5EF4-FFF2-40B4-BE49-F238E27FC236}">
                <a16:creationId xmlns:a16="http://schemas.microsoft.com/office/drawing/2014/main" xmlns="" id="{651D298B-66E2-485F-A8A1-C31FFE9FA6AB}"/>
              </a:ext>
            </a:extLst>
          </p:cNvPr>
          <p:cNvSpPr/>
          <p:nvPr/>
        </p:nvSpPr>
        <p:spPr>
          <a:xfrm>
            <a:off x="8456613" y="2656934"/>
            <a:ext cx="6247369" cy="5806654"/>
          </a:xfrm>
          <a:prstGeom prst="rect">
            <a:avLst/>
          </a:prstGeom>
        </p:spPr>
        <p:txBody>
          <a:bodyPr wrap="square">
            <a:spAutoFit/>
          </a:bodyPr>
          <a:lstStyle/>
          <a:p>
            <a:pPr lvl="0" algn="ctr">
              <a:lnSpc>
                <a:spcPct val="150000"/>
              </a:lnSpc>
            </a:pPr>
            <a:r>
              <a:rPr lang="vi-VN" sz="3200">
                <a:solidFill>
                  <a:srgbClr val="FF0000"/>
                </a:solidFill>
              </a:rPr>
              <a:t> Bài </a:t>
            </a:r>
            <a:r>
              <a:rPr lang="vi-VN" sz="3600">
                <a:solidFill>
                  <a:srgbClr val="FF0000"/>
                </a:solidFill>
              </a:rPr>
              <a:t>giải </a:t>
            </a:r>
          </a:p>
          <a:p>
            <a:pPr lvl="0" algn="ctr">
              <a:lnSpc>
                <a:spcPct val="150000"/>
              </a:lnSpc>
            </a:pPr>
            <a:r>
              <a:rPr lang="vi-VN" sz="3600">
                <a:solidFill>
                  <a:srgbClr val="FF0000"/>
                </a:solidFill>
              </a:rPr>
              <a:t>Chu vi hình chữ nhật là:</a:t>
            </a:r>
          </a:p>
          <a:p>
            <a:pPr lvl="0" algn="ctr">
              <a:lnSpc>
                <a:spcPct val="150000"/>
              </a:lnSpc>
            </a:pPr>
            <a:r>
              <a:rPr lang="vi-VN" sz="3600">
                <a:solidFill>
                  <a:srgbClr val="FF0000"/>
                </a:solidFill>
              </a:rPr>
              <a:t>(6 + 8) x 2 = 28 (cm)</a:t>
            </a:r>
          </a:p>
          <a:p>
            <a:pPr lvl="0" algn="ctr">
              <a:lnSpc>
                <a:spcPct val="150000"/>
              </a:lnSpc>
            </a:pPr>
            <a:r>
              <a:rPr lang="vi-VN" sz="3600">
                <a:solidFill>
                  <a:srgbClr val="FF0000"/>
                </a:solidFill>
              </a:rPr>
              <a:t>Diện tích hình chữ nhật là:</a:t>
            </a:r>
          </a:p>
          <a:p>
            <a:pPr lvl="0" algn="ctr">
              <a:lnSpc>
                <a:spcPct val="150000"/>
              </a:lnSpc>
            </a:pPr>
            <a:r>
              <a:rPr lang="vi-VN" sz="3600">
                <a:solidFill>
                  <a:srgbClr val="FF0000"/>
                </a:solidFill>
              </a:rPr>
              <a:t>6 x 8 = 48 (cm</a:t>
            </a:r>
            <a:r>
              <a:rPr lang="vi-VN" sz="3600" baseline="30000">
                <a:solidFill>
                  <a:srgbClr val="FF0000"/>
                </a:solidFill>
              </a:rPr>
              <a:t>2</a:t>
            </a:r>
            <a:r>
              <a:rPr lang="vi-VN" sz="3600">
                <a:solidFill>
                  <a:srgbClr val="FF0000"/>
                </a:solidFill>
              </a:rPr>
              <a:t>)</a:t>
            </a:r>
          </a:p>
          <a:p>
            <a:pPr lvl="0" algn="ctr">
              <a:lnSpc>
                <a:spcPct val="150000"/>
              </a:lnSpc>
            </a:pPr>
            <a:r>
              <a:rPr lang="vi-VN" sz="3600">
                <a:solidFill>
                  <a:srgbClr val="FF0000"/>
                </a:solidFill>
              </a:rPr>
              <a:t>Đáp số: Chu vi: 28 cm</a:t>
            </a:r>
          </a:p>
          <a:p>
            <a:pPr lvl="0" algn="ctr">
              <a:lnSpc>
                <a:spcPct val="150000"/>
              </a:lnSpc>
            </a:pPr>
            <a:r>
              <a:rPr lang="vi-VN" sz="3600">
                <a:solidFill>
                  <a:srgbClr val="FF0000"/>
                </a:solidFill>
              </a:rPr>
              <a:t>                   Diện tích: 48 cm</a:t>
            </a:r>
            <a:r>
              <a:rPr lang="vi-VN" sz="3600" baseline="30000">
                <a:solidFill>
                  <a:srgbClr val="FF0000"/>
                </a:solidFill>
              </a:rPr>
              <a:t>2</a:t>
            </a:r>
            <a:endParaRPr lang="vi-VN" sz="3200">
              <a:solidFill>
                <a:srgbClr val="FF0000"/>
              </a:solidFill>
            </a:endParaRPr>
          </a:p>
        </p:txBody>
      </p:sp>
    </p:spTree>
    <p:extLst>
      <p:ext uri="{BB962C8B-B14F-4D97-AF65-F5344CB8AC3E}">
        <p14:creationId xmlns:p14="http://schemas.microsoft.com/office/powerpoint/2010/main" val="3450501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fade">
                                      <p:cBhvr>
                                        <p:cTn id="12" dur="500"/>
                                        <p:tgtEl>
                                          <p:spTgt spid="205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nodePh="1">
                                  <p:stCondLst>
                                    <p:cond delay="0"/>
                                  </p:stCondLst>
                                  <p:endCondLst>
                                    <p:cond evt="begin" delay="0">
                                      <p:tn val="15"/>
                                    </p:cond>
                                  </p:endCondLst>
                                  <p:childTnLst>
                                    <p:set>
                                      <p:cBhvr>
                                        <p:cTn id="16" dur="1" fill="hold">
                                          <p:stCondLst>
                                            <p:cond delay="0"/>
                                          </p:stCondLst>
                                        </p:cTn>
                                        <p:tgtEl>
                                          <p:spTgt spid="24">
                                            <p:txEl>
                                              <p:pRg st="0" end="0"/>
                                            </p:txEl>
                                          </p:spTgt>
                                        </p:tgtEl>
                                        <p:attrNameLst>
                                          <p:attrName>style.visibility</p:attrName>
                                        </p:attrNameLst>
                                      </p:cBhvr>
                                      <p:to>
                                        <p:strVal val="visible"/>
                                      </p:to>
                                    </p:set>
                                    <p:animEffect transition="in" filter="fade">
                                      <p:cBhvr>
                                        <p:cTn id="17" dur="500"/>
                                        <p:tgtEl>
                                          <p:spTgt spid="2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
                                            <p:txEl>
                                              <p:pRg st="0" end="0"/>
                                            </p:txEl>
                                          </p:spTgt>
                                        </p:tgtEl>
                                        <p:attrNameLst>
                                          <p:attrName>style.visibility</p:attrName>
                                        </p:attrNameLst>
                                      </p:cBhvr>
                                      <p:to>
                                        <p:strVal val="visible"/>
                                      </p:to>
                                    </p:set>
                                    <p:animEffect transition="in" filter="fade">
                                      <p:cBhvr>
                                        <p:cTn id="22" dur="500"/>
                                        <p:tgtEl>
                                          <p:spTgt spid="2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
                                            <p:txEl>
                                              <p:pRg st="1" end="1"/>
                                            </p:txEl>
                                          </p:spTgt>
                                        </p:tgtEl>
                                        <p:attrNameLst>
                                          <p:attrName>style.visibility</p:attrName>
                                        </p:attrNameLst>
                                      </p:cBhvr>
                                      <p:to>
                                        <p:strVal val="visible"/>
                                      </p:to>
                                    </p:set>
                                    <p:animEffect transition="in" filter="fade">
                                      <p:cBhvr>
                                        <p:cTn id="27" dur="500"/>
                                        <p:tgtEl>
                                          <p:spTgt spid="2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
                                            <p:txEl>
                                              <p:pRg st="2" end="2"/>
                                            </p:txEl>
                                          </p:spTgt>
                                        </p:tgtEl>
                                        <p:attrNameLst>
                                          <p:attrName>style.visibility</p:attrName>
                                        </p:attrNameLst>
                                      </p:cBhvr>
                                      <p:to>
                                        <p:strVal val="visible"/>
                                      </p:to>
                                    </p:set>
                                    <p:animEffect transition="in" filter="fade">
                                      <p:cBhvr>
                                        <p:cTn id="32" dur="500"/>
                                        <p:tgtEl>
                                          <p:spTgt spid="27">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7">
                                            <p:txEl>
                                              <p:pRg st="3" end="3"/>
                                            </p:txEl>
                                          </p:spTgt>
                                        </p:tgtEl>
                                        <p:attrNameLst>
                                          <p:attrName>style.visibility</p:attrName>
                                        </p:attrNameLst>
                                      </p:cBhvr>
                                      <p:to>
                                        <p:strVal val="visible"/>
                                      </p:to>
                                    </p:set>
                                    <p:animEffect transition="in" filter="fade">
                                      <p:cBhvr>
                                        <p:cTn id="37" dur="500"/>
                                        <p:tgtEl>
                                          <p:spTgt spid="2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
                                            <p:txEl>
                                              <p:pRg st="4" end="4"/>
                                            </p:txEl>
                                          </p:spTgt>
                                        </p:tgtEl>
                                        <p:attrNameLst>
                                          <p:attrName>style.visibility</p:attrName>
                                        </p:attrNameLst>
                                      </p:cBhvr>
                                      <p:to>
                                        <p:strVal val="visible"/>
                                      </p:to>
                                    </p:set>
                                    <p:animEffect transition="in" filter="fade">
                                      <p:cBhvr>
                                        <p:cTn id="42" dur="500"/>
                                        <p:tgtEl>
                                          <p:spTgt spid="2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7">
                                            <p:txEl>
                                              <p:pRg st="5" end="5"/>
                                            </p:txEl>
                                          </p:spTgt>
                                        </p:tgtEl>
                                        <p:attrNameLst>
                                          <p:attrName>style.visibility</p:attrName>
                                        </p:attrNameLst>
                                      </p:cBhvr>
                                      <p:to>
                                        <p:strVal val="visible"/>
                                      </p:to>
                                    </p:set>
                                    <p:animEffect transition="in" filter="fade">
                                      <p:cBhvr>
                                        <p:cTn id="47" dur="500"/>
                                        <p:tgtEl>
                                          <p:spTgt spid="27">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7">
                                            <p:txEl>
                                              <p:pRg st="6" end="6"/>
                                            </p:txEl>
                                          </p:spTgt>
                                        </p:tgtEl>
                                        <p:attrNameLst>
                                          <p:attrName>style.visibility</p:attrName>
                                        </p:attrNameLst>
                                      </p:cBhvr>
                                      <p:to>
                                        <p:strVal val="visible"/>
                                      </p:to>
                                    </p:set>
                                    <p:animEffect transition="in" filter="fade">
                                      <p:cBhvr>
                                        <p:cTn id="52" dur="500"/>
                                        <p:tgtEl>
                                          <p:spTgt spid="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236910" y="136065"/>
            <a:ext cx="5492209" cy="930735"/>
            <a:chOff x="4539228" y="172432"/>
            <a:chExt cx="5399539" cy="930735"/>
          </a:xfrm>
        </p:grpSpPr>
        <p:grpSp>
          <p:nvGrpSpPr>
            <p:cNvPr id="15" name="Group 14"/>
            <p:cNvGrpSpPr/>
            <p:nvPr/>
          </p:nvGrpSpPr>
          <p:grpSpPr>
            <a:xfrm>
              <a:off x="4539228" y="172432"/>
              <a:ext cx="5399539" cy="930735"/>
              <a:chOff x="4539228" y="172432"/>
              <a:chExt cx="5399539" cy="930735"/>
            </a:xfrm>
          </p:grpSpPr>
          <p:sp>
            <p:nvSpPr>
              <p:cNvPr id="17" name="TextBox 16"/>
              <p:cNvSpPr txBox="1"/>
              <p:nvPr/>
            </p:nvSpPr>
            <p:spPr>
              <a:xfrm>
                <a:off x="4539228" y="172432"/>
                <a:ext cx="5399539" cy="523220"/>
              </a:xfrm>
              <a:prstGeom prst="rect">
                <a:avLst/>
              </a:prstGeom>
              <a:noFill/>
            </p:spPr>
            <p:txBody>
              <a:bodyPr wrap="none" rtlCol="0">
                <a:spAutoFit/>
              </a:bodyPr>
              <a:lstStyle/>
              <a:p>
                <a:r>
                  <a:rPr lang="en-US" sz="2800" dirty="0" err="1">
                    <a:solidFill>
                      <a:srgbClr val="0000CC"/>
                    </a:solidFill>
                    <a:latin typeface="Times New Roman" pitchFamily="18" charset="0"/>
                    <a:cs typeface="Times New Roman" pitchFamily="18" charset="0"/>
                  </a:rPr>
                  <a:t>Thứ</a:t>
                </a:r>
                <a:r>
                  <a:rPr lang="en-US" sz="2800" dirty="0">
                    <a:solidFill>
                      <a:srgbClr val="0000CC"/>
                    </a:solidFill>
                    <a:latin typeface="Times New Roman" pitchFamily="18" charset="0"/>
                    <a:cs typeface="Times New Roman" pitchFamily="18" charset="0"/>
                  </a:rPr>
                  <a:t>……</a:t>
                </a:r>
                <a:r>
                  <a:rPr lang="en-US" sz="2800" dirty="0" err="1">
                    <a:solidFill>
                      <a:srgbClr val="0000CC"/>
                    </a:solidFill>
                    <a:latin typeface="Times New Roman" pitchFamily="18" charset="0"/>
                    <a:cs typeface="Times New Roman" pitchFamily="18" charset="0"/>
                  </a:rPr>
                  <a:t>ngày</a:t>
                </a:r>
                <a:r>
                  <a:rPr lang="en-US" sz="2800" dirty="0">
                    <a:solidFill>
                      <a:srgbClr val="0000CC"/>
                    </a:solidFill>
                    <a:latin typeface="Times New Roman" pitchFamily="18" charset="0"/>
                    <a:cs typeface="Times New Roman" pitchFamily="18" charset="0"/>
                  </a:rPr>
                  <a:t>…..</a:t>
                </a:r>
                <a:r>
                  <a:rPr lang="en-US" sz="2800" dirty="0" err="1">
                    <a:solidFill>
                      <a:srgbClr val="0000CC"/>
                    </a:solidFill>
                    <a:latin typeface="Times New Roman" pitchFamily="18" charset="0"/>
                    <a:cs typeface="Times New Roman" pitchFamily="18" charset="0"/>
                  </a:rPr>
                  <a:t>tháng</a:t>
                </a:r>
                <a:r>
                  <a:rPr lang="en-US" sz="2800" dirty="0">
                    <a:solidFill>
                      <a:srgbClr val="0000CC"/>
                    </a:solidFill>
                    <a:latin typeface="Times New Roman" pitchFamily="18" charset="0"/>
                    <a:cs typeface="Times New Roman" pitchFamily="18" charset="0"/>
                  </a:rPr>
                  <a:t>…..</a:t>
                </a:r>
                <a:r>
                  <a:rPr lang="en-US" sz="2800" dirty="0" err="1">
                    <a:solidFill>
                      <a:srgbClr val="0000CC"/>
                    </a:solidFill>
                    <a:latin typeface="Times New Roman" pitchFamily="18" charset="0"/>
                    <a:cs typeface="Times New Roman" pitchFamily="18" charset="0"/>
                  </a:rPr>
                  <a:t>năm</a:t>
                </a:r>
                <a:r>
                  <a:rPr lang="en-US" sz="2800" dirty="0">
                    <a:solidFill>
                      <a:srgbClr val="0000CC"/>
                    </a:solidFill>
                    <a:latin typeface="Times New Roman" pitchFamily="18" charset="0"/>
                    <a:cs typeface="Times New Roman" pitchFamily="18" charset="0"/>
                  </a:rPr>
                  <a:t>…….</a:t>
                </a:r>
              </a:p>
            </p:txBody>
          </p:sp>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gr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21" name="Group 20">
            <a:extLst>
              <a:ext uri="{FF2B5EF4-FFF2-40B4-BE49-F238E27FC236}">
                <a16:creationId xmlns:a16="http://schemas.microsoft.com/office/drawing/2014/main" xmlns="" id="{BEE64CEF-4EA1-48C8-8A54-F3405F5CB9C8}"/>
              </a:ext>
            </a:extLst>
          </p:cNvPr>
          <p:cNvGrpSpPr/>
          <p:nvPr/>
        </p:nvGrpSpPr>
        <p:grpSpPr>
          <a:xfrm>
            <a:off x="1585320" y="1778614"/>
            <a:ext cx="13625471" cy="653023"/>
            <a:chOff x="1585119" y="1655539"/>
            <a:chExt cx="13335000" cy="1015873"/>
          </a:xfrm>
        </p:grpSpPr>
        <p:sp>
          <p:nvSpPr>
            <p:cNvPr id="22" name="Oval 21">
              <a:extLst>
                <a:ext uri="{FF2B5EF4-FFF2-40B4-BE49-F238E27FC236}">
                  <a16:creationId xmlns:a16="http://schemas.microsoft.com/office/drawing/2014/main" xmlns="" id="{08B91E6B-665E-4A64-8CCE-DD6FD6209794}"/>
                </a:ext>
              </a:extLst>
            </p:cNvPr>
            <p:cNvSpPr/>
            <p:nvPr/>
          </p:nvSpPr>
          <p:spPr>
            <a:xfrm>
              <a:off x="1585119" y="1655539"/>
              <a:ext cx="805324" cy="101587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1</a:t>
              </a:r>
              <a:endParaRPr lang="vi-VN" sz="3600" b="1"/>
            </a:p>
          </p:txBody>
        </p:sp>
        <p:sp>
          <p:nvSpPr>
            <p:cNvPr id="23" name="Rectangle 22">
              <a:extLst>
                <a:ext uri="{FF2B5EF4-FFF2-40B4-BE49-F238E27FC236}">
                  <a16:creationId xmlns:a16="http://schemas.microsoft.com/office/drawing/2014/main" xmlns="" id="{F2C70A32-B7F9-49F5-A7A2-C8AFA7B7CC21}"/>
                </a:ext>
              </a:extLst>
            </p:cNvPr>
            <p:cNvSpPr/>
            <p:nvPr/>
          </p:nvSpPr>
          <p:spPr>
            <a:xfrm>
              <a:off x="2390443" y="1665836"/>
              <a:ext cx="12529676" cy="837885"/>
            </a:xfrm>
            <a:prstGeom prst="rect">
              <a:avLst/>
            </a:prstGeom>
          </p:spPr>
          <p:txBody>
            <a:bodyPr wrap="square">
              <a:spAutoFit/>
            </a:bodyPr>
            <a:lstStyle/>
            <a:p>
              <a:r>
                <a:rPr lang="vi-VN" b="1"/>
                <a:t>Tính chu vi và diện tích mỗi hình sau:</a:t>
              </a:r>
            </a:p>
          </p:txBody>
        </p:sp>
      </p:grpSp>
      <p:cxnSp>
        <p:nvCxnSpPr>
          <p:cNvPr id="20" name="Straight Connector 19">
            <a:extLst>
              <a:ext uri="{FF2B5EF4-FFF2-40B4-BE49-F238E27FC236}">
                <a16:creationId xmlns:a16="http://schemas.microsoft.com/office/drawing/2014/main" xmlns="" id="{3EC7FE1D-7085-42B6-B459-E33D2DB29E4B}"/>
              </a:ext>
            </a:extLst>
          </p:cNvPr>
          <p:cNvCxnSpPr/>
          <p:nvPr/>
        </p:nvCxnSpPr>
        <p:spPr>
          <a:xfrm>
            <a:off x="7757319" y="2971800"/>
            <a:ext cx="0" cy="5547550"/>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xmlns="" id="{F5958EC4-E947-4DA3-8471-A611FF98898C}"/>
              </a:ext>
            </a:extLst>
          </p:cNvPr>
          <p:cNvSpPr/>
          <p:nvPr/>
        </p:nvSpPr>
        <p:spPr>
          <a:xfrm>
            <a:off x="8431101" y="2971800"/>
            <a:ext cx="6247369" cy="5171737"/>
          </a:xfrm>
          <a:prstGeom prst="rect">
            <a:avLst/>
          </a:prstGeom>
        </p:spPr>
        <p:txBody>
          <a:bodyPr wrap="square">
            <a:spAutoFit/>
          </a:bodyPr>
          <a:lstStyle/>
          <a:p>
            <a:pPr algn="ctr">
              <a:lnSpc>
                <a:spcPct val="150000"/>
              </a:lnSpc>
            </a:pPr>
            <a:r>
              <a:rPr lang="vi-VN" sz="3200">
                <a:solidFill>
                  <a:srgbClr val="FF0000"/>
                </a:solidFill>
              </a:rPr>
              <a:t>Bài gải </a:t>
            </a:r>
          </a:p>
          <a:p>
            <a:pPr algn="ctr">
              <a:lnSpc>
                <a:spcPct val="150000"/>
              </a:lnSpc>
            </a:pPr>
            <a:r>
              <a:rPr lang="vi-VN" sz="3200">
                <a:solidFill>
                  <a:srgbClr val="FF0000"/>
                </a:solidFill>
              </a:rPr>
              <a:t>Chu vi hình vuông là:</a:t>
            </a:r>
          </a:p>
          <a:p>
            <a:pPr algn="ctr">
              <a:lnSpc>
                <a:spcPct val="150000"/>
              </a:lnSpc>
            </a:pPr>
            <a:r>
              <a:rPr lang="vi-VN" sz="3200">
                <a:solidFill>
                  <a:srgbClr val="FF0000"/>
                </a:solidFill>
              </a:rPr>
              <a:t>6 x 4 = 24 (cm)</a:t>
            </a:r>
          </a:p>
          <a:p>
            <a:pPr algn="ctr">
              <a:lnSpc>
                <a:spcPct val="150000"/>
              </a:lnSpc>
            </a:pPr>
            <a:r>
              <a:rPr lang="vi-VN" sz="3200">
                <a:solidFill>
                  <a:srgbClr val="FF0000"/>
                </a:solidFill>
              </a:rPr>
              <a:t>Diện tích hình vuông là:</a:t>
            </a:r>
          </a:p>
          <a:p>
            <a:pPr algn="ctr">
              <a:lnSpc>
                <a:spcPct val="150000"/>
              </a:lnSpc>
            </a:pPr>
            <a:r>
              <a:rPr lang="vi-VN" sz="3200">
                <a:solidFill>
                  <a:srgbClr val="FF0000"/>
                </a:solidFill>
              </a:rPr>
              <a:t>6 x 6 = 36 (cm</a:t>
            </a:r>
            <a:r>
              <a:rPr lang="vi-VN" sz="3200" baseline="30000">
                <a:solidFill>
                  <a:srgbClr val="FF0000"/>
                </a:solidFill>
              </a:rPr>
              <a:t>2</a:t>
            </a:r>
            <a:r>
              <a:rPr lang="vi-VN" sz="3200">
                <a:solidFill>
                  <a:srgbClr val="FF0000"/>
                </a:solidFill>
              </a:rPr>
              <a:t>)</a:t>
            </a:r>
          </a:p>
          <a:p>
            <a:pPr algn="ctr">
              <a:lnSpc>
                <a:spcPct val="150000"/>
              </a:lnSpc>
            </a:pPr>
            <a:r>
              <a:rPr lang="vi-VN" sz="3200">
                <a:solidFill>
                  <a:srgbClr val="FF0000"/>
                </a:solidFill>
              </a:rPr>
              <a:t>Đáp số: Chu vi: 24 cm</a:t>
            </a:r>
          </a:p>
          <a:p>
            <a:pPr algn="ctr">
              <a:lnSpc>
                <a:spcPct val="150000"/>
              </a:lnSpc>
            </a:pPr>
            <a:r>
              <a:rPr lang="vi-VN" sz="3200">
                <a:solidFill>
                  <a:srgbClr val="FF0000"/>
                </a:solidFill>
              </a:rPr>
              <a:t>                    Diện tích: 36 cm</a:t>
            </a:r>
            <a:r>
              <a:rPr lang="vi-VN" sz="3200" baseline="30000">
                <a:solidFill>
                  <a:srgbClr val="FF0000"/>
                </a:solidFill>
              </a:rPr>
              <a:t>2</a:t>
            </a:r>
            <a:endParaRPr lang="vi-VN" sz="3200">
              <a:solidFill>
                <a:srgbClr val="FF0000"/>
              </a:solidFill>
            </a:endParaRPr>
          </a:p>
        </p:txBody>
      </p:sp>
      <p:pic>
        <p:nvPicPr>
          <p:cNvPr id="26" name="Picture 4" descr="https://img.loigiaihay.com/picture/2022/0613/bai-1_3.png">
            <a:extLst>
              <a:ext uri="{FF2B5EF4-FFF2-40B4-BE49-F238E27FC236}">
                <a16:creationId xmlns:a16="http://schemas.microsoft.com/office/drawing/2014/main" xmlns="" id="{5CF3162E-3BCF-4F65-AAC2-59083A6E776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6897" t="-1" r="7718" b="-63"/>
          <a:stretch/>
        </p:blipFill>
        <p:spPr bwMode="auto">
          <a:xfrm>
            <a:off x="643420" y="2778341"/>
            <a:ext cx="6440118" cy="4580426"/>
          </a:xfrm>
          <a:prstGeom prst="rect">
            <a:avLst/>
          </a:prstGeom>
          <a:noFill/>
          <a:extLst>
            <a:ext uri="{909E8E84-426E-40DD-AFC4-6F175D3DCCD1}">
              <a14:hiddenFill xmlns:a14="http://schemas.microsoft.com/office/drawing/2010/main">
                <a:solidFill>
                  <a:srgbClr val="FFFFFF"/>
                </a:solidFill>
              </a14:hiddenFill>
            </a:ext>
          </a:extLst>
        </p:spPr>
      </p:pic>
      <p:sp>
        <p:nvSpPr>
          <p:cNvPr id="28" name="Text Box 14">
            <a:extLst>
              <a:ext uri="{FF2B5EF4-FFF2-40B4-BE49-F238E27FC236}">
                <a16:creationId xmlns:a16="http://schemas.microsoft.com/office/drawing/2014/main" xmlns="" id="{78E2286C-2D02-44EB-A213-FAF18BC8D46E}"/>
              </a:ext>
            </a:extLst>
          </p:cNvPr>
          <p:cNvSpPr txBox="1">
            <a:spLocks noChangeArrowheads="1"/>
          </p:cNvSpPr>
          <p:nvPr/>
        </p:nvSpPr>
        <p:spPr bwMode="auto">
          <a:xfrm>
            <a:off x="2937669" y="1134718"/>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spTree>
    <p:extLst>
      <p:ext uri="{BB962C8B-B14F-4D97-AF65-F5344CB8AC3E}">
        <p14:creationId xmlns:p14="http://schemas.microsoft.com/office/powerpoint/2010/main" val="15147315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
                                            <p:txEl>
                                              <p:pRg st="0" end="0"/>
                                            </p:txEl>
                                          </p:spTgt>
                                        </p:tgtEl>
                                        <p:attrNameLst>
                                          <p:attrName>style.visibility</p:attrName>
                                        </p:attrNameLst>
                                      </p:cBhvr>
                                      <p:to>
                                        <p:strVal val="visible"/>
                                      </p:to>
                                    </p:set>
                                    <p:animEffect transition="in" filter="fade">
                                      <p:cBhvr>
                                        <p:cTn id="17" dur="500"/>
                                        <p:tgtEl>
                                          <p:spTgt spid="2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xEl>
                                              <p:pRg st="1" end="1"/>
                                            </p:txEl>
                                          </p:spTgt>
                                        </p:tgtEl>
                                        <p:attrNameLst>
                                          <p:attrName>style.visibility</p:attrName>
                                        </p:attrNameLst>
                                      </p:cBhvr>
                                      <p:to>
                                        <p:strVal val="visible"/>
                                      </p:to>
                                    </p:set>
                                    <p:animEffect transition="in" filter="fade">
                                      <p:cBhvr>
                                        <p:cTn id="22" dur="500"/>
                                        <p:tgtEl>
                                          <p:spTgt spid="2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xEl>
                                              <p:pRg st="2" end="2"/>
                                            </p:txEl>
                                          </p:spTgt>
                                        </p:tgtEl>
                                        <p:attrNameLst>
                                          <p:attrName>style.visibility</p:attrName>
                                        </p:attrNameLst>
                                      </p:cBhvr>
                                      <p:to>
                                        <p:strVal val="visible"/>
                                      </p:to>
                                    </p:set>
                                    <p:animEffect transition="in" filter="fade">
                                      <p:cBhvr>
                                        <p:cTn id="27" dur="500"/>
                                        <p:tgtEl>
                                          <p:spTgt spid="2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
                                            <p:txEl>
                                              <p:pRg st="3" end="3"/>
                                            </p:txEl>
                                          </p:spTgt>
                                        </p:tgtEl>
                                        <p:attrNameLst>
                                          <p:attrName>style.visibility</p:attrName>
                                        </p:attrNameLst>
                                      </p:cBhvr>
                                      <p:to>
                                        <p:strVal val="visible"/>
                                      </p:to>
                                    </p:set>
                                    <p:animEffect transition="in" filter="fade">
                                      <p:cBhvr>
                                        <p:cTn id="32" dur="500"/>
                                        <p:tgtEl>
                                          <p:spTgt spid="2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5">
                                            <p:txEl>
                                              <p:pRg st="4" end="4"/>
                                            </p:txEl>
                                          </p:spTgt>
                                        </p:tgtEl>
                                        <p:attrNameLst>
                                          <p:attrName>style.visibility</p:attrName>
                                        </p:attrNameLst>
                                      </p:cBhvr>
                                      <p:to>
                                        <p:strVal val="visible"/>
                                      </p:to>
                                    </p:set>
                                    <p:animEffect transition="in" filter="fade">
                                      <p:cBhvr>
                                        <p:cTn id="37" dur="500"/>
                                        <p:tgtEl>
                                          <p:spTgt spid="2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5">
                                            <p:txEl>
                                              <p:pRg st="5" end="5"/>
                                            </p:txEl>
                                          </p:spTgt>
                                        </p:tgtEl>
                                        <p:attrNameLst>
                                          <p:attrName>style.visibility</p:attrName>
                                        </p:attrNameLst>
                                      </p:cBhvr>
                                      <p:to>
                                        <p:strVal val="visible"/>
                                      </p:to>
                                    </p:set>
                                    <p:animEffect transition="in" filter="fade">
                                      <p:cBhvr>
                                        <p:cTn id="42" dur="500"/>
                                        <p:tgtEl>
                                          <p:spTgt spid="25">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5">
                                            <p:txEl>
                                              <p:pRg st="6" end="6"/>
                                            </p:txEl>
                                          </p:spTgt>
                                        </p:tgtEl>
                                        <p:attrNameLst>
                                          <p:attrName>style.visibility</p:attrName>
                                        </p:attrNameLst>
                                      </p:cBhvr>
                                      <p:to>
                                        <p:strVal val="visible"/>
                                      </p:to>
                                    </p:set>
                                    <p:animEffect transition="in" filter="fade">
                                      <p:cBhvr>
                                        <p:cTn id="47" dur="500"/>
                                        <p:tgtEl>
                                          <p:spTgt spid="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7453549" y="605135"/>
            <a:ext cx="1068754" cy="461665"/>
            <a:chOff x="6718466" y="641502"/>
            <a:chExt cx="1050721" cy="461665"/>
          </a:xfrm>
        </p:grpSpPr>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4" name="Group 3">
            <a:extLst>
              <a:ext uri="{FF2B5EF4-FFF2-40B4-BE49-F238E27FC236}">
                <a16:creationId xmlns:a16="http://schemas.microsoft.com/office/drawing/2014/main" xmlns="" id="{E57CBF3A-FD39-4260-99FA-F9F99A4E9124}"/>
              </a:ext>
            </a:extLst>
          </p:cNvPr>
          <p:cNvGrpSpPr/>
          <p:nvPr/>
        </p:nvGrpSpPr>
        <p:grpSpPr>
          <a:xfrm>
            <a:off x="1223681" y="2005225"/>
            <a:ext cx="11715238" cy="653023"/>
            <a:chOff x="1223681" y="1700426"/>
            <a:chExt cx="11715238" cy="653023"/>
          </a:xfrm>
        </p:grpSpPr>
        <p:sp>
          <p:nvSpPr>
            <p:cNvPr id="22" name="Oval 21">
              <a:extLst>
                <a:ext uri="{FF2B5EF4-FFF2-40B4-BE49-F238E27FC236}">
                  <a16:creationId xmlns:a16="http://schemas.microsoft.com/office/drawing/2014/main" xmlns="" id="{08B91E6B-665E-4A64-8CCE-DD6FD6209794}"/>
                </a:ext>
              </a:extLst>
            </p:cNvPr>
            <p:cNvSpPr/>
            <p:nvPr/>
          </p:nvSpPr>
          <p:spPr>
            <a:xfrm>
              <a:off x="1223681" y="1700426"/>
              <a:ext cx="822866" cy="65302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2</a:t>
              </a:r>
              <a:endParaRPr lang="vi-VN" sz="3600" b="1"/>
            </a:p>
          </p:txBody>
        </p:sp>
        <p:sp>
          <p:nvSpPr>
            <p:cNvPr id="27" name="Rectangle 26">
              <a:extLst>
                <a:ext uri="{FF2B5EF4-FFF2-40B4-BE49-F238E27FC236}">
                  <a16:creationId xmlns:a16="http://schemas.microsoft.com/office/drawing/2014/main" xmlns="" id="{05DE7999-D48C-4A13-B5EB-3ECA52328B61}"/>
                </a:ext>
              </a:extLst>
            </p:cNvPr>
            <p:cNvSpPr/>
            <p:nvPr/>
          </p:nvSpPr>
          <p:spPr>
            <a:xfrm>
              <a:off x="2021741" y="1757632"/>
              <a:ext cx="10917178" cy="584775"/>
            </a:xfrm>
            <a:prstGeom prst="rect">
              <a:avLst/>
            </a:prstGeom>
          </p:spPr>
          <p:txBody>
            <a:bodyPr wrap="square">
              <a:spAutoFit/>
            </a:bodyPr>
            <a:lstStyle/>
            <a:p>
              <a:r>
                <a:rPr lang="vi-VN" sz="3200" b="1"/>
                <a:t>Tìm số đo thích hợp cho mỗi ô ? trong bảng dưới đây:</a:t>
              </a:r>
            </a:p>
          </p:txBody>
        </p:sp>
      </p:grpSp>
      <p:sp>
        <p:nvSpPr>
          <p:cNvPr id="28" name="Text Box 14">
            <a:extLst>
              <a:ext uri="{FF2B5EF4-FFF2-40B4-BE49-F238E27FC236}">
                <a16:creationId xmlns:a16="http://schemas.microsoft.com/office/drawing/2014/main" xmlns="" id="{B91EA312-EF0B-4E57-B2F6-88429B6B672C}"/>
              </a:ext>
            </a:extLst>
          </p:cNvPr>
          <p:cNvSpPr txBox="1">
            <a:spLocks noChangeArrowheads="1"/>
          </p:cNvSpPr>
          <p:nvPr/>
        </p:nvSpPr>
        <p:spPr bwMode="auto">
          <a:xfrm>
            <a:off x="2937669" y="1252822"/>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pic>
        <p:nvPicPr>
          <p:cNvPr id="3078" name="Picture 6" descr="https://img.loigiaihay.com/picture/2022/0613/bai-2_6.png">
            <a:extLst>
              <a:ext uri="{FF2B5EF4-FFF2-40B4-BE49-F238E27FC236}">
                <a16:creationId xmlns:a16="http://schemas.microsoft.com/office/drawing/2014/main" xmlns="" id="{293ABC57-62A2-4505-995E-EC647745D7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1248" y="2952986"/>
            <a:ext cx="14987686" cy="502920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xmlns="" id="{5706437F-5844-4694-8434-D93F1726117E}"/>
              </a:ext>
            </a:extLst>
          </p:cNvPr>
          <p:cNvSpPr txBox="1"/>
          <p:nvPr/>
        </p:nvSpPr>
        <p:spPr>
          <a:xfrm>
            <a:off x="11703292" y="4248834"/>
            <a:ext cx="1547278" cy="646331"/>
          </a:xfrm>
          <a:prstGeom prst="rect">
            <a:avLst/>
          </a:prstGeom>
          <a:solidFill>
            <a:schemeClr val="bg1"/>
          </a:solidFill>
        </p:spPr>
        <p:txBody>
          <a:bodyPr wrap="square" rtlCol="0">
            <a:spAutoFit/>
          </a:bodyPr>
          <a:lstStyle/>
          <a:p>
            <a:r>
              <a:rPr lang="vi-VN" sz="3600">
                <a:solidFill>
                  <a:srgbClr val="FF0000"/>
                </a:solidFill>
              </a:rPr>
              <a:t>14 cm</a:t>
            </a:r>
          </a:p>
        </p:txBody>
      </p:sp>
      <p:sp>
        <p:nvSpPr>
          <p:cNvPr id="29" name="TextBox 28">
            <a:extLst>
              <a:ext uri="{FF2B5EF4-FFF2-40B4-BE49-F238E27FC236}">
                <a16:creationId xmlns:a16="http://schemas.microsoft.com/office/drawing/2014/main" xmlns="" id="{1B491E7B-7CFE-421D-A257-6E35C44E1F87}"/>
              </a:ext>
            </a:extLst>
          </p:cNvPr>
          <p:cNvSpPr txBox="1"/>
          <p:nvPr/>
        </p:nvSpPr>
        <p:spPr>
          <a:xfrm>
            <a:off x="11645658" y="6858000"/>
            <a:ext cx="1547278" cy="646331"/>
          </a:xfrm>
          <a:prstGeom prst="rect">
            <a:avLst/>
          </a:prstGeom>
          <a:solidFill>
            <a:schemeClr val="bg1"/>
          </a:solidFill>
        </p:spPr>
        <p:txBody>
          <a:bodyPr wrap="square" rtlCol="0">
            <a:spAutoFit/>
          </a:bodyPr>
          <a:lstStyle/>
          <a:p>
            <a:r>
              <a:rPr lang="vi-VN" sz="3600">
                <a:solidFill>
                  <a:srgbClr val="FF0000"/>
                </a:solidFill>
              </a:rPr>
              <a:t>36 cm</a:t>
            </a:r>
          </a:p>
        </p:txBody>
      </p:sp>
      <p:sp>
        <p:nvSpPr>
          <p:cNvPr id="30" name="TextBox 29">
            <a:extLst>
              <a:ext uri="{FF2B5EF4-FFF2-40B4-BE49-F238E27FC236}">
                <a16:creationId xmlns:a16="http://schemas.microsoft.com/office/drawing/2014/main" xmlns="" id="{D97B35C6-003A-441A-AD89-0CA14326FDA0}"/>
              </a:ext>
            </a:extLst>
          </p:cNvPr>
          <p:cNvSpPr txBox="1"/>
          <p:nvPr/>
        </p:nvSpPr>
        <p:spPr>
          <a:xfrm>
            <a:off x="11645658" y="5983069"/>
            <a:ext cx="1547278" cy="646331"/>
          </a:xfrm>
          <a:prstGeom prst="rect">
            <a:avLst/>
          </a:prstGeom>
          <a:solidFill>
            <a:schemeClr val="bg1"/>
          </a:solidFill>
        </p:spPr>
        <p:txBody>
          <a:bodyPr wrap="square" rtlCol="0">
            <a:spAutoFit/>
          </a:bodyPr>
          <a:lstStyle/>
          <a:p>
            <a:r>
              <a:rPr lang="vi-VN" sz="3600">
                <a:solidFill>
                  <a:srgbClr val="FF0000"/>
                </a:solidFill>
              </a:rPr>
              <a:t>28 cm</a:t>
            </a:r>
          </a:p>
        </p:txBody>
      </p:sp>
      <p:sp>
        <p:nvSpPr>
          <p:cNvPr id="31" name="TextBox 30">
            <a:extLst>
              <a:ext uri="{FF2B5EF4-FFF2-40B4-BE49-F238E27FC236}">
                <a16:creationId xmlns:a16="http://schemas.microsoft.com/office/drawing/2014/main" xmlns="" id="{A7F14455-3CCE-4738-AE02-78AF691092C1}"/>
              </a:ext>
            </a:extLst>
          </p:cNvPr>
          <p:cNvSpPr txBox="1"/>
          <p:nvPr/>
        </p:nvSpPr>
        <p:spPr>
          <a:xfrm>
            <a:off x="11716285" y="5068669"/>
            <a:ext cx="1547278" cy="646331"/>
          </a:xfrm>
          <a:prstGeom prst="rect">
            <a:avLst/>
          </a:prstGeom>
          <a:solidFill>
            <a:schemeClr val="bg1"/>
          </a:solidFill>
        </p:spPr>
        <p:txBody>
          <a:bodyPr wrap="square" rtlCol="0">
            <a:spAutoFit/>
          </a:bodyPr>
          <a:lstStyle/>
          <a:p>
            <a:r>
              <a:rPr lang="vi-VN" sz="3600">
                <a:solidFill>
                  <a:srgbClr val="FF0000"/>
                </a:solidFill>
              </a:rPr>
              <a:t>36 cm</a:t>
            </a:r>
          </a:p>
        </p:txBody>
      </p:sp>
      <p:sp>
        <p:nvSpPr>
          <p:cNvPr id="32" name="TextBox 31">
            <a:extLst>
              <a:ext uri="{FF2B5EF4-FFF2-40B4-BE49-F238E27FC236}">
                <a16:creationId xmlns:a16="http://schemas.microsoft.com/office/drawing/2014/main" xmlns="" id="{AD52E338-3F08-4D41-BBD1-773A982F0BB0}"/>
              </a:ext>
            </a:extLst>
          </p:cNvPr>
          <p:cNvSpPr txBox="1"/>
          <p:nvPr/>
        </p:nvSpPr>
        <p:spPr>
          <a:xfrm>
            <a:off x="13548519" y="4241833"/>
            <a:ext cx="1676400" cy="646331"/>
          </a:xfrm>
          <a:prstGeom prst="rect">
            <a:avLst/>
          </a:prstGeom>
          <a:solidFill>
            <a:schemeClr val="bg1"/>
          </a:solidFill>
        </p:spPr>
        <p:txBody>
          <a:bodyPr wrap="square" rtlCol="0">
            <a:spAutoFit/>
          </a:bodyPr>
          <a:lstStyle/>
          <a:p>
            <a:r>
              <a:rPr lang="vi-VN" sz="3600">
                <a:solidFill>
                  <a:srgbClr val="0000FF"/>
                </a:solidFill>
              </a:rPr>
              <a:t>10 cm</a:t>
            </a:r>
            <a:r>
              <a:rPr lang="vi-VN" sz="3600" baseline="30000">
                <a:solidFill>
                  <a:srgbClr val="0000FF"/>
                </a:solidFill>
              </a:rPr>
              <a:t>2</a:t>
            </a:r>
            <a:endParaRPr lang="vi-VN" sz="3600">
              <a:solidFill>
                <a:srgbClr val="0000FF"/>
              </a:solidFill>
            </a:endParaRPr>
          </a:p>
        </p:txBody>
      </p:sp>
      <p:sp>
        <p:nvSpPr>
          <p:cNvPr id="33" name="TextBox 32">
            <a:extLst>
              <a:ext uri="{FF2B5EF4-FFF2-40B4-BE49-F238E27FC236}">
                <a16:creationId xmlns:a16="http://schemas.microsoft.com/office/drawing/2014/main" xmlns="" id="{7BFD03A3-C345-478C-B820-37F4593D091B}"/>
              </a:ext>
            </a:extLst>
          </p:cNvPr>
          <p:cNvSpPr txBox="1"/>
          <p:nvPr/>
        </p:nvSpPr>
        <p:spPr>
          <a:xfrm>
            <a:off x="13562625" y="5104729"/>
            <a:ext cx="1905000" cy="646331"/>
          </a:xfrm>
          <a:prstGeom prst="rect">
            <a:avLst/>
          </a:prstGeom>
          <a:solidFill>
            <a:schemeClr val="bg1"/>
          </a:solidFill>
        </p:spPr>
        <p:txBody>
          <a:bodyPr wrap="square" rtlCol="0">
            <a:spAutoFit/>
          </a:bodyPr>
          <a:lstStyle/>
          <a:p>
            <a:r>
              <a:rPr lang="vi-VN" sz="3600">
                <a:solidFill>
                  <a:srgbClr val="0000FF"/>
                </a:solidFill>
              </a:rPr>
              <a:t>45 cm</a:t>
            </a:r>
            <a:r>
              <a:rPr lang="vi-VN" sz="3600" baseline="30000">
                <a:solidFill>
                  <a:srgbClr val="0000FF"/>
                </a:solidFill>
              </a:rPr>
              <a:t>2</a:t>
            </a:r>
            <a:endParaRPr lang="vi-VN" sz="3600">
              <a:solidFill>
                <a:srgbClr val="0000FF"/>
              </a:solidFill>
            </a:endParaRPr>
          </a:p>
        </p:txBody>
      </p:sp>
      <p:sp>
        <p:nvSpPr>
          <p:cNvPr id="34" name="TextBox 33">
            <a:extLst>
              <a:ext uri="{FF2B5EF4-FFF2-40B4-BE49-F238E27FC236}">
                <a16:creationId xmlns:a16="http://schemas.microsoft.com/office/drawing/2014/main" xmlns="" id="{71CF5086-4317-4207-BCD8-B0D68289C8A8}"/>
              </a:ext>
            </a:extLst>
          </p:cNvPr>
          <p:cNvSpPr txBox="1"/>
          <p:nvPr/>
        </p:nvSpPr>
        <p:spPr>
          <a:xfrm>
            <a:off x="13548519" y="5943600"/>
            <a:ext cx="1676400" cy="646331"/>
          </a:xfrm>
          <a:prstGeom prst="rect">
            <a:avLst/>
          </a:prstGeom>
          <a:solidFill>
            <a:schemeClr val="bg1"/>
          </a:solidFill>
        </p:spPr>
        <p:txBody>
          <a:bodyPr wrap="square" rtlCol="0">
            <a:spAutoFit/>
          </a:bodyPr>
          <a:lstStyle/>
          <a:p>
            <a:r>
              <a:rPr lang="vi-VN" sz="3600">
                <a:solidFill>
                  <a:srgbClr val="0000FF"/>
                </a:solidFill>
              </a:rPr>
              <a:t>49 cm</a:t>
            </a:r>
            <a:r>
              <a:rPr lang="vi-VN" sz="3600" baseline="30000">
                <a:solidFill>
                  <a:srgbClr val="0000FF"/>
                </a:solidFill>
              </a:rPr>
              <a:t>2</a:t>
            </a:r>
            <a:endParaRPr lang="vi-VN" sz="3600">
              <a:solidFill>
                <a:srgbClr val="0000FF"/>
              </a:solidFill>
            </a:endParaRPr>
          </a:p>
        </p:txBody>
      </p:sp>
      <p:sp>
        <p:nvSpPr>
          <p:cNvPr id="20" name="TextBox 19">
            <a:extLst>
              <a:ext uri="{FF2B5EF4-FFF2-40B4-BE49-F238E27FC236}">
                <a16:creationId xmlns:a16="http://schemas.microsoft.com/office/drawing/2014/main" xmlns="" id="{ABEB4F6B-5BA0-48E9-BB91-D31FB5DB0F6B}"/>
              </a:ext>
            </a:extLst>
          </p:cNvPr>
          <p:cNvSpPr txBox="1"/>
          <p:nvPr/>
        </p:nvSpPr>
        <p:spPr>
          <a:xfrm>
            <a:off x="13587649" y="6897898"/>
            <a:ext cx="1676400" cy="646331"/>
          </a:xfrm>
          <a:prstGeom prst="rect">
            <a:avLst/>
          </a:prstGeom>
          <a:solidFill>
            <a:schemeClr val="bg1"/>
          </a:solidFill>
        </p:spPr>
        <p:txBody>
          <a:bodyPr wrap="square" rtlCol="0">
            <a:spAutoFit/>
          </a:bodyPr>
          <a:lstStyle/>
          <a:p>
            <a:r>
              <a:rPr lang="vi-VN" sz="3600">
                <a:solidFill>
                  <a:srgbClr val="0000FF"/>
                </a:solidFill>
              </a:rPr>
              <a:t>81 cm</a:t>
            </a:r>
            <a:r>
              <a:rPr lang="vi-VN" sz="3600" baseline="30000">
                <a:solidFill>
                  <a:srgbClr val="0000FF"/>
                </a:solidFill>
              </a:rPr>
              <a:t>2</a:t>
            </a:r>
            <a:endParaRPr lang="vi-VN" sz="3600">
              <a:solidFill>
                <a:srgbClr val="0000FF"/>
              </a:solidFill>
            </a:endParaRPr>
          </a:p>
        </p:txBody>
      </p:sp>
    </p:spTree>
    <p:extLst>
      <p:ext uri="{BB962C8B-B14F-4D97-AF65-F5344CB8AC3E}">
        <p14:creationId xmlns:p14="http://schemas.microsoft.com/office/powerpoint/2010/main" val="41758034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8"/>
                                        </p:tgtEl>
                                        <p:attrNameLst>
                                          <p:attrName>style.visibility</p:attrName>
                                        </p:attrNameLst>
                                      </p:cBhvr>
                                      <p:to>
                                        <p:strVal val="visible"/>
                                      </p:to>
                                    </p:set>
                                    <p:animEffect transition="in" filter="fade">
                                      <p:cBhvr>
                                        <p:cTn id="12" dur="500"/>
                                        <p:tgtEl>
                                          <p:spTgt spid="307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9" grpId="0" animBg="1"/>
      <p:bldP spid="30" grpId="0" animBg="1"/>
      <p:bldP spid="31" grpId="0" animBg="1"/>
      <p:bldP spid="32" grpId="0" animBg="1"/>
      <p:bldP spid="33" grpId="0" animBg="1"/>
      <p:bldP spid="34"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7453549" y="605135"/>
            <a:ext cx="1068754" cy="461665"/>
            <a:chOff x="6718466" y="641502"/>
            <a:chExt cx="1050721" cy="461665"/>
          </a:xfrm>
        </p:grpSpPr>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3" name="Text Box 14">
            <a:extLst>
              <a:ext uri="{FF2B5EF4-FFF2-40B4-BE49-F238E27FC236}">
                <a16:creationId xmlns:a16="http://schemas.microsoft.com/office/drawing/2014/main" xmlns="" id="{580C5AD4-AAF8-4453-A53F-00F15903AE74}"/>
              </a:ext>
            </a:extLst>
          </p:cNvPr>
          <p:cNvSpPr txBox="1">
            <a:spLocks noChangeArrowheads="1"/>
          </p:cNvSpPr>
          <p:nvPr/>
        </p:nvSpPr>
        <p:spPr bwMode="auto">
          <a:xfrm>
            <a:off x="2937669" y="1134718"/>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grpSp>
        <p:nvGrpSpPr>
          <p:cNvPr id="28" name="Group 27">
            <a:extLst>
              <a:ext uri="{FF2B5EF4-FFF2-40B4-BE49-F238E27FC236}">
                <a16:creationId xmlns:a16="http://schemas.microsoft.com/office/drawing/2014/main" xmlns="" id="{499B09C7-4B51-4105-8836-3DA42611B6EC}"/>
              </a:ext>
            </a:extLst>
          </p:cNvPr>
          <p:cNvGrpSpPr/>
          <p:nvPr/>
        </p:nvGrpSpPr>
        <p:grpSpPr>
          <a:xfrm>
            <a:off x="975519" y="1676064"/>
            <a:ext cx="8153400" cy="2611751"/>
            <a:chOff x="1223681" y="1700426"/>
            <a:chExt cx="8153400" cy="2611751"/>
          </a:xfrm>
        </p:grpSpPr>
        <p:sp>
          <p:nvSpPr>
            <p:cNvPr id="29" name="Oval 28">
              <a:extLst>
                <a:ext uri="{FF2B5EF4-FFF2-40B4-BE49-F238E27FC236}">
                  <a16:creationId xmlns:a16="http://schemas.microsoft.com/office/drawing/2014/main" xmlns="" id="{D16E45CC-81EB-466B-BB24-A08BD91D9E37}"/>
                </a:ext>
              </a:extLst>
            </p:cNvPr>
            <p:cNvSpPr/>
            <p:nvPr/>
          </p:nvSpPr>
          <p:spPr>
            <a:xfrm>
              <a:off x="1223681" y="1700426"/>
              <a:ext cx="822866" cy="65302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3</a:t>
              </a:r>
              <a:endParaRPr lang="vi-VN" sz="3600" b="1"/>
            </a:p>
          </p:txBody>
        </p:sp>
        <p:sp>
          <p:nvSpPr>
            <p:cNvPr id="30" name="Rectangle 29">
              <a:extLst>
                <a:ext uri="{FF2B5EF4-FFF2-40B4-BE49-F238E27FC236}">
                  <a16:creationId xmlns:a16="http://schemas.microsoft.com/office/drawing/2014/main" xmlns="" id="{1885D099-5C8C-4D4F-99A3-BEF14E68D8D2}"/>
                </a:ext>
              </a:extLst>
            </p:cNvPr>
            <p:cNvSpPr/>
            <p:nvPr/>
          </p:nvSpPr>
          <p:spPr>
            <a:xfrm>
              <a:off x="2021741" y="1757632"/>
              <a:ext cx="7355340" cy="2554545"/>
            </a:xfrm>
            <a:prstGeom prst="rect">
              <a:avLst/>
            </a:prstGeom>
          </p:spPr>
          <p:txBody>
            <a:bodyPr wrap="square">
              <a:spAutoFit/>
            </a:bodyPr>
            <a:lstStyle/>
            <a:p>
              <a:pPr algn="just"/>
              <a:r>
                <a:rPr lang="vi-VN" sz="3200" b="1"/>
                <a:t>Mai ghép 10 tấm thảm hình vuông có cạnh 40 cm thành một tấm thảm hình chữ nhật lớn có chiều rộng 80 cm. Hỏi chu vi của tấm thảm Mai ghép được bằng bao nhiêu xăng-ti-mét?</a:t>
              </a:r>
            </a:p>
          </p:txBody>
        </p:sp>
      </p:grpSp>
      <p:pic>
        <p:nvPicPr>
          <p:cNvPr id="4098" name="Picture 2" descr="https://img.loigiaihay.com/picture/2022/0613/bai-3_6.png">
            <a:extLst>
              <a:ext uri="{FF2B5EF4-FFF2-40B4-BE49-F238E27FC236}">
                <a16:creationId xmlns:a16="http://schemas.microsoft.com/office/drawing/2014/main" xmlns="" id="{474DBB96-A4EB-4FD7-891A-13F8B6E89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2559" y="1778613"/>
            <a:ext cx="6754079" cy="2509201"/>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31">
            <a:extLst>
              <a:ext uri="{FF2B5EF4-FFF2-40B4-BE49-F238E27FC236}">
                <a16:creationId xmlns:a16="http://schemas.microsoft.com/office/drawing/2014/main" xmlns="" id="{B979E6D9-7FAF-437A-B34C-7B6A17867955}"/>
              </a:ext>
            </a:extLst>
          </p:cNvPr>
          <p:cNvSpPr/>
          <p:nvPr/>
        </p:nvSpPr>
        <p:spPr>
          <a:xfrm>
            <a:off x="5014119" y="4608095"/>
            <a:ext cx="8229600" cy="3816429"/>
          </a:xfrm>
          <a:prstGeom prst="rect">
            <a:avLst/>
          </a:prstGeom>
        </p:spPr>
        <p:txBody>
          <a:bodyPr wrap="square">
            <a:spAutoFit/>
          </a:bodyPr>
          <a:lstStyle/>
          <a:p>
            <a:pPr lvl="0" algn="ctr">
              <a:spcBef>
                <a:spcPts val="600"/>
              </a:spcBef>
              <a:spcAft>
                <a:spcPts val="600"/>
              </a:spcAft>
            </a:pPr>
            <a:r>
              <a:rPr lang="vi-VN" sz="3200">
                <a:solidFill>
                  <a:srgbClr val="0000FF"/>
                </a:solidFill>
              </a:rPr>
              <a:t>Bài giải</a:t>
            </a:r>
          </a:p>
          <a:p>
            <a:pPr lvl="0" algn="ctr">
              <a:spcBef>
                <a:spcPts val="600"/>
              </a:spcBef>
              <a:spcAft>
                <a:spcPts val="600"/>
              </a:spcAft>
            </a:pPr>
            <a:r>
              <a:rPr lang="vi-VN" sz="3200">
                <a:solidFill>
                  <a:srgbClr val="0000FF"/>
                </a:solidFill>
              </a:rPr>
              <a:t>Chiều dài của tấm thảm hình chữ nhật là</a:t>
            </a:r>
          </a:p>
          <a:p>
            <a:pPr lvl="0" algn="ctr">
              <a:spcBef>
                <a:spcPts val="600"/>
              </a:spcBef>
              <a:spcAft>
                <a:spcPts val="600"/>
              </a:spcAft>
            </a:pPr>
            <a:r>
              <a:rPr lang="vi-VN" sz="3200">
                <a:solidFill>
                  <a:srgbClr val="0000FF"/>
                </a:solidFill>
              </a:rPr>
              <a:t>40 x 5 = 200 (cm)</a:t>
            </a:r>
          </a:p>
          <a:p>
            <a:pPr lvl="0" algn="ctr">
              <a:spcBef>
                <a:spcPts val="600"/>
              </a:spcBef>
              <a:spcAft>
                <a:spcPts val="600"/>
              </a:spcAft>
            </a:pPr>
            <a:r>
              <a:rPr lang="vi-VN" sz="3200">
                <a:solidFill>
                  <a:srgbClr val="0000FF"/>
                </a:solidFill>
              </a:rPr>
              <a:t>Chu vi tấm thảm Mai ghép được là:</a:t>
            </a:r>
          </a:p>
          <a:p>
            <a:pPr lvl="0" algn="ctr">
              <a:spcBef>
                <a:spcPts val="600"/>
              </a:spcBef>
              <a:spcAft>
                <a:spcPts val="600"/>
              </a:spcAft>
            </a:pPr>
            <a:r>
              <a:rPr lang="vi-VN" sz="3200">
                <a:solidFill>
                  <a:srgbClr val="0000FF"/>
                </a:solidFill>
              </a:rPr>
              <a:t>(200 + 80) x 2 = 560 (cm)</a:t>
            </a:r>
          </a:p>
          <a:p>
            <a:pPr lvl="0" algn="ctr">
              <a:spcBef>
                <a:spcPts val="600"/>
              </a:spcBef>
              <a:spcAft>
                <a:spcPts val="600"/>
              </a:spcAft>
            </a:pPr>
            <a:r>
              <a:rPr lang="vi-VN" sz="3200">
                <a:solidFill>
                  <a:srgbClr val="0000FF"/>
                </a:solidFill>
              </a:rPr>
              <a:t>Đáp số: 560 cm</a:t>
            </a:r>
            <a:endParaRPr lang="vi-VN">
              <a:solidFill>
                <a:srgbClr val="0000FF"/>
              </a:solidFill>
            </a:endParaRPr>
          </a:p>
        </p:txBody>
      </p:sp>
    </p:spTree>
    <p:extLst>
      <p:ext uri="{BB962C8B-B14F-4D97-AF65-F5344CB8AC3E}">
        <p14:creationId xmlns:p14="http://schemas.microsoft.com/office/powerpoint/2010/main" val="147946305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fade">
                                      <p:cBhvr>
                                        <p:cTn id="12" dur="500"/>
                                        <p:tgtEl>
                                          <p:spTgt spid="409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
                                            <p:txEl>
                                              <p:pRg st="0" end="0"/>
                                            </p:txEl>
                                          </p:spTgt>
                                        </p:tgtEl>
                                        <p:attrNameLst>
                                          <p:attrName>style.visibility</p:attrName>
                                        </p:attrNameLst>
                                      </p:cBhvr>
                                      <p:to>
                                        <p:strVal val="visible"/>
                                      </p:to>
                                    </p:set>
                                    <p:animEffect transition="in" filter="fade">
                                      <p:cBhvr>
                                        <p:cTn id="17" dur="500"/>
                                        <p:tgtEl>
                                          <p:spTgt spid="3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
                                            <p:txEl>
                                              <p:pRg st="1" end="1"/>
                                            </p:txEl>
                                          </p:spTgt>
                                        </p:tgtEl>
                                        <p:attrNameLst>
                                          <p:attrName>style.visibility</p:attrName>
                                        </p:attrNameLst>
                                      </p:cBhvr>
                                      <p:to>
                                        <p:strVal val="visible"/>
                                      </p:to>
                                    </p:set>
                                    <p:animEffect transition="in" filter="fade">
                                      <p:cBhvr>
                                        <p:cTn id="22" dur="500"/>
                                        <p:tgtEl>
                                          <p:spTgt spid="3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
                                            <p:txEl>
                                              <p:pRg st="2" end="2"/>
                                            </p:txEl>
                                          </p:spTgt>
                                        </p:tgtEl>
                                        <p:attrNameLst>
                                          <p:attrName>style.visibility</p:attrName>
                                        </p:attrNameLst>
                                      </p:cBhvr>
                                      <p:to>
                                        <p:strVal val="visible"/>
                                      </p:to>
                                    </p:set>
                                    <p:animEffect transition="in" filter="fade">
                                      <p:cBhvr>
                                        <p:cTn id="27" dur="500"/>
                                        <p:tgtEl>
                                          <p:spTgt spid="3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2">
                                            <p:txEl>
                                              <p:pRg st="3" end="3"/>
                                            </p:txEl>
                                          </p:spTgt>
                                        </p:tgtEl>
                                        <p:attrNameLst>
                                          <p:attrName>style.visibility</p:attrName>
                                        </p:attrNameLst>
                                      </p:cBhvr>
                                      <p:to>
                                        <p:strVal val="visible"/>
                                      </p:to>
                                    </p:set>
                                    <p:animEffect transition="in" filter="fade">
                                      <p:cBhvr>
                                        <p:cTn id="32" dur="500"/>
                                        <p:tgtEl>
                                          <p:spTgt spid="3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2">
                                            <p:txEl>
                                              <p:pRg st="4" end="4"/>
                                            </p:txEl>
                                          </p:spTgt>
                                        </p:tgtEl>
                                        <p:attrNameLst>
                                          <p:attrName>style.visibility</p:attrName>
                                        </p:attrNameLst>
                                      </p:cBhvr>
                                      <p:to>
                                        <p:strVal val="visible"/>
                                      </p:to>
                                    </p:set>
                                    <p:animEffect transition="in" filter="fade">
                                      <p:cBhvr>
                                        <p:cTn id="37" dur="500"/>
                                        <p:tgtEl>
                                          <p:spTgt spid="3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2">
                                            <p:txEl>
                                              <p:pRg st="5" end="5"/>
                                            </p:txEl>
                                          </p:spTgt>
                                        </p:tgtEl>
                                        <p:attrNameLst>
                                          <p:attrName>style.visibility</p:attrName>
                                        </p:attrNameLst>
                                      </p:cBhvr>
                                      <p:to>
                                        <p:strVal val="visible"/>
                                      </p:to>
                                    </p:set>
                                    <p:animEffect transition="in" filter="fade">
                                      <p:cBhvr>
                                        <p:cTn id="42" dur="500"/>
                                        <p:tgtEl>
                                          <p:spTgt spid="3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 descr="Anh dep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719" y="218988"/>
            <a:ext cx="14417345" cy="8459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WordArt 3"/>
          <p:cNvSpPr>
            <a:spLocks noChangeArrowheads="1" noChangeShapeType="1" noTextEdit="1"/>
          </p:cNvSpPr>
          <p:nvPr/>
        </p:nvSpPr>
        <p:spPr bwMode="auto">
          <a:xfrm>
            <a:off x="1966119" y="3657600"/>
            <a:ext cx="12649200" cy="15827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311788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0" fill="hold"/>
                                        <p:tgtEl>
                                          <p:spTgt spid="25"/>
                                        </p:tgtEl>
                                        <p:attrNameLst>
                                          <p:attrName>ppt_w</p:attrName>
                                        </p:attrNameLst>
                                      </p:cBhvr>
                                      <p:tavLst>
                                        <p:tav tm="0">
                                          <p:val>
                                            <p:fltVal val="0"/>
                                          </p:val>
                                        </p:tav>
                                        <p:tav tm="100000">
                                          <p:val>
                                            <p:strVal val="#ppt_w"/>
                                          </p:val>
                                        </p:tav>
                                      </p:tavLst>
                                    </p:anim>
                                    <p:anim calcmode="lin" valueType="num">
                                      <p:cBhvr>
                                        <p:cTn id="8" dur="5000" fill="hold"/>
                                        <p:tgtEl>
                                          <p:spTgt spid="25"/>
                                        </p:tgtEl>
                                        <p:attrNameLst>
                                          <p:attrName>ppt_h</p:attrName>
                                        </p:attrNameLst>
                                      </p:cBhvr>
                                      <p:tavLst>
                                        <p:tav tm="0">
                                          <p:val>
                                            <p:fltVal val="0"/>
                                          </p:val>
                                        </p:tav>
                                        <p:tav tm="100000">
                                          <p:val>
                                            <p:strVal val="#ppt_h"/>
                                          </p:val>
                                        </p:tav>
                                      </p:tavLst>
                                    </p:anim>
                                    <p:animEffect transition="in" filter="fade">
                                      <p:cBhvr>
                                        <p:cTn id="9" dur="5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2642</TotalTime>
  <Words>316</Words>
  <Application>Microsoft Office PowerPoint</Application>
  <PresentationFormat>Custom</PresentationFormat>
  <Paragraphs>58</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PhuongMai</cp:lastModifiedBy>
  <cp:revision>951</cp:revision>
  <dcterms:created xsi:type="dcterms:W3CDTF">2022-07-10T01:37:20Z</dcterms:created>
  <dcterms:modified xsi:type="dcterms:W3CDTF">2025-04-23T07:48:23Z</dcterms:modified>
</cp:coreProperties>
</file>