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58" r:id="rId3"/>
    <p:sldId id="259" r:id="rId4"/>
    <p:sldId id="273" r:id="rId5"/>
    <p:sldId id="274" r:id="rId6"/>
    <p:sldId id="277" r:id="rId7"/>
    <p:sldId id="278" r:id="rId8"/>
    <p:sldId id="279" r:id="rId9"/>
    <p:sldId id="275" r:id="rId10"/>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33"/>
    <a:srgbClr val="FFFF66"/>
    <a:srgbClr val="CEDF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8" autoAdjust="0"/>
    <p:restoredTop sz="94660"/>
  </p:normalViewPr>
  <p:slideViewPr>
    <p:cSldViewPr>
      <p:cViewPr varScale="1">
        <p:scale>
          <a:sx n="83" d="100"/>
          <a:sy n="83" d="100"/>
        </p:scale>
        <p:origin x="-103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CA85C7-14FD-43B6-AB27-A90840A6D315}" type="datetimeFigureOut">
              <a:rPr lang="vi-VN" smtClean="0"/>
              <a:t>29/09/2024</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E6A541-4AE7-4893-8397-F63EEA5C8743}" type="slidenum">
              <a:rPr lang="vi-VN" smtClean="0"/>
              <a:t>‹#›</a:t>
            </a:fld>
            <a:endParaRPr lang="vi-VN"/>
          </a:p>
        </p:txBody>
      </p:sp>
    </p:spTree>
    <p:extLst>
      <p:ext uri="{BB962C8B-B14F-4D97-AF65-F5344CB8AC3E}">
        <p14:creationId xmlns:p14="http://schemas.microsoft.com/office/powerpoint/2010/main" val="2679405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D475BB8E-77AD-41E7-8FB7-70352D3EED9E}" type="datetimeFigureOut">
              <a:rPr lang="vi-VN" smtClean="0"/>
              <a:t>29/09/2024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243045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475BB8E-77AD-41E7-8FB7-70352D3EED9E}" type="datetimeFigureOut">
              <a:rPr lang="vi-VN" smtClean="0"/>
              <a:t>29/09/2024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2638618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475BB8E-77AD-41E7-8FB7-70352D3EED9E}" type="datetimeFigureOut">
              <a:rPr lang="vi-VN" smtClean="0"/>
              <a:t>29/09/2024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403350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475BB8E-77AD-41E7-8FB7-70352D3EED9E}" type="datetimeFigureOut">
              <a:rPr lang="vi-VN" smtClean="0"/>
              <a:t>29/09/2024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282401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75BB8E-77AD-41E7-8FB7-70352D3EED9E}" type="datetimeFigureOut">
              <a:rPr lang="vi-VN" smtClean="0"/>
              <a:t>29/09/2024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1198074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D475BB8E-77AD-41E7-8FB7-70352D3EED9E}" type="datetimeFigureOut">
              <a:rPr lang="vi-VN" smtClean="0"/>
              <a:t>29/09/2024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1285367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D475BB8E-77AD-41E7-8FB7-70352D3EED9E}" type="datetimeFigureOut">
              <a:rPr lang="vi-VN" smtClean="0"/>
              <a:t>29/09/2024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2534967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D475BB8E-77AD-41E7-8FB7-70352D3EED9E}" type="datetimeFigureOut">
              <a:rPr lang="vi-VN" smtClean="0"/>
              <a:t>29/09/2024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4151058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75BB8E-77AD-41E7-8FB7-70352D3EED9E}" type="datetimeFigureOut">
              <a:rPr lang="vi-VN" smtClean="0"/>
              <a:t>29/09/2024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1215619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75BB8E-77AD-41E7-8FB7-70352D3EED9E}" type="datetimeFigureOut">
              <a:rPr lang="vi-VN" smtClean="0"/>
              <a:t>29/09/2024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525202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75BB8E-77AD-41E7-8FB7-70352D3EED9E}" type="datetimeFigureOut">
              <a:rPr lang="vi-VN" smtClean="0"/>
              <a:t>29/09/2024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68732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5BB8E-77AD-41E7-8FB7-70352D3EED9E}" type="datetimeFigureOut">
              <a:rPr lang="vi-VN" smtClean="0"/>
              <a:t>29/09/2024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2976FB-8C46-402F-B321-E26E6B7197BF}" type="slidenum">
              <a:rPr lang="vi-VN" smtClean="0"/>
              <a:t>‹#›</a:t>
            </a:fld>
            <a:endParaRPr lang="vi-VN"/>
          </a:p>
        </p:txBody>
      </p:sp>
    </p:spTree>
    <p:extLst>
      <p:ext uri="{BB962C8B-B14F-4D97-AF65-F5344CB8AC3E}">
        <p14:creationId xmlns:p14="http://schemas.microsoft.com/office/powerpoint/2010/main" val="371363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9266A26F-ABEC-BF8E-4863-4743AFC1ED97}"/>
              </a:ext>
            </a:extLst>
          </p:cNvPr>
          <p:cNvPicPr/>
          <p:nvPr/>
        </p:nvPicPr>
        <p:blipFill>
          <a:blip r:embed="rId2"/>
          <a:stretch>
            <a:fillRect/>
          </a:stretch>
        </p:blipFill>
        <p:spPr>
          <a:xfrm>
            <a:off x="0" y="0"/>
            <a:ext cx="9144000" cy="6858000"/>
          </a:xfrm>
          <a:prstGeom prst="rect">
            <a:avLst/>
          </a:prstGeom>
        </p:spPr>
      </p:pic>
      <p:pic>
        <p:nvPicPr>
          <p:cNvPr id="4" name="Picture 2" descr="Sách giáo khoa THPT 2018">
            <a:extLst>
              <a:ext uri="{FF2B5EF4-FFF2-40B4-BE49-F238E27FC236}">
                <a16:creationId xmlns:a16="http://schemas.microsoft.com/office/drawing/2014/main" xmlns="" id="{77C5A749-7440-1C90-9D5A-8487F965C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1768" y="0"/>
            <a:ext cx="1633241" cy="16360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ONGHO~5"/>
          <p:cNvPicPr/>
          <p:nvPr/>
        </p:nvPicPr>
        <p:blipFill>
          <a:blip r:embed="rId4">
            <a:extLst>
              <a:ext uri="{28A0092B-C50C-407E-A947-70E740481C1C}">
                <a14:useLocalDpi xmlns:a14="http://schemas.microsoft.com/office/drawing/2010/main" val="0"/>
              </a:ext>
            </a:extLst>
          </a:blip>
          <a:srcRect/>
          <a:stretch>
            <a:fillRect/>
          </a:stretch>
        </p:blipFill>
        <p:spPr bwMode="auto">
          <a:xfrm>
            <a:off x="8780509" y="3385562"/>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BONGHO~5"/>
          <p:cNvPicPr/>
          <p:nvPr/>
        </p:nvPicPr>
        <p:blipFill>
          <a:blip r:embed="rId4">
            <a:extLst>
              <a:ext uri="{28A0092B-C50C-407E-A947-70E740481C1C}">
                <a14:useLocalDpi xmlns:a14="http://schemas.microsoft.com/office/drawing/2010/main" val="0"/>
              </a:ext>
            </a:extLst>
          </a:blip>
          <a:srcRect/>
          <a:stretch>
            <a:fillRect/>
          </a:stretch>
        </p:blipFill>
        <p:spPr bwMode="auto">
          <a:xfrm flipH="1">
            <a:off x="8076023" y="3356992"/>
            <a:ext cx="64643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ONGHO~5"/>
          <p:cNvPicPr/>
          <p:nvPr/>
        </p:nvPicPr>
        <p:blipFill>
          <a:blip r:embed="rId4">
            <a:extLst>
              <a:ext uri="{28A0092B-C50C-407E-A947-70E740481C1C}">
                <a14:useLocalDpi xmlns:a14="http://schemas.microsoft.com/office/drawing/2010/main" val="0"/>
              </a:ext>
            </a:extLst>
          </a:blip>
          <a:srcRect/>
          <a:stretch>
            <a:fillRect/>
          </a:stretch>
        </p:blipFill>
        <p:spPr bwMode="auto">
          <a:xfrm rot="21260088">
            <a:off x="8558259" y="3088149"/>
            <a:ext cx="444500" cy="1257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BONGHO~5"/>
          <p:cNvPicPr/>
          <p:nvPr/>
        </p:nvPicPr>
        <p:blipFill>
          <a:blip r:embed="rId4">
            <a:extLst>
              <a:ext uri="{28A0092B-C50C-407E-A947-70E740481C1C}">
                <a14:useLocalDpi xmlns:a14="http://schemas.microsoft.com/office/drawing/2010/main" val="0"/>
              </a:ext>
            </a:extLst>
          </a:blip>
          <a:srcRect/>
          <a:stretch>
            <a:fillRect/>
          </a:stretch>
        </p:blipFill>
        <p:spPr bwMode="auto">
          <a:xfrm>
            <a:off x="8742388" y="5661248"/>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ONGHO~5"/>
          <p:cNvPicPr/>
          <p:nvPr/>
        </p:nvPicPr>
        <p:blipFill>
          <a:blip r:embed="rId4">
            <a:extLst>
              <a:ext uri="{28A0092B-C50C-407E-A947-70E740481C1C}">
                <a14:useLocalDpi xmlns:a14="http://schemas.microsoft.com/office/drawing/2010/main" val="0"/>
              </a:ext>
            </a:extLst>
          </a:blip>
          <a:srcRect/>
          <a:stretch>
            <a:fillRect/>
          </a:stretch>
        </p:blipFill>
        <p:spPr bwMode="auto">
          <a:xfrm>
            <a:off x="8497278" y="5301208"/>
            <a:ext cx="444500" cy="137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BONGHO~5"/>
          <p:cNvPicPr/>
          <p:nvPr/>
        </p:nvPicPr>
        <p:blipFill>
          <a:blip r:embed="rId4">
            <a:extLst>
              <a:ext uri="{28A0092B-C50C-407E-A947-70E740481C1C}">
                <a14:useLocalDpi xmlns:a14="http://schemas.microsoft.com/office/drawing/2010/main" val="0"/>
              </a:ext>
            </a:extLst>
          </a:blip>
          <a:srcRect/>
          <a:stretch>
            <a:fillRect/>
          </a:stretch>
        </p:blipFill>
        <p:spPr bwMode="auto">
          <a:xfrm flipH="1">
            <a:off x="8150323" y="5553236"/>
            <a:ext cx="49783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p:nvPr/>
        </p:nvPicPr>
        <p:blipFill>
          <a:blip r:embed="rId5"/>
          <a:stretch>
            <a:fillRect/>
          </a:stretch>
        </p:blipFill>
        <p:spPr>
          <a:xfrm>
            <a:off x="1036792" y="4221088"/>
            <a:ext cx="1296144" cy="875531"/>
          </a:xfrm>
          <a:prstGeom prst="rect">
            <a:avLst/>
          </a:prstGeom>
        </p:spPr>
      </p:pic>
      <p:pic>
        <p:nvPicPr>
          <p:cNvPr id="13" name="Picture 12"/>
          <p:cNvPicPr/>
          <p:nvPr/>
        </p:nvPicPr>
        <p:blipFill>
          <a:blip r:embed="rId5"/>
          <a:stretch>
            <a:fillRect/>
          </a:stretch>
        </p:blipFill>
        <p:spPr>
          <a:xfrm>
            <a:off x="3314461" y="3335122"/>
            <a:ext cx="851445" cy="763520"/>
          </a:xfrm>
          <a:prstGeom prst="rect">
            <a:avLst/>
          </a:prstGeom>
        </p:spPr>
      </p:pic>
      <p:pic>
        <p:nvPicPr>
          <p:cNvPr id="14" name="Picture 13"/>
          <p:cNvPicPr/>
          <p:nvPr/>
        </p:nvPicPr>
        <p:blipFill>
          <a:blip r:embed="rId5"/>
          <a:stretch>
            <a:fillRect/>
          </a:stretch>
        </p:blipFill>
        <p:spPr>
          <a:xfrm>
            <a:off x="178878" y="3024387"/>
            <a:ext cx="876012" cy="1011798"/>
          </a:xfrm>
          <a:prstGeom prst="rect">
            <a:avLst/>
          </a:prstGeom>
        </p:spPr>
      </p:pic>
      <p:pic>
        <p:nvPicPr>
          <p:cNvPr id="15" name="Picture 14"/>
          <p:cNvPicPr/>
          <p:nvPr/>
        </p:nvPicPr>
        <p:blipFill>
          <a:blip r:embed="rId5"/>
          <a:stretch>
            <a:fillRect/>
          </a:stretch>
        </p:blipFill>
        <p:spPr>
          <a:xfrm>
            <a:off x="6664067" y="2953699"/>
            <a:ext cx="828857" cy="667810"/>
          </a:xfrm>
          <a:prstGeom prst="rect">
            <a:avLst/>
          </a:prstGeom>
        </p:spPr>
      </p:pic>
      <p:pic>
        <p:nvPicPr>
          <p:cNvPr id="16" name="Picture 15"/>
          <p:cNvPicPr/>
          <p:nvPr/>
        </p:nvPicPr>
        <p:blipFill>
          <a:blip r:embed="rId5"/>
          <a:stretch>
            <a:fillRect/>
          </a:stretch>
        </p:blipFill>
        <p:spPr>
          <a:xfrm>
            <a:off x="4099418" y="4797151"/>
            <a:ext cx="945163" cy="931515"/>
          </a:xfrm>
          <a:prstGeom prst="rect">
            <a:avLst/>
          </a:prstGeom>
        </p:spPr>
      </p:pic>
      <p:pic>
        <p:nvPicPr>
          <p:cNvPr id="17" name="Picture 16"/>
          <p:cNvPicPr/>
          <p:nvPr/>
        </p:nvPicPr>
        <p:blipFill>
          <a:blip r:embed="rId6" cstate="print">
            <a:extLst>
              <a:ext uri="{28A0092B-C50C-407E-A947-70E740481C1C}">
                <a14:useLocalDpi xmlns:a14="http://schemas.microsoft.com/office/drawing/2010/main" val="0"/>
              </a:ext>
            </a:extLst>
          </a:blip>
          <a:stretch>
            <a:fillRect/>
          </a:stretch>
        </p:blipFill>
        <p:spPr>
          <a:xfrm>
            <a:off x="3314461" y="3287604"/>
            <a:ext cx="342900" cy="485363"/>
          </a:xfrm>
          <a:prstGeom prst="rect">
            <a:avLst/>
          </a:prstGeom>
        </p:spPr>
      </p:pic>
      <p:pic>
        <p:nvPicPr>
          <p:cNvPr id="18" name="Picture 17"/>
          <p:cNvPicPr/>
          <p:nvPr/>
        </p:nvPicPr>
        <p:blipFill>
          <a:blip r:embed="rId6" cstate="print">
            <a:extLst>
              <a:ext uri="{28A0092B-C50C-407E-A947-70E740481C1C}">
                <a14:useLocalDpi xmlns:a14="http://schemas.microsoft.com/office/drawing/2010/main" val="0"/>
              </a:ext>
            </a:extLst>
          </a:blip>
          <a:stretch>
            <a:fillRect/>
          </a:stretch>
        </p:blipFill>
        <p:spPr>
          <a:xfrm>
            <a:off x="445434" y="2992076"/>
            <a:ext cx="342900" cy="485363"/>
          </a:xfrm>
          <a:prstGeom prst="rect">
            <a:avLst/>
          </a:prstGeom>
        </p:spPr>
      </p:pic>
      <p:pic>
        <p:nvPicPr>
          <p:cNvPr id="19" name="Picture 18"/>
          <p:cNvPicPr/>
          <p:nvPr/>
        </p:nvPicPr>
        <p:blipFill>
          <a:blip r:embed="rId6" cstate="print">
            <a:extLst>
              <a:ext uri="{28A0092B-C50C-407E-A947-70E740481C1C}">
                <a14:useLocalDpi xmlns:a14="http://schemas.microsoft.com/office/drawing/2010/main" val="0"/>
              </a:ext>
            </a:extLst>
          </a:blip>
          <a:stretch>
            <a:fillRect/>
          </a:stretch>
        </p:blipFill>
        <p:spPr>
          <a:xfrm>
            <a:off x="1513414" y="4221088"/>
            <a:ext cx="342900" cy="485363"/>
          </a:xfrm>
          <a:prstGeom prst="rect">
            <a:avLst/>
          </a:prstGeom>
        </p:spPr>
      </p:pic>
      <p:pic>
        <p:nvPicPr>
          <p:cNvPr id="20" name="Picture 19"/>
          <p:cNvPicPr/>
          <p:nvPr/>
        </p:nvPicPr>
        <p:blipFill>
          <a:blip r:embed="rId6" cstate="print">
            <a:extLst>
              <a:ext uri="{28A0092B-C50C-407E-A947-70E740481C1C}">
                <a14:useLocalDpi xmlns:a14="http://schemas.microsoft.com/office/drawing/2010/main" val="0"/>
              </a:ext>
            </a:extLst>
          </a:blip>
          <a:stretch>
            <a:fillRect/>
          </a:stretch>
        </p:blipFill>
        <p:spPr>
          <a:xfrm>
            <a:off x="4392638" y="4706451"/>
            <a:ext cx="342900" cy="485363"/>
          </a:xfrm>
          <a:prstGeom prst="rect">
            <a:avLst/>
          </a:prstGeom>
        </p:spPr>
      </p:pic>
      <p:pic>
        <p:nvPicPr>
          <p:cNvPr id="21" name="Picture 20"/>
          <p:cNvPicPr/>
          <p:nvPr/>
        </p:nvPicPr>
        <p:blipFill>
          <a:blip r:embed="rId6" cstate="print">
            <a:extLst>
              <a:ext uri="{28A0092B-C50C-407E-A947-70E740481C1C}">
                <a14:useLocalDpi xmlns:a14="http://schemas.microsoft.com/office/drawing/2010/main" val="0"/>
              </a:ext>
            </a:extLst>
          </a:blip>
          <a:stretch>
            <a:fillRect/>
          </a:stretch>
        </p:blipFill>
        <p:spPr>
          <a:xfrm>
            <a:off x="6695471" y="2876763"/>
            <a:ext cx="342900" cy="485363"/>
          </a:xfrm>
          <a:prstGeom prst="rect">
            <a:avLst/>
          </a:prstGeom>
        </p:spPr>
      </p:pic>
      <p:pic>
        <p:nvPicPr>
          <p:cNvPr id="22" name="Picture 21"/>
          <p:cNvPicPr/>
          <p:nvPr/>
        </p:nvPicPr>
        <p:blipFill>
          <a:blip r:embed="rId7" cstate="print">
            <a:extLst>
              <a:ext uri="{28A0092B-C50C-407E-A947-70E740481C1C}">
                <a14:useLocalDpi xmlns:a14="http://schemas.microsoft.com/office/drawing/2010/main" val="0"/>
              </a:ext>
            </a:extLst>
          </a:blip>
          <a:stretch>
            <a:fillRect/>
          </a:stretch>
        </p:blipFill>
        <p:spPr>
          <a:xfrm>
            <a:off x="3603931" y="3287604"/>
            <a:ext cx="611213" cy="438725"/>
          </a:xfrm>
          <a:prstGeom prst="rect">
            <a:avLst/>
          </a:prstGeom>
        </p:spPr>
      </p:pic>
      <p:pic>
        <p:nvPicPr>
          <p:cNvPr id="23" name="Picture 22"/>
          <p:cNvPicPr/>
          <p:nvPr/>
        </p:nvPicPr>
        <p:blipFill>
          <a:blip r:embed="rId7" cstate="print">
            <a:extLst>
              <a:ext uri="{28A0092B-C50C-407E-A947-70E740481C1C}">
                <a14:useLocalDpi xmlns:a14="http://schemas.microsoft.com/office/drawing/2010/main" val="0"/>
              </a:ext>
            </a:extLst>
          </a:blip>
          <a:stretch>
            <a:fillRect/>
          </a:stretch>
        </p:blipFill>
        <p:spPr>
          <a:xfrm>
            <a:off x="411917" y="3423727"/>
            <a:ext cx="611213" cy="438725"/>
          </a:xfrm>
          <a:prstGeom prst="rect">
            <a:avLst/>
          </a:prstGeom>
        </p:spPr>
      </p:pic>
      <p:pic>
        <p:nvPicPr>
          <p:cNvPr id="24" name="Picture 23"/>
          <p:cNvPicPr/>
          <p:nvPr/>
        </p:nvPicPr>
        <p:blipFill>
          <a:blip r:embed="rId7" cstate="print">
            <a:extLst>
              <a:ext uri="{28A0092B-C50C-407E-A947-70E740481C1C}">
                <a14:useLocalDpi xmlns:a14="http://schemas.microsoft.com/office/drawing/2010/main" val="0"/>
              </a:ext>
            </a:extLst>
          </a:blip>
          <a:stretch>
            <a:fillRect/>
          </a:stretch>
        </p:blipFill>
        <p:spPr>
          <a:xfrm>
            <a:off x="1721723" y="4177119"/>
            <a:ext cx="611213" cy="438725"/>
          </a:xfrm>
          <a:prstGeom prst="rect">
            <a:avLst/>
          </a:prstGeom>
        </p:spPr>
      </p:pic>
      <p:pic>
        <p:nvPicPr>
          <p:cNvPr id="25" name="Picture 24"/>
          <p:cNvPicPr/>
          <p:nvPr/>
        </p:nvPicPr>
        <p:blipFill>
          <a:blip r:embed="rId7" cstate="print">
            <a:extLst>
              <a:ext uri="{28A0092B-C50C-407E-A947-70E740481C1C}">
                <a14:useLocalDpi xmlns:a14="http://schemas.microsoft.com/office/drawing/2010/main" val="0"/>
              </a:ext>
            </a:extLst>
          </a:blip>
          <a:stretch>
            <a:fillRect/>
          </a:stretch>
        </p:blipFill>
        <p:spPr>
          <a:xfrm>
            <a:off x="4433368" y="5043545"/>
            <a:ext cx="611213" cy="438725"/>
          </a:xfrm>
          <a:prstGeom prst="rect">
            <a:avLst/>
          </a:prstGeom>
        </p:spPr>
      </p:pic>
      <p:pic>
        <p:nvPicPr>
          <p:cNvPr id="26" name="Picture 25"/>
          <p:cNvPicPr/>
          <p:nvPr/>
        </p:nvPicPr>
        <p:blipFill>
          <a:blip r:embed="rId7" cstate="print">
            <a:extLst>
              <a:ext uri="{28A0092B-C50C-407E-A947-70E740481C1C}">
                <a14:useLocalDpi xmlns:a14="http://schemas.microsoft.com/office/drawing/2010/main" val="0"/>
              </a:ext>
            </a:extLst>
          </a:blip>
          <a:stretch>
            <a:fillRect/>
          </a:stretch>
        </p:blipFill>
        <p:spPr>
          <a:xfrm>
            <a:off x="7038371" y="2911120"/>
            <a:ext cx="423148" cy="528919"/>
          </a:xfrm>
          <a:prstGeom prst="rect">
            <a:avLst/>
          </a:prstGeom>
        </p:spPr>
      </p:pic>
      <p:sp>
        <p:nvSpPr>
          <p:cNvPr id="28" name="Text Box 14">
            <a:extLst>
              <a:ext uri="{FF2B5EF4-FFF2-40B4-BE49-F238E27FC236}">
                <a16:creationId xmlns:a16="http://schemas.microsoft.com/office/drawing/2014/main" xmlns="" id="{7343FE20-CCED-4429-D608-EDFC2D4CF6B1}"/>
              </a:ext>
            </a:extLst>
          </p:cNvPr>
          <p:cNvSpPr txBox="1">
            <a:spLocks noChangeArrowheads="1"/>
          </p:cNvSpPr>
          <p:nvPr/>
        </p:nvSpPr>
        <p:spPr bwMode="auto">
          <a:xfrm>
            <a:off x="267901" y="934047"/>
            <a:ext cx="8912611" cy="213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600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GÓC SÁNG TẠO</a:t>
            </a:r>
            <a:endParaRPr lang="en-US" sz="60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6000"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Trò chơi trại hè Quốc tế</a:t>
            </a:r>
            <a:endParaRPr lang="en-US" sz="60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1983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000" fill="hold"/>
                                        <p:tgtEl>
                                          <p:spTgt spid="28"/>
                                        </p:tgtEl>
                                        <p:attrNameLst>
                                          <p:attrName>ppt_x</p:attrName>
                                        </p:attrNameLst>
                                      </p:cBhvr>
                                      <p:tavLst>
                                        <p:tav tm="0">
                                          <p:val>
                                            <p:strVal val="#ppt_x"/>
                                          </p:val>
                                        </p:tav>
                                        <p:tav tm="100000">
                                          <p:val>
                                            <p:strVal val="#ppt_x"/>
                                          </p:val>
                                        </p:tav>
                                      </p:tavLst>
                                    </p:anim>
                                    <p:anim calcmode="lin" valueType="num">
                                      <p:cBhvr additive="base">
                                        <p:cTn id="8" dur="2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i d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12" y="0"/>
            <a:ext cx="9168341" cy="6858000"/>
          </a:xfrm>
          <a:prstGeom prst="rect">
            <a:avLst/>
          </a:prstGeom>
        </p:spPr>
      </p:pic>
    </p:spTree>
    <p:extLst>
      <p:ext uri="{BB962C8B-B14F-4D97-AF65-F5344CB8AC3E}">
        <p14:creationId xmlns:p14="http://schemas.microsoft.com/office/powerpoint/2010/main" val="357767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 y="1"/>
            <a:ext cx="9144000" cy="6857999"/>
          </a:xfrm>
          <a:prstGeom prst="rect">
            <a:avLst/>
          </a:prstGeom>
          <a:noFill/>
          <a:ln>
            <a:noFill/>
          </a:ln>
        </p:spPr>
      </p:pic>
      <p:sp>
        <p:nvSpPr>
          <p:cNvPr id="5" name="Rectangle: Rounded Corners 9">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2ECCE247-2944-316E-72D8-316B0294D178}"/>
              </a:ext>
            </a:extLst>
          </p:cNvPr>
          <p:cNvSpPr/>
          <p:nvPr/>
        </p:nvSpPr>
        <p:spPr>
          <a:xfrm>
            <a:off x="-1460" y="908720"/>
            <a:ext cx="9086245" cy="5040560"/>
          </a:xfrm>
          <a:prstGeom prst="roundRect">
            <a:avLst>
              <a:gd name="adj" fmla="val 1219"/>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mtClean="0"/>
              <a:t>HOÀI KHÁNHXem thêm tại: https://loigiaihay.com/co-gai-mu-noi-xanh-trang-109-sgk-tieng-viet-lop-5-tap-2-canh-dieu-a161905.html</a:t>
            </a:r>
            <a:endParaRPr lang="vi-VN"/>
          </a:p>
        </p:txBody>
      </p:sp>
      <p:sp>
        <p:nvSpPr>
          <p:cNvPr id="17" name="Text Box 14">
            <a:extLst>
              <a:ext uri="{FF2B5EF4-FFF2-40B4-BE49-F238E27FC236}">
                <a16:creationId xmlns:a16="http://schemas.microsoft.com/office/drawing/2014/main" xmlns="" id="{EF79359C-BB14-402C-2371-C86882BAF45A}"/>
              </a:ext>
            </a:extLst>
          </p:cNvPr>
          <p:cNvSpPr txBox="1">
            <a:spLocks noChangeArrowheads="1"/>
          </p:cNvSpPr>
          <p:nvPr/>
        </p:nvSpPr>
        <p:spPr bwMode="auto">
          <a:xfrm>
            <a:off x="41175" y="1844824"/>
            <a:ext cx="9145460" cy="213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000" smtClean="0">
                <a:latin typeface="UTM Avo" panose="02040603050506020204" pitchFamily="18" charset="0"/>
                <a:cs typeface="Times New Roman" panose="02020603050405020304" pitchFamily="18" charset="0"/>
              </a:rPr>
              <a:t>a. </a:t>
            </a:r>
            <a:r>
              <a:rPr lang="vi-VN" sz="3000">
                <a:latin typeface="UTM Avo" panose="02040603050506020204" pitchFamily="18" charset="0"/>
                <a:cs typeface="Times New Roman" panose="02020603050405020304" pitchFamily="18" charset="0"/>
              </a:rPr>
              <a:t>Chuẩn bị tranh ảnh, thông tin về nước đó (có thể viết và trang trí trên khổ giấy lớn</a:t>
            </a:r>
            <a:r>
              <a:rPr lang="vi-VN" sz="3000" smtClean="0">
                <a:latin typeface="UTM Avo" panose="02040603050506020204" pitchFamily="18" charset="0"/>
                <a:cs typeface="Times New Roman" panose="02020603050405020304" pitchFamily="18" charset="0"/>
              </a:rPr>
              <a:t>).</a:t>
            </a:r>
          </a:p>
          <a:p>
            <a:pPr algn="just" eaLnBrk="1" hangingPunct="1">
              <a:spcBef>
                <a:spcPts val="1350"/>
              </a:spcBef>
              <a:defRPr/>
            </a:pPr>
            <a:r>
              <a:rPr lang="vi-VN" sz="3000" smtClean="0">
                <a:latin typeface="UTM Avo" panose="02040603050506020204" pitchFamily="18" charset="0"/>
                <a:cs typeface="Times New Roman" panose="02020603050405020304" pitchFamily="18" charset="0"/>
              </a:rPr>
              <a:t>b. Chuẩn bị một câu chuyện (hoặc bài hát, bài thơ) về nước đó.</a:t>
            </a:r>
            <a:endParaRPr lang="en-US" sz="3000">
              <a:latin typeface="UTM Avo" panose="02040603050506020204" pitchFamily="18" charset="0"/>
              <a:cs typeface="Times New Roman" panose="02020603050405020304" pitchFamily="18" charset="0"/>
            </a:endParaRPr>
          </a:p>
        </p:txBody>
      </p:sp>
      <p:sp>
        <p:nvSpPr>
          <p:cNvPr id="11" name="Text Box 14">
            <a:extLst>
              <a:ext uri="{FF2B5EF4-FFF2-40B4-BE49-F238E27FC236}">
                <a16:creationId xmlns:a16="http://schemas.microsoft.com/office/drawing/2014/main" xmlns="" id="{EF79359C-BB14-402C-2371-C86882BAF45A}"/>
              </a:ext>
            </a:extLst>
          </p:cNvPr>
          <p:cNvSpPr txBox="1">
            <a:spLocks noChangeArrowheads="1"/>
          </p:cNvSpPr>
          <p:nvPr/>
        </p:nvSpPr>
        <p:spPr bwMode="auto">
          <a:xfrm>
            <a:off x="0" y="1"/>
            <a:ext cx="9155723" cy="1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defRPr/>
            </a:pPr>
            <a:r>
              <a:rPr lang="vi-VN" sz="3000" b="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1. Cách chơi: Mỗi </a:t>
            </a:r>
            <a:r>
              <a:rPr lang="vi-VN" sz="30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tổ đóng vai một đội học sinh (của Việt Nam hoặc của một nước mà các em biết), thực hiện các việc sau:</a:t>
            </a:r>
            <a:endParaRPr lang="en-US" sz="30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28112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72A3A4-C5A0-5C92-338F-7DB468F239D8}"/>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xmlns="" id="{1C3E4819-73D5-5180-83DB-D4470928479B}"/>
              </a:ext>
            </a:extLst>
          </p:cNvPr>
          <p:cNvSpPr>
            <a:spLocks noGrp="1"/>
          </p:cNvSpPr>
          <p:nvPr>
            <p:ph type="body" idx="1"/>
          </p:nvPr>
        </p:nvSpPr>
        <p:spPr/>
        <p:txBody>
          <a:bodyPr/>
          <a:lstStyle/>
          <a:p>
            <a:endParaRPr lang="en-US" dirty="0"/>
          </a:p>
        </p:txBody>
      </p:sp>
      <p:sp>
        <p:nvSpPr>
          <p:cNvPr id="4" name="Content Placeholder 3">
            <a:extLst>
              <a:ext uri="{FF2B5EF4-FFF2-40B4-BE49-F238E27FC236}">
                <a16:creationId xmlns:a16="http://schemas.microsoft.com/office/drawing/2014/main" xmlns="" id="{9AFA98C0-74A1-AD7B-44AB-618A5FADCB9C}"/>
              </a:ext>
            </a:extLst>
          </p:cNvPr>
          <p:cNvSpPr>
            <a:spLocks noGrp="1"/>
          </p:cNvSpPr>
          <p:nvPr>
            <p:ph sz="half" idx="2"/>
          </p:nvPr>
        </p:nvSpPr>
        <p:spPr/>
        <p:txBody>
          <a:bodyPr/>
          <a:lstStyle/>
          <a:p>
            <a:endParaRPr lang="en-US" dirty="0"/>
          </a:p>
        </p:txBody>
      </p:sp>
      <p:sp>
        <p:nvSpPr>
          <p:cNvPr id="5" name="Text Placeholder 4">
            <a:extLst>
              <a:ext uri="{FF2B5EF4-FFF2-40B4-BE49-F238E27FC236}">
                <a16:creationId xmlns:a16="http://schemas.microsoft.com/office/drawing/2014/main" xmlns="" id="{8308F02E-C7E3-343B-2CF0-1D1B96AB0C4A}"/>
              </a:ext>
            </a:extLst>
          </p:cNvPr>
          <p:cNvSpPr>
            <a:spLocks noGrp="1"/>
          </p:cNvSpPr>
          <p:nvPr>
            <p:ph type="body" sz="quarter" idx="3"/>
          </p:nvPr>
        </p:nvSpPr>
        <p:spPr/>
        <p:txBody>
          <a:bodyPr/>
          <a:lstStyle/>
          <a:p>
            <a:endParaRPr lang="en-US" dirty="0"/>
          </a:p>
        </p:txBody>
      </p:sp>
      <p:sp>
        <p:nvSpPr>
          <p:cNvPr id="6" name="Content Placeholder 5">
            <a:extLst>
              <a:ext uri="{FF2B5EF4-FFF2-40B4-BE49-F238E27FC236}">
                <a16:creationId xmlns:a16="http://schemas.microsoft.com/office/drawing/2014/main" xmlns="" id="{7428E4FF-7887-060D-43B0-38D28701A64C}"/>
              </a:ext>
            </a:extLst>
          </p:cNvPr>
          <p:cNvSpPr>
            <a:spLocks noGrp="1"/>
          </p:cNvSpPr>
          <p:nvPr>
            <p:ph sz="quarter" idx="4"/>
          </p:nvPr>
        </p:nvSpPr>
        <p:spPr/>
        <p:txBody>
          <a:bodyPr/>
          <a:lstStyle/>
          <a:p>
            <a:endParaRPr lang="en-US" dirty="0"/>
          </a:p>
        </p:txBody>
      </p:sp>
      <p:pic>
        <p:nvPicPr>
          <p:cNvPr id="7" name="Picture 2">
            <a:extLst>
              <a:ext uri="{FF2B5EF4-FFF2-40B4-BE49-F238E27FC236}">
                <a16:creationId xmlns:a16="http://schemas.microsoft.com/office/drawing/2014/main" xmlns=""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p:cNvSpPr/>
          <p:nvPr/>
        </p:nvSpPr>
        <p:spPr>
          <a:xfrm>
            <a:off x="107504" y="4578358"/>
            <a:ext cx="1800200" cy="2320735"/>
          </a:xfrm>
          <a:custGeom>
            <a:avLst/>
            <a:gdLst/>
            <a:ahLst/>
            <a:cxnLst/>
            <a:rect l="l" t="t" r="r" b="b"/>
            <a:pathLst>
              <a:path w="8173565" h="5200431">
                <a:moveTo>
                  <a:pt x="0" y="0"/>
                </a:moveTo>
                <a:lnTo>
                  <a:pt x="8173565" y="0"/>
                </a:lnTo>
                <a:lnTo>
                  <a:pt x="8173565" y="5200430"/>
                </a:lnTo>
                <a:lnTo>
                  <a:pt x="0" y="5200430"/>
                </a:lnTo>
                <a:lnTo>
                  <a:pt x="0" y="0"/>
                </a:lnTo>
                <a:close/>
              </a:path>
            </a:pathLst>
          </a:custGeom>
          <a:blipFill>
            <a:blip r:embed="rId3"/>
            <a:stretch>
              <a:fillRect/>
            </a:stretch>
          </a:blipFill>
        </p:spPr>
        <p:txBody>
          <a:bodyPr/>
          <a:lstStyle/>
          <a:p>
            <a:endParaRPr lang="vi-VN"/>
          </a:p>
        </p:txBody>
      </p:sp>
      <p:sp>
        <p:nvSpPr>
          <p:cNvPr id="12" name="Rectangle: Rounded Corners 34">
            <a:extLst>
              <a:ext uri="{FF2B5EF4-FFF2-40B4-BE49-F238E27FC236}">
                <a16:creationId xmlns:a16="http://schemas.microsoft.com/office/drawing/2014/main" xmlns="" id="{DDE22D18-D7F0-6B4F-3D53-66B11D020E0D}"/>
              </a:ext>
            </a:extLst>
          </p:cNvPr>
          <p:cNvSpPr/>
          <p:nvPr/>
        </p:nvSpPr>
        <p:spPr>
          <a:xfrm>
            <a:off x="539552" y="692696"/>
            <a:ext cx="8568952" cy="3960440"/>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2">
              <a:lumMod val="20000"/>
              <a:lumOff val="80000"/>
              <a:alpha val="94902"/>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2000" indent="457200" algn="just" defTabSz="1219170">
              <a:lnSpc>
                <a:spcPct val="120000"/>
              </a:lnSpc>
              <a:buClr>
                <a:srgbClr val="000000"/>
              </a:buClr>
            </a:pPr>
            <a:endParaRPr lang="vi-VN" sz="3200" kern="0" smtClean="0">
              <a:solidFill>
                <a:srgbClr val="000000"/>
              </a:solidFill>
              <a:latin typeface="UTM Avo" panose="02040603050506020204" pitchFamily="18" charset="0"/>
              <a:cs typeface="Calibri" panose="020F0502020204030204" pitchFamily="34" charset="0"/>
              <a:sym typeface="Arial"/>
            </a:endParaRPr>
          </a:p>
          <a:p>
            <a:pPr lvl="0" algn="ctr">
              <a:spcBef>
                <a:spcPts val="1200"/>
              </a:spcBef>
              <a:spcAft>
                <a:spcPts val="600"/>
              </a:spcAft>
              <a:defRPr/>
            </a:pPr>
            <a:r>
              <a:rPr lang="vi-VN" sz="40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Cách </a:t>
            </a:r>
            <a:r>
              <a:rPr lang="vi-VN" sz="40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chơi:</a:t>
            </a:r>
          </a:p>
          <a:p>
            <a:pPr lvl="0" algn="just">
              <a:spcBef>
                <a:spcPts val="1200"/>
              </a:spcBef>
              <a:spcAft>
                <a:spcPts val="600"/>
              </a:spcAft>
              <a:defRPr/>
            </a:pPr>
            <a:r>
              <a:rPr lang="vi-VN" sz="2700" kern="0" smtClean="0">
                <a:solidFill>
                  <a:srgbClr val="000000"/>
                </a:solidFill>
                <a:latin typeface="UTM Avo" panose="02040603050506020204" pitchFamily="18" charset="0"/>
                <a:cs typeface="Calibri" panose="020F0502020204030204" pitchFamily="34" charset="0"/>
                <a:sym typeface="Arial"/>
              </a:rPr>
              <a:t>Mỗi </a:t>
            </a:r>
            <a:r>
              <a:rPr lang="vi-VN" sz="2700" kern="0">
                <a:solidFill>
                  <a:srgbClr val="000000"/>
                </a:solidFill>
                <a:latin typeface="UTM Avo" panose="02040603050506020204" pitchFamily="18" charset="0"/>
                <a:cs typeface="Calibri" panose="020F0502020204030204" pitchFamily="34" charset="0"/>
                <a:sym typeface="Arial"/>
              </a:rPr>
              <a:t>tổ đóng vai một đội học sinh (của Việt Nam hoặc của một nước mà các em biết), thực hiện các việc sau</a:t>
            </a:r>
            <a:r>
              <a:rPr lang="vi-VN" sz="2700" kern="0" smtClean="0">
                <a:solidFill>
                  <a:srgbClr val="000000"/>
                </a:solidFill>
                <a:latin typeface="UTM Avo" panose="02040603050506020204" pitchFamily="18" charset="0"/>
                <a:cs typeface="Calibri" panose="020F0502020204030204" pitchFamily="34" charset="0"/>
                <a:sym typeface="Arial"/>
              </a:rPr>
              <a:t>:</a:t>
            </a:r>
          </a:p>
          <a:p>
            <a:pPr marL="72000" indent="457200" algn="just" defTabSz="1219170">
              <a:lnSpc>
                <a:spcPct val="120000"/>
              </a:lnSpc>
              <a:spcBef>
                <a:spcPts val="1200"/>
              </a:spcBef>
              <a:spcAft>
                <a:spcPts val="600"/>
              </a:spcAft>
              <a:buClr>
                <a:srgbClr val="000000"/>
              </a:buClr>
              <a:buAutoNum type="alphaLcPeriod"/>
            </a:pPr>
            <a:r>
              <a:rPr lang="vi-VN" sz="2700" kern="0" smtClean="0">
                <a:solidFill>
                  <a:srgbClr val="000000"/>
                </a:solidFill>
                <a:latin typeface="UTM Avo" panose="02040603050506020204" pitchFamily="18" charset="0"/>
                <a:cs typeface="Calibri" panose="020F0502020204030204" pitchFamily="34" charset="0"/>
                <a:sym typeface="Arial"/>
              </a:rPr>
              <a:t>Chuẩn </a:t>
            </a:r>
            <a:r>
              <a:rPr lang="vi-VN" sz="2700" kern="0">
                <a:solidFill>
                  <a:srgbClr val="000000"/>
                </a:solidFill>
                <a:latin typeface="UTM Avo" panose="02040603050506020204" pitchFamily="18" charset="0"/>
                <a:cs typeface="Calibri" panose="020F0502020204030204" pitchFamily="34" charset="0"/>
                <a:sym typeface="Arial"/>
              </a:rPr>
              <a:t>bị tranh ảnh, thông tin về nước đó (có thể viết và trang trí trên khổ giấy lớn</a:t>
            </a:r>
            <a:r>
              <a:rPr lang="vi-VN" sz="2700" kern="0" smtClean="0">
                <a:solidFill>
                  <a:srgbClr val="000000"/>
                </a:solidFill>
                <a:latin typeface="UTM Avo" panose="02040603050506020204" pitchFamily="18" charset="0"/>
                <a:cs typeface="Calibri" panose="020F0502020204030204" pitchFamily="34" charset="0"/>
                <a:sym typeface="Arial"/>
              </a:rPr>
              <a:t>).</a:t>
            </a:r>
          </a:p>
          <a:p>
            <a:pPr marL="72000" algn="just" defTabSz="1219170">
              <a:lnSpc>
                <a:spcPct val="120000"/>
              </a:lnSpc>
              <a:spcBef>
                <a:spcPts val="1200"/>
              </a:spcBef>
              <a:spcAft>
                <a:spcPts val="600"/>
              </a:spcAft>
              <a:buClr>
                <a:srgbClr val="000000"/>
              </a:buClr>
            </a:pPr>
            <a:r>
              <a:rPr lang="vi-VN" sz="2700" kern="0" smtClean="0">
                <a:solidFill>
                  <a:srgbClr val="000000"/>
                </a:solidFill>
                <a:latin typeface="UTM Avo" panose="02040603050506020204" pitchFamily="18" charset="0"/>
                <a:cs typeface="Calibri" panose="020F0502020204030204" pitchFamily="34" charset="0"/>
                <a:sym typeface="Arial"/>
              </a:rPr>
              <a:t>b. </a:t>
            </a:r>
            <a:r>
              <a:rPr lang="vi-VN" sz="2700" kern="0">
                <a:solidFill>
                  <a:srgbClr val="000000"/>
                </a:solidFill>
                <a:latin typeface="UTM Avo" panose="02040603050506020204" pitchFamily="18" charset="0"/>
                <a:cs typeface="Calibri" panose="020F0502020204030204" pitchFamily="34" charset="0"/>
                <a:sym typeface="Arial"/>
              </a:rPr>
              <a:t>Chuẩn bị một câu chuyện (hoặc bài hát, bài thơ) về nước đó</a:t>
            </a:r>
            <a:r>
              <a:rPr lang="vi-VN" sz="2700" kern="0" smtClean="0">
                <a:solidFill>
                  <a:srgbClr val="000000"/>
                </a:solidFill>
                <a:latin typeface="UTM Avo" panose="02040603050506020204" pitchFamily="18" charset="0"/>
                <a:cs typeface="Calibri" panose="020F0502020204030204" pitchFamily="34" charset="0"/>
                <a:sym typeface="Arial"/>
              </a:rPr>
              <a:t>.</a:t>
            </a:r>
          </a:p>
        </p:txBody>
      </p:sp>
      <p:pic>
        <p:nvPicPr>
          <p:cNvPr id="13" name="Picture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8428" y="4578358"/>
            <a:ext cx="2664296" cy="2296689"/>
          </a:xfrm>
          <a:prstGeom prst="rect">
            <a:avLst/>
          </a:prstGeom>
          <a:noFill/>
        </p:spPr>
      </p:pic>
      <p:sp>
        <p:nvSpPr>
          <p:cNvPr id="14" name="Text Box 14">
            <a:extLst>
              <a:ext uri="{FF2B5EF4-FFF2-40B4-BE49-F238E27FC236}">
                <a16:creationId xmlns:a16="http://schemas.microsoft.com/office/drawing/2014/main" xmlns="" id="{02FAA30D-4948-D5AC-B792-9585FE09469D}"/>
              </a:ext>
            </a:extLst>
          </p:cNvPr>
          <p:cNvSpPr txBox="1">
            <a:spLocks noChangeArrowheads="1"/>
          </p:cNvSpPr>
          <p:nvPr/>
        </p:nvSpPr>
        <p:spPr bwMode="auto">
          <a:xfrm>
            <a:off x="0" y="-27384"/>
            <a:ext cx="9108504" cy="1334694"/>
          </a:xfrm>
          <a:prstGeom prst="rect">
            <a:avLst/>
          </a:prstGeom>
          <a:noFill/>
          <a:ln>
            <a:no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200" b="1" dirty="0"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THẢO </a:t>
            </a:r>
            <a:r>
              <a:rPr lang="en-US" sz="32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LUẬN NHÓM</a:t>
            </a:r>
            <a:r>
              <a:rPr lang="vi-VN" sz="32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a:t>
            </a:r>
          </a:p>
          <a:p>
            <a:pPr algn="ctr" eaLnBrk="1" hangingPunct="1">
              <a:spcBef>
                <a:spcPts val="1350"/>
              </a:spcBef>
              <a:defRPr/>
            </a:pPr>
            <a:endParaRPr lang="en-US" sz="3600" dirty="0">
              <a:solidFill>
                <a:srgbClr val="00206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3190781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3" cstate="print">
            <a:extLst>
              <a:ext uri="{BEBA8EAE-BF5A-486C-A8C5-ECC9F3942E4B}">
                <a14:imgProps xmlns:a14="http://schemas.microsoft.com/office/drawing/2010/main">
                  <a14:imgLayer r:embed="rId4">
                    <a14:imgEffect>
                      <a14:backgroundRemoval t="441" b="99559" l="0" r="100000"/>
                    </a14:imgEffect>
                  </a14:imgLayer>
                </a14:imgProps>
              </a:ext>
              <a:ext uri="{28A0092B-C50C-407E-A947-70E740481C1C}">
                <a14:useLocalDpi xmlns:a14="http://schemas.microsoft.com/office/drawing/2010/main" val="0"/>
              </a:ext>
            </a:extLst>
          </a:blip>
          <a:stretch>
            <a:fillRect/>
          </a:stretch>
        </p:blipFill>
        <p:spPr>
          <a:xfrm>
            <a:off x="107504" y="-22860"/>
            <a:ext cx="8634164" cy="5630396"/>
          </a:xfrm>
          <a:prstGeom prst="rect">
            <a:avLst/>
          </a:prstGeom>
        </p:spPr>
      </p:pic>
      <p:sp>
        <p:nvSpPr>
          <p:cNvPr id="5" name="TextBox 4">
            <a:extLst>
              <a:ext uri="{FF2B5EF4-FFF2-40B4-BE49-F238E27FC236}">
                <a16:creationId xmlns:a16="http://schemas.microsoft.com/office/drawing/2014/main" xmlns="" id="{CE7365C8-9704-7269-0F24-DCE988577E76}"/>
              </a:ext>
            </a:extLst>
          </p:cNvPr>
          <p:cNvSpPr txBox="1"/>
          <p:nvPr/>
        </p:nvSpPr>
        <p:spPr>
          <a:xfrm>
            <a:off x="1907704" y="3861048"/>
            <a:ext cx="4464496" cy="2123658"/>
          </a:xfrm>
          <a:prstGeom prst="rect">
            <a:avLst/>
          </a:prstGeom>
          <a:noFill/>
        </p:spPr>
        <p:txBody>
          <a:bodyPr wrap="square" rtlCol="0">
            <a:spAutoFit/>
          </a:bodyPr>
          <a:lstStyle/>
          <a:p>
            <a:pPr algn="ctr"/>
            <a:r>
              <a:rPr lang="en-US" sz="6600" b="1" smtClean="0">
                <a:solidFill>
                  <a:srgbClr val="FF0000"/>
                </a:solidFill>
                <a:effectLst>
                  <a:outerShdw blurRad="38100" dist="38100" dir="2700000" algn="tl">
                    <a:srgbClr val="000000">
                      <a:alpha val="43137"/>
                    </a:srgbClr>
                  </a:outerShdw>
                </a:effectLst>
                <a:latin typeface="UTM LinotypeZapfino KT" panose="02040603050506020204" pitchFamily="18" charset="0"/>
              </a:rPr>
              <a:t>HÀN QUỐC</a:t>
            </a:r>
            <a:endParaRPr lang="en-US" sz="6600" b="1">
              <a:solidFill>
                <a:srgbClr val="FF0000"/>
              </a:solidFill>
              <a:effectLst>
                <a:outerShdw blurRad="38100" dist="38100" dir="2700000" algn="tl">
                  <a:srgbClr val="000000">
                    <a:alpha val="43137"/>
                  </a:srgbClr>
                </a:outerShdw>
              </a:effectLst>
              <a:latin typeface="UTM LinotypeZapfino KT" panose="02040603050506020204" pitchFamily="18" charset="0"/>
            </a:endParaRPr>
          </a:p>
        </p:txBody>
      </p:sp>
    </p:spTree>
    <p:extLst>
      <p:ext uri="{BB962C8B-B14F-4D97-AF65-F5344CB8AC3E}">
        <p14:creationId xmlns:p14="http://schemas.microsoft.com/office/powerpoint/2010/main" val="2961593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8" descr="Gan là nhà máy thải độc, muốn gan khoẻ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7" name="AutoShape 10" descr="Gan là nhà máy thải độc, muốn gan khoẻ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8" name="AutoShape 13" descr="Thủ đô Seoul Hàn Quốc: top 10 điểm đến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8" name="Picture 17">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028D1355-CEF6-3700-7FFE-D2BEBE07006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18">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8BABA509-3A73-BE37-456F-DDDAB29AA58D}"/>
              </a:ext>
            </a:extLst>
          </p:cNvPr>
          <p:cNvPicPr/>
          <p:nvPr/>
        </p:nvPicPr>
        <p:blipFill>
          <a:blip r:embed="rId3"/>
          <a:stretch>
            <a:fillRect/>
          </a:stretch>
        </p:blipFill>
        <p:spPr>
          <a:xfrm>
            <a:off x="-166816" y="764704"/>
            <a:ext cx="9505056" cy="6237312"/>
          </a:xfrm>
          <a:prstGeom prst="rect">
            <a:avLst/>
          </a:prstGeom>
        </p:spPr>
      </p:pic>
      <p:sp>
        <p:nvSpPr>
          <p:cNvPr id="20" name="TextBox 19">
            <a:extLst>
              <a:ext uri="{FF2B5EF4-FFF2-40B4-BE49-F238E27FC236}">
                <a16:creationId xmlns:a16="http://schemas.microsoft.com/office/drawing/2014/main" xmlns="" id="{CE7365C8-9704-7269-0F24-DCE988577E76}"/>
              </a:ext>
            </a:extLst>
          </p:cNvPr>
          <p:cNvSpPr txBox="1"/>
          <p:nvPr/>
        </p:nvSpPr>
        <p:spPr>
          <a:xfrm>
            <a:off x="662501" y="1196752"/>
            <a:ext cx="7775649" cy="3970318"/>
          </a:xfrm>
          <a:prstGeom prst="rect">
            <a:avLst/>
          </a:prstGeom>
          <a:noFill/>
        </p:spPr>
        <p:txBody>
          <a:bodyPr wrap="square" rtlCol="0">
            <a:spAutoFit/>
          </a:bodyPr>
          <a:lstStyle/>
          <a:p>
            <a:pPr algn="just"/>
            <a:r>
              <a:rPr lang="vi-VN" sz="3600" b="1" smtClean="0">
                <a:latin typeface="UTM LinotypeZapfino KT" panose="02040603050506020204" pitchFamily="18" charset="0"/>
              </a:rPr>
              <a:t>"Xin chào mọi người! Chúng tôi rất vui </a:t>
            </a:r>
            <a:r>
              <a:rPr lang="vi-VN" sz="3200" b="1" smtClean="0">
                <a:latin typeface="UTM LinotypeZapfino KT" panose="02040603050506020204" pitchFamily="18" charset="0"/>
              </a:rPr>
              <a:t>được</a:t>
            </a:r>
            <a:r>
              <a:rPr lang="vi-VN" sz="3600" b="1" smtClean="0">
                <a:latin typeface="UTM LinotypeZapfino KT" panose="02040603050506020204" pitchFamily="18" charset="0"/>
              </a:rPr>
              <a:t> có mặt ở đây hôm nay!"Chúng tôi là đội Hàn Quốc, và chúng tôi rất tự hào đại diện cho đất nước của mình trong sự kiện này. Bây giờ, tôi xin phép được giới thiệu từng thành viên trong đội:</a:t>
            </a:r>
            <a:endParaRPr lang="vi-VN" sz="3600" b="1">
              <a:latin typeface="UTM LinotypeZapfino KT" panose="02040603050506020204" pitchFamily="18" charset="0"/>
            </a:endParaRPr>
          </a:p>
        </p:txBody>
      </p:sp>
      <p:sp>
        <p:nvSpPr>
          <p:cNvPr id="21" name="TextBox 20">
            <a:extLst>
              <a:ext uri="{FF2B5EF4-FFF2-40B4-BE49-F238E27FC236}">
                <a16:creationId xmlns:a16="http://schemas.microsoft.com/office/drawing/2014/main" xmlns="" id="{CE7365C8-9704-7269-0F24-DCE988577E76}"/>
              </a:ext>
            </a:extLst>
          </p:cNvPr>
          <p:cNvSpPr txBox="1"/>
          <p:nvPr/>
        </p:nvSpPr>
        <p:spPr>
          <a:xfrm>
            <a:off x="697887" y="1196752"/>
            <a:ext cx="7775649" cy="3970318"/>
          </a:xfrm>
          <a:prstGeom prst="rect">
            <a:avLst/>
          </a:prstGeom>
          <a:noFill/>
        </p:spPr>
        <p:txBody>
          <a:bodyPr wrap="square" rtlCol="0">
            <a:spAutoFit/>
          </a:bodyPr>
          <a:lstStyle/>
          <a:p>
            <a:pPr algn="just"/>
            <a:r>
              <a:rPr lang="vi-VN" sz="3600" b="1">
                <a:latin typeface="UTM LinotypeZapfino KT" panose="02040603050506020204" pitchFamily="18" charset="0"/>
              </a:rPr>
              <a:t>Đây là Min-jun đội trưởng, còn đây là Ji-ho người hỗ trợ,đây là Hana đội phó và tôi Yuna thành viên trong đội. Đây là quốc kỳ của Hàn Quốc, hay còn gọi là 'Taegeukgi'. Nó biểu tượng cho sự hòa hợp và cân bằng trong tự nhiên. </a:t>
            </a:r>
          </a:p>
        </p:txBody>
      </p:sp>
      <p:sp>
        <p:nvSpPr>
          <p:cNvPr id="22" name="TextBox 21">
            <a:extLst>
              <a:ext uri="{FF2B5EF4-FFF2-40B4-BE49-F238E27FC236}">
                <a16:creationId xmlns:a16="http://schemas.microsoft.com/office/drawing/2014/main" xmlns="" id="{CE7365C8-9704-7269-0F24-DCE988577E76}"/>
              </a:ext>
            </a:extLst>
          </p:cNvPr>
          <p:cNvSpPr txBox="1"/>
          <p:nvPr/>
        </p:nvSpPr>
        <p:spPr>
          <a:xfrm>
            <a:off x="723069" y="1196752"/>
            <a:ext cx="7775649" cy="4524315"/>
          </a:xfrm>
          <a:prstGeom prst="rect">
            <a:avLst/>
          </a:prstGeom>
          <a:noFill/>
        </p:spPr>
        <p:txBody>
          <a:bodyPr wrap="square" rtlCol="0">
            <a:spAutoFit/>
          </a:bodyPr>
          <a:lstStyle/>
          <a:p>
            <a:pPr algn="just"/>
            <a:r>
              <a:rPr lang="vi-VN" sz="3200" b="1">
                <a:latin typeface="UTM LinotypeZapfino KT" panose="02040603050506020204" pitchFamily="18" charset="0"/>
              </a:rPr>
              <a:t>Màu trắng của lá cờ tượng trưng cho hòa bình, màu đỏ và xanh thể hiện hai yếu tố đối lập, và các hình tròn thể hiện sự chuyển động và sự sống. Hàn Quốc nổi tiếng với nền văn hóa phong phú, lịch sử lâu đời và những thành tựu công nghệ tiên tiến. Dưới đây là một số hình ảnh tuyệt đẹp về Hàn Quốc, từ các ngôi đền cổ xưa đến những thành phố hiện đại."</a:t>
            </a:r>
          </a:p>
        </p:txBody>
      </p:sp>
      <p:sp>
        <p:nvSpPr>
          <p:cNvPr id="23" name="TextBox 22">
            <a:extLst>
              <a:ext uri="{FF2B5EF4-FFF2-40B4-BE49-F238E27FC236}">
                <a16:creationId xmlns:a16="http://schemas.microsoft.com/office/drawing/2014/main" xmlns="" id="{CE7365C8-9704-7269-0F24-DCE988577E76}"/>
              </a:ext>
            </a:extLst>
          </p:cNvPr>
          <p:cNvSpPr txBox="1"/>
          <p:nvPr/>
        </p:nvSpPr>
        <p:spPr>
          <a:xfrm>
            <a:off x="875469" y="1349152"/>
            <a:ext cx="7775649" cy="2554545"/>
          </a:xfrm>
          <a:prstGeom prst="rect">
            <a:avLst/>
          </a:prstGeom>
          <a:noFill/>
        </p:spPr>
        <p:txBody>
          <a:bodyPr wrap="square" rtlCol="0">
            <a:spAutoFit/>
          </a:bodyPr>
          <a:lstStyle/>
          <a:p>
            <a:pPr algn="just"/>
            <a:r>
              <a:rPr lang="vi-VN" sz="3200" b="1">
                <a:latin typeface="UTM LinotypeZapfino KT" panose="02040603050506020204" pitchFamily="18" charset="0"/>
              </a:rPr>
              <a:t>Hy vọng rằng qua buổi trò chuyện này, mọi người sẽ hiểu rõ hơn về đất nước và văn hóa Hàn Quốc. Chúng tôi rất mong chờ được tham gia vào các hoạt động và giao lưu với tất cả các bạn!" </a:t>
            </a:r>
          </a:p>
        </p:txBody>
      </p:sp>
    </p:spTree>
    <p:extLst>
      <p:ext uri="{BB962C8B-B14F-4D97-AF65-F5344CB8AC3E}">
        <p14:creationId xmlns:p14="http://schemas.microsoft.com/office/powerpoint/2010/main" val="193160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22" grpId="0"/>
      <p:bldP spid="22" grpId="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ìm hiểu ý nghĩa lá cờ Hàn Quố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 y="7936"/>
            <a:ext cx="9145187" cy="685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https://encrypted-tbn2.gstatic.com/licensed-image?q=tbn:ANd9GcTV-LQwpWkkNU5JhBbpkNCbAGVLsJlJiflSdKjHQhyMDnd2CL-4O87RkCUVWEI1WIplxzqMN7oEJkDg6idRYYI4pke20QxYaAhSBHaK6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 y="-744"/>
            <a:ext cx="9143999" cy="6889998"/>
          </a:xfrm>
          <a:prstGeom prst="rect">
            <a:avLst/>
          </a:prstGeom>
          <a:solidFill>
            <a:srgbClr val="00B0F0"/>
          </a:solidFill>
        </p:spPr>
      </p:pic>
      <p:sp>
        <p:nvSpPr>
          <p:cNvPr id="5" name="Rectangle 4"/>
          <p:cNvSpPr/>
          <p:nvPr/>
        </p:nvSpPr>
        <p:spPr>
          <a:xfrm>
            <a:off x="0" y="0"/>
            <a:ext cx="4660250" cy="584775"/>
          </a:xfrm>
          <a:prstGeom prst="rect">
            <a:avLst/>
          </a:prstGeom>
          <a:solidFill>
            <a:schemeClr val="accent4">
              <a:lumMod val="20000"/>
              <a:lumOff val="80000"/>
            </a:schemeClr>
          </a:solidFill>
          <a:ln>
            <a:solidFill>
              <a:srgbClr val="00B0F0"/>
            </a:solidFill>
          </a:ln>
        </p:spPr>
        <p:txBody>
          <a:bodyPr wrap="none">
            <a:spAutoFit/>
          </a:bodyPr>
          <a:lstStyle/>
          <a:p>
            <a:r>
              <a:rPr lang="vi-VN" sz="2800">
                <a:latin typeface="UTM Avo"/>
              </a:rPr>
              <a:t>Cung </a:t>
            </a:r>
            <a:r>
              <a:rPr lang="vi-VN" sz="3200">
                <a:latin typeface="UTM Avo"/>
              </a:rPr>
              <a:t>điện</a:t>
            </a:r>
            <a:r>
              <a:rPr lang="vi-VN" sz="2800">
                <a:latin typeface="UTM Avo"/>
              </a:rPr>
              <a:t> Gyeongbokgung</a:t>
            </a:r>
          </a:p>
        </p:txBody>
      </p:sp>
      <p:pic>
        <p:nvPicPr>
          <p:cNvPr id="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85"/>
            <a:ext cx="9144000" cy="702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5" y="-300385"/>
            <a:ext cx="9180972" cy="718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210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1000" fill="hold"/>
                                        <p:tgtEl>
                                          <p:spTgt spid="2051"/>
                                        </p:tgtEl>
                                        <p:attrNameLst>
                                          <p:attrName>ppt_w</p:attrName>
                                        </p:attrNameLst>
                                      </p:cBhvr>
                                      <p:tavLst>
                                        <p:tav tm="0">
                                          <p:val>
                                            <p:fltVal val="0"/>
                                          </p:val>
                                        </p:tav>
                                        <p:tav tm="100000">
                                          <p:val>
                                            <p:strVal val="#ppt_w"/>
                                          </p:val>
                                        </p:tav>
                                      </p:tavLst>
                                    </p:anim>
                                    <p:anim calcmode="lin" valueType="num">
                                      <p:cBhvr>
                                        <p:cTn id="8" dur="1000" fill="hold"/>
                                        <p:tgtEl>
                                          <p:spTgt spid="2051"/>
                                        </p:tgtEl>
                                        <p:attrNameLst>
                                          <p:attrName>ppt_h</p:attrName>
                                        </p:attrNameLst>
                                      </p:cBhvr>
                                      <p:tavLst>
                                        <p:tav tm="0">
                                          <p:val>
                                            <p:fltVal val="0"/>
                                          </p:val>
                                        </p:tav>
                                        <p:tav tm="100000">
                                          <p:val>
                                            <p:strVal val="#ppt_h"/>
                                          </p:val>
                                        </p:tav>
                                      </p:tavLst>
                                    </p:anim>
                                    <p:anim calcmode="lin" valueType="num">
                                      <p:cBhvr>
                                        <p:cTn id="9" dur="1000" fill="hold"/>
                                        <p:tgtEl>
                                          <p:spTgt spid="2051"/>
                                        </p:tgtEl>
                                        <p:attrNameLst>
                                          <p:attrName>style.rotation</p:attrName>
                                        </p:attrNameLst>
                                      </p:cBhvr>
                                      <p:tavLst>
                                        <p:tav tm="0">
                                          <p:val>
                                            <p:fltVal val="90"/>
                                          </p:val>
                                        </p:tav>
                                        <p:tav tm="100000">
                                          <p:val>
                                            <p:fltVal val="0"/>
                                          </p:val>
                                        </p:tav>
                                      </p:tavLst>
                                    </p:anim>
                                    <p:animEffect transition="in" filter="fade">
                                      <p:cBhvr>
                                        <p:cTn id="10" dur="1000"/>
                                        <p:tgtEl>
                                          <p:spTgt spid="205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8" descr="Gan là nhà máy thải độc, muốn gan khoẻ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7" name="AutoShape 10" descr="Gan là nhà máy thải độc, muốn gan khoẻ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8" name="AutoShape 13" descr="Thủ đô Seoul Hàn Quốc: top 10 điểm đến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8" name="Picture 17">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028D1355-CEF6-3700-7FFE-D2BEBE07006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18">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 xmlns:a16="http://schemas.microsoft.com/office/drawing/2014/main" xmlns:lc="http://schemas.openxmlformats.org/drawingml/2006/lockedCanvas" id="{8BABA509-3A73-BE37-456F-DDDAB29AA58D}"/>
              </a:ext>
            </a:extLst>
          </p:cNvPr>
          <p:cNvPicPr/>
          <p:nvPr/>
        </p:nvPicPr>
        <p:blipFill>
          <a:blip r:embed="rId3"/>
          <a:stretch>
            <a:fillRect/>
          </a:stretch>
        </p:blipFill>
        <p:spPr>
          <a:xfrm>
            <a:off x="-166816" y="764704"/>
            <a:ext cx="9505056" cy="6237312"/>
          </a:xfrm>
          <a:prstGeom prst="rect">
            <a:avLst/>
          </a:prstGeom>
        </p:spPr>
      </p:pic>
      <p:sp>
        <p:nvSpPr>
          <p:cNvPr id="23" name="TextBox 22">
            <a:extLst>
              <a:ext uri="{FF2B5EF4-FFF2-40B4-BE49-F238E27FC236}">
                <a16:creationId xmlns:a16="http://schemas.microsoft.com/office/drawing/2014/main" xmlns="" id="{CE7365C8-9704-7269-0F24-DCE988577E76}"/>
              </a:ext>
            </a:extLst>
          </p:cNvPr>
          <p:cNvSpPr txBox="1"/>
          <p:nvPr/>
        </p:nvSpPr>
        <p:spPr>
          <a:xfrm>
            <a:off x="697887" y="1484784"/>
            <a:ext cx="7775649" cy="3785652"/>
          </a:xfrm>
          <a:prstGeom prst="rect">
            <a:avLst/>
          </a:prstGeom>
          <a:noFill/>
        </p:spPr>
        <p:txBody>
          <a:bodyPr wrap="square" rtlCol="0">
            <a:spAutoFit/>
          </a:bodyPr>
          <a:lstStyle/>
          <a:p>
            <a:pPr algn="just"/>
            <a:r>
              <a:rPr lang="vi-VN" sz="4000" b="1">
                <a:latin typeface="UTM LinotypeZapfino KT" panose="02040603050506020204" pitchFamily="18" charset="0"/>
              </a:rPr>
              <a:t>Hy vọng rằng qua buổi trò chuyện này, mọi người sẽ hiểu rõ hơn về đất nước và văn hóa Hàn Quốc. Chúng tôi rất mong chờ được tham gia vào các hoạt động và giao lưu với tất cả các bạn!" </a:t>
            </a:r>
          </a:p>
        </p:txBody>
      </p:sp>
    </p:spTree>
    <p:extLst>
      <p:ext uri="{BB962C8B-B14F-4D97-AF65-F5344CB8AC3E}">
        <p14:creationId xmlns:p14="http://schemas.microsoft.com/office/powerpoint/2010/main" val="306442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CE7365C8-9704-7269-0F24-DCE988577E76}"/>
              </a:ext>
            </a:extLst>
          </p:cNvPr>
          <p:cNvSpPr txBox="1"/>
          <p:nvPr/>
        </p:nvSpPr>
        <p:spPr>
          <a:xfrm>
            <a:off x="0" y="836712"/>
            <a:ext cx="9144000" cy="4339650"/>
          </a:xfrm>
          <a:prstGeom prst="rect">
            <a:avLst/>
          </a:prstGeom>
          <a:noFill/>
        </p:spPr>
        <p:txBody>
          <a:bodyPr wrap="square" rtlCol="0">
            <a:spAutoFit/>
          </a:bodyPr>
          <a:lstStyle/>
          <a:p>
            <a:pPr algn="ctr"/>
            <a:r>
              <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p>
        </p:txBody>
      </p:sp>
    </p:spTree>
    <p:extLst>
      <p:ext uri="{BB962C8B-B14F-4D97-AF65-F5344CB8AC3E}">
        <p14:creationId xmlns:p14="http://schemas.microsoft.com/office/powerpoint/2010/main" val="6174853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431</TotalTime>
  <Words>465</Words>
  <Application>Microsoft Office PowerPoint</Application>
  <PresentationFormat>On-screen Show (4:3)</PresentationFormat>
  <Paragraphs>20</Paragraphs>
  <Slides>9</Slides>
  <Notes>0</Notes>
  <HiddenSlides>0</HiddenSlides>
  <MMClips>1</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75</cp:revision>
  <dcterms:created xsi:type="dcterms:W3CDTF">2024-09-24T14:24:44Z</dcterms:created>
  <dcterms:modified xsi:type="dcterms:W3CDTF">2024-09-29T15:57:05Z</dcterms:modified>
</cp:coreProperties>
</file>