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8" r:id="rId9"/>
    <p:sldId id="269" r:id="rId10"/>
    <p:sldId id="270" r:id="rId11"/>
    <p:sldId id="271" r:id="rId12"/>
    <p:sldId id="275" r:id="rId13"/>
    <p:sldId id="276" r:id="rId14"/>
    <p:sldId id="277" r:id="rId15"/>
    <p:sldId id="278" r:id="rId16"/>
    <p:sldId id="263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28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hyperlink" Target="https://hoc10.vn/doc-sach/tu-nhien-va-xa-hoi-3/1/137/25/" TargetMode="Externa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hyperlink" Target="https://hoc10.vn/doc-sach/tu-nhien-va-xa-hoi-3/1/137/25/" TargetMode="Externa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355832" y="633344"/>
            <a:ext cx="10152993" cy="2045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200"/>
              <a:buFont typeface="Arial" panose="020B0604020202020204"/>
              <a:buNone/>
            </a:pPr>
            <a:r>
              <a:rPr lang="en-US" sz="5200" b="1" i="0" u="none" strike="noStrike" cap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Chủ</a:t>
            </a:r>
            <a:r>
              <a:rPr lang="en-US" sz="5200" b="1" i="0" u="none" strike="noStrike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 </a:t>
            </a:r>
            <a:r>
              <a:rPr lang="en-US" sz="5200" b="1" i="0" u="none" strike="noStrike" cap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đề</a:t>
            </a:r>
            <a:r>
              <a:rPr lang="en-US" sz="5200" b="1" i="0" u="none" strike="noStrike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 2: </a:t>
            </a:r>
            <a:r>
              <a:rPr lang="en-US" sz="5200" b="1" i="0" u="none" strike="noStrike" cap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Trường</a:t>
            </a:r>
            <a:r>
              <a:rPr lang="en-US" sz="5200" b="1" i="0" u="none" strike="noStrike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 </a:t>
            </a:r>
            <a:r>
              <a:rPr lang="en-US" sz="5200" b="1" i="0" u="none" strike="noStrike" cap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học</a:t>
            </a:r>
            <a:endParaRPr sz="5200" b="1" i="0" u="none" strike="noStrike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UD Digi Kyokasho N-B" panose="02020700000000000000" pitchFamily="18" charset="-128"/>
              <a:sym typeface="Arial" panose="020B0604020202020204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692168" y="260111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/>
              <a:buNone/>
            </a:pPr>
            <a:r>
              <a:rPr lang="en-US" sz="5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Bài</a:t>
            </a:r>
            <a:r>
              <a:rPr lang="en-US" sz="5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 5</a:t>
            </a:r>
            <a:endParaRPr sz="5000" dirty="0">
              <a:latin typeface="UTM Avo" panose="02040603050506020204" pitchFamily="18" charset="0"/>
              <a:ea typeface="UD Digi Kyokasho N-B" panose="02020700000000000000" pitchFamily="18" charset="-128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/>
              <a:buNone/>
            </a:pPr>
            <a:r>
              <a:rPr lang="en-US" sz="5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Một</a:t>
            </a:r>
            <a:r>
              <a:rPr lang="en-US" sz="5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 </a:t>
            </a:r>
            <a:r>
              <a:rPr lang="en-US" sz="5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số</a:t>
            </a:r>
            <a:r>
              <a:rPr lang="en-US" sz="5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 </a:t>
            </a:r>
            <a:r>
              <a:rPr lang="en-US" sz="5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hoạt</a:t>
            </a:r>
            <a:r>
              <a:rPr lang="en-US" sz="5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 </a:t>
            </a:r>
            <a:r>
              <a:rPr lang="en-US" sz="5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động</a:t>
            </a:r>
            <a:r>
              <a:rPr lang="en-US" sz="5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 </a:t>
            </a:r>
            <a:r>
              <a:rPr lang="en-US" sz="5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kết</a:t>
            </a:r>
            <a:r>
              <a:rPr lang="en-US" sz="5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 </a:t>
            </a:r>
            <a:r>
              <a:rPr lang="en-US" sz="5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nối</a:t>
            </a:r>
            <a:r>
              <a:rPr lang="en-US" sz="5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 </a:t>
            </a:r>
            <a:endParaRPr lang="en-US" sz="5000" b="1" i="0" u="none" strike="noStrike" cap="none" dirty="0">
              <a:solidFill>
                <a:srgbClr val="FF0000"/>
              </a:solidFill>
              <a:latin typeface="UTM Avo" panose="02040603050506020204" pitchFamily="18" charset="0"/>
              <a:ea typeface="UD Digi Kyokasho N-B" panose="02020700000000000000" pitchFamily="18" charset="-128"/>
              <a:sym typeface="Arial" panose="020B0604020202020204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/>
              <a:buNone/>
            </a:pPr>
            <a:r>
              <a:rPr lang="en-US" sz="5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với</a:t>
            </a:r>
            <a:r>
              <a:rPr lang="en-US" sz="5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 </a:t>
            </a:r>
            <a:r>
              <a:rPr lang="en-US" sz="5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xã</a:t>
            </a:r>
            <a:r>
              <a:rPr lang="en-US" sz="5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 </a:t>
            </a:r>
            <a:r>
              <a:rPr lang="en-US" sz="5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hội</a:t>
            </a:r>
            <a:r>
              <a:rPr lang="en-US" sz="5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 </a:t>
            </a:r>
            <a:r>
              <a:rPr lang="en-US" sz="5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của</a:t>
            </a:r>
            <a:r>
              <a:rPr lang="en-US" sz="5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 </a:t>
            </a:r>
            <a:r>
              <a:rPr lang="en-US" sz="5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trường</a:t>
            </a:r>
            <a:r>
              <a:rPr lang="en-US" sz="5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 </a:t>
            </a:r>
            <a:r>
              <a:rPr lang="en-US" sz="5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học</a:t>
            </a:r>
            <a:endParaRPr sz="5000" b="1" i="0" u="none" strike="noStrike" cap="none" dirty="0">
              <a:solidFill>
                <a:srgbClr val="FF0000"/>
              </a:solidFill>
              <a:latin typeface="UTM Avo" panose="02040603050506020204" pitchFamily="18" charset="0"/>
              <a:ea typeface="UD Digi Kyokasho N-B" panose="02020700000000000000" pitchFamily="18" charset="-128"/>
              <a:sym typeface="Arial" panose="020B0604020202020204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9063429" y="214969"/>
            <a:ext cx="2782110" cy="71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 panose="020B0604020202020204"/>
              <a:buNone/>
            </a:pPr>
            <a:r>
              <a:rPr lang="en-US" sz="360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UD Digi Kyokasho N-B" panose="02020700000000000000" pitchFamily="18" charset="-128"/>
                <a:sym typeface="Arial" panose="020B0604020202020204"/>
              </a:rPr>
              <a:t>TNXH 3</a:t>
            </a:r>
            <a:endParaRPr sz="3600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UD Digi Kyokasho N-B" panose="02020700000000000000" pitchFamily="18" charset="-128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985285" y="1859806"/>
            <a:ext cx="4012372" cy="1428317"/>
          </a:xfrm>
          <a:prstGeom prst="cloudCallout">
            <a:avLst>
              <a:gd name="adj1" fmla="val 27125"/>
              <a:gd name="adj2" fmla="val 8212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Thảo luận nhóm</a:t>
            </a:r>
            <a:endParaRPr lang="en-US" sz="2600" b="1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997657" y="3194811"/>
            <a:ext cx="5669655" cy="1373800"/>
          </a:xfrm>
          <a:prstGeom prst="wedgeRoundRectCallout">
            <a:avLst>
              <a:gd name="adj1" fmla="val -54064"/>
              <a:gd name="adj2" fmla="val 3635"/>
              <a:gd name="adj3" fmla="val 16667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ý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nghĩa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việc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hưởng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ứng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Trái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Đất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endParaRPr lang="en-US" sz="26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11"/>
          <p:cNvSpPr/>
          <p:nvPr/>
        </p:nvSpPr>
        <p:spPr>
          <a:xfrm>
            <a:off x="1758542" y="5097377"/>
            <a:ext cx="5669655" cy="1373800"/>
          </a:xfrm>
          <a:prstGeom prst="wedgeRoundRectCallout">
            <a:avLst>
              <a:gd name="adj1" fmla="val -54064"/>
              <a:gd name="adj2" fmla="val 3635"/>
              <a:gd name="adj3" fmla="val 16667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Nói về một số việc làm của em nhằm hưởng ứng ngày Trái Đất.</a:t>
            </a:r>
            <a:endParaRPr lang="en-US" sz="260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4220" y="1749850"/>
            <a:ext cx="7261413" cy="4141693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Ý </a:t>
            </a:r>
            <a:r>
              <a:rPr lang="en-US" sz="26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nghĩa</a:t>
            </a:r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việc</a:t>
            </a:r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trên</a:t>
            </a:r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6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Truyền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tải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điệp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Trái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Đất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Kêu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gọi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mọi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sử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dụng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kiệm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lượng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Ý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thức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tầm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quan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trọng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nguồn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nguyên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65" y="1749850"/>
            <a:ext cx="3484620" cy="348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/>
          <p:cNvSpPr/>
          <p:nvPr/>
        </p:nvSpPr>
        <p:spPr>
          <a:xfrm>
            <a:off x="1036272" y="2190307"/>
            <a:ext cx="9968426" cy="3955728"/>
          </a:xfrm>
          <a:prstGeom prst="roundRect">
            <a:avLst/>
          </a:prstGeom>
          <a:solidFill>
            <a:srgbClr val="DDEDD8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 Trái Đất là một sự kiện quốc tế, diễn ra vào lúc 8h30 đến 9h30 tối (giờ địa phương) ngày thứ Bảy cuối cùng của tháng 3 hằng năm. Hoạt động này được nhiều nước trên thế giới hưởng ứng tích cực, trong đó có Việt Nam.</a:t>
            </a:r>
            <a:endParaRPr lang="vi-VN" sz="26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 Trái Đất nhắc nhở mọi người cùng tiết kiệm để bảo vệ Trái Đất.</a:t>
            </a:r>
            <a:endParaRPr lang="vi-VN" sz="26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16733" y="1703061"/>
            <a:ext cx="2502377" cy="737214"/>
            <a:chOff x="1048869" y="1461831"/>
            <a:chExt cx="3240742" cy="954741"/>
          </a:xfrm>
        </p:grpSpPr>
        <p:sp>
          <p:nvSpPr>
            <p:cNvPr id="6" name="Rounded Rectangular Callout 1"/>
            <p:cNvSpPr/>
            <p:nvPr/>
          </p:nvSpPr>
          <p:spPr>
            <a:xfrm>
              <a:off x="1048869" y="1461831"/>
              <a:ext cx="3240742" cy="954741"/>
            </a:xfrm>
            <a:prstGeom prst="wedgeRoundRectCallout">
              <a:avLst>
                <a:gd name="adj1" fmla="val -54858"/>
                <a:gd name="adj2" fmla="val 47224"/>
                <a:gd name="adj3" fmla="val 16667"/>
              </a:avLst>
            </a:prstGeom>
            <a:solidFill>
              <a:srgbClr val="E7563B"/>
            </a:solidFill>
            <a:ln>
              <a:solidFill>
                <a:srgbClr val="E75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600" b="1" dirty="0">
                  <a:latin typeface="UTM Avo" panose="02040603050506020204" pitchFamily="18" charset="0"/>
                  <a:cs typeface="Arial" panose="020B0604020202020204" pitchFamily="34" charset="0"/>
                </a:rPr>
                <a:t> có </a:t>
              </a:r>
              <a:r>
                <a:rPr lang="en-US" sz="2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biết</a:t>
              </a:r>
              <a:r>
                <a:rPr lang="en-US" sz="2600" b="1" dirty="0">
                  <a:latin typeface="UTM Avo" panose="02040603050506020204" pitchFamily="18" charset="0"/>
                  <a:cs typeface="Arial" panose="020B0604020202020204" pitchFamily="34" charset="0"/>
                </a:rPr>
                <a:t>!</a:t>
              </a:r>
              <a:endParaRPr lang="en-US" sz="26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11"/>
            <p:cNvSpPr/>
            <p:nvPr/>
          </p:nvSpPr>
          <p:spPr>
            <a:xfrm>
              <a:off x="1156446" y="1553523"/>
              <a:ext cx="3025589" cy="771359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b="1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2"/>
          <p:cNvSpPr/>
          <p:nvPr/>
        </p:nvSpPr>
        <p:spPr>
          <a:xfrm>
            <a:off x="0" y="1590767"/>
            <a:ext cx="10555941" cy="535745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3.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Sự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tham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sinh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hoạt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động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nối</a:t>
            </a:r>
            <a:endParaRPr lang="en-US" sz="26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Cloud Callout 3"/>
          <p:cNvSpPr/>
          <p:nvPr/>
        </p:nvSpPr>
        <p:spPr>
          <a:xfrm>
            <a:off x="431241" y="2213484"/>
            <a:ext cx="3361767" cy="1653987"/>
          </a:xfrm>
          <a:prstGeom prst="cloudCallout">
            <a:avLst>
              <a:gd name="adj1" fmla="val 8615"/>
              <a:gd name="adj2" fmla="val 82860"/>
            </a:avLst>
          </a:prstGeom>
          <a:solidFill>
            <a:srgbClr val="FFFF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Thảo luận cặp đôi</a:t>
            </a:r>
            <a:endParaRPr lang="en-US" sz="26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243" y="2575938"/>
            <a:ext cx="7536316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>
                <a:latin typeface="UTM Avo" panose="02040603050506020204" pitchFamily="18" charset="0"/>
                <a:cs typeface="Arial" panose="020B0604020202020204" pitchFamily="34" charset="0"/>
              </a:rPr>
              <a:t>Quan </a:t>
            </a:r>
            <a:r>
              <a:rPr lang="en-US" sz="2000" b="1" i="1" dirty="0" err="1">
                <a:latin typeface="UTM Avo" panose="02040603050506020204" pitchFamily="18" charset="0"/>
                <a:cs typeface="Arial" panose="020B0604020202020204" pitchFamily="34" charset="0"/>
              </a:rPr>
              <a:t>sát</a:t>
            </a:r>
            <a:r>
              <a:rPr lang="en-US" sz="2000" b="1" i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000" b="1" i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000" b="1" i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  <a:cs typeface="Arial" panose="020B0604020202020204" pitchFamily="34" charset="0"/>
              </a:rPr>
              <a:t>ảnh</a:t>
            </a:r>
            <a:r>
              <a:rPr lang="en-US" sz="2000" b="1" i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000" b="1" i="1" dirty="0">
                <a:latin typeface="UTM Avo" panose="02040603050506020204" pitchFamily="18" charset="0"/>
                <a:cs typeface="Arial" panose="020B0604020202020204" pitchFamily="34" charset="0"/>
              </a:rPr>
              <a:t> SGK </a:t>
            </a:r>
            <a:r>
              <a:rPr lang="en-US" sz="2000" b="1" i="1" dirty="0" err="1"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000" b="1" i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sz="2000" b="1" i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  <a:cs typeface="Arial" panose="020B0604020202020204" pitchFamily="34" charset="0"/>
              </a:rPr>
              <a:t>hiện</a:t>
            </a:r>
            <a:r>
              <a:rPr lang="en-US" sz="2000" b="1" i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  <a:cs typeface="Arial" panose="020B0604020202020204" pitchFamily="34" charset="0"/>
              </a:rPr>
              <a:t>yêu</a:t>
            </a:r>
            <a:r>
              <a:rPr lang="en-US" sz="2000" b="1" i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r>
              <a:rPr lang="en-US" sz="2000" b="1" i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Giới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thiệu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nhận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xét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về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sự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hội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giao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0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6550" y="4241121"/>
            <a:ext cx="2826458" cy="2317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67" y="2003194"/>
            <a:ext cx="10777870" cy="1564030"/>
          </a:xfrm>
          <a:prstGeom prst="rect">
            <a:avLst/>
          </a:prstGeom>
        </p:spPr>
      </p:pic>
      <p:pic>
        <p:nvPicPr>
          <p:cNvPr id="4" name="Google Shape;294;p1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318437" y="4550735"/>
            <a:ext cx="3806456" cy="2080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28333" y="312964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2"/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>
              <a:fillRect/>
            </a:stretch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  <a:endParaRPr lang="en-US" sz="1800" b="1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0971" y="3019647"/>
            <a:ext cx="2380401" cy="3664503"/>
          </a:xfrm>
          <a:prstGeom prst="rect">
            <a:avLst/>
          </a:prstGeom>
        </p:spPr>
      </p:pic>
      <p:sp>
        <p:nvSpPr>
          <p:cNvPr id="3" name="Oval Callout 3"/>
          <p:cNvSpPr/>
          <p:nvPr/>
        </p:nvSpPr>
        <p:spPr>
          <a:xfrm>
            <a:off x="3871372" y="1552888"/>
            <a:ext cx="6651875" cy="2933518"/>
          </a:xfrm>
          <a:prstGeom prst="wedgeEllipseCallout">
            <a:avLst>
              <a:gd name="adj1" fmla="val -47844"/>
              <a:gd name="adj2" fmla="val 28629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tên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hoạt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trường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US" sz="26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từng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tham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28333" y="312964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2"/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>
              <a:fillRect/>
            </a:stretch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  <a:endParaRPr lang="en-US" sz="1800" b="1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23138" r="6281" b="4118"/>
          <a:stretch>
            <a:fillRect/>
          </a:stretch>
        </p:blipFill>
        <p:spPr>
          <a:xfrm>
            <a:off x="6167986" y="2403605"/>
            <a:ext cx="6024014" cy="4454395"/>
          </a:xfrm>
          <a:prstGeom prst="rect">
            <a:avLst/>
          </a:prstGeom>
        </p:spPr>
      </p:pic>
      <p:sp>
        <p:nvSpPr>
          <p:cNvPr id="3" name="Pentagon 1"/>
          <p:cNvSpPr/>
          <p:nvPr/>
        </p:nvSpPr>
        <p:spPr>
          <a:xfrm>
            <a:off x="0" y="1555537"/>
            <a:ext cx="9983972" cy="84806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1.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Hoạt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động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nối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xã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hội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trường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ý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nghĩa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1479" y="4068058"/>
            <a:ext cx="5039279" cy="240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Quan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sát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1 – 3 ở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trang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25 SGK,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tên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ý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nghĩa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hoạt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do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trường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tổ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chức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Cloud Callout 12"/>
          <p:cNvSpPr/>
          <p:nvPr/>
        </p:nvSpPr>
        <p:spPr>
          <a:xfrm>
            <a:off x="1201479" y="2403605"/>
            <a:ext cx="4287622" cy="1271946"/>
          </a:xfrm>
          <a:prstGeom prst="cloudCallout">
            <a:avLst>
              <a:gd name="adj1" fmla="val -44061"/>
              <a:gd name="adj2" fmla="val 6985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Hoạt động cặp đôi</a:t>
            </a:r>
            <a:endParaRPr lang="en-US" sz="26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t="24925" r="48332" b="39151"/>
          <a:stretch>
            <a:fillRect/>
          </a:stretch>
        </p:blipFill>
        <p:spPr>
          <a:xfrm>
            <a:off x="6741042" y="2975503"/>
            <a:ext cx="5146048" cy="3782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1042" y="1518260"/>
            <a:ext cx="5004604" cy="154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Tên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hoạt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động</a:t>
            </a:r>
            <a:endParaRPr lang="en-US" sz="2200" b="1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  <a:cs typeface="Arial" panose="020B0604020202020204" pitchFamily="34" charset="0"/>
              </a:rPr>
              <a:t>Kỉ</a:t>
            </a:r>
            <a:r>
              <a:rPr lang="en-US" sz="2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Arial" panose="020B0604020202020204" pitchFamily="34" charset="0"/>
              </a:rPr>
              <a:t>niệm</a:t>
            </a:r>
            <a:r>
              <a:rPr lang="en-US" sz="2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r>
              <a:rPr lang="en-US" sz="2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US" sz="22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  <a:cs typeface="Arial" panose="020B0604020202020204" pitchFamily="34" charset="0"/>
              </a:rPr>
              <a:t>Quân</a:t>
            </a:r>
            <a:r>
              <a:rPr lang="en-US" sz="2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Arial" panose="020B0604020202020204" pitchFamily="34" charset="0"/>
              </a:rPr>
              <a:t>đội</a:t>
            </a:r>
            <a:r>
              <a:rPr lang="en-US" sz="2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Arial" panose="020B0604020202020204" pitchFamily="34" charset="0"/>
              </a:rPr>
              <a:t>dân</a:t>
            </a:r>
            <a:r>
              <a:rPr lang="en-US" sz="2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Arial" panose="020B0604020202020204" pitchFamily="34" charset="0"/>
              </a:rPr>
              <a:t>Việt</a:t>
            </a:r>
            <a:r>
              <a:rPr lang="en-US" sz="2200" dirty="0">
                <a:latin typeface="UTM Avo" panose="02040603050506020204" pitchFamily="18" charset="0"/>
                <a:cs typeface="Arial" panose="020B0604020202020204" pitchFamily="34" charset="0"/>
              </a:rPr>
              <a:t> Nam</a:t>
            </a:r>
            <a:endParaRPr lang="en-US" sz="22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845" y="1537329"/>
            <a:ext cx="5521732" cy="5058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Hoạt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tổ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chức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thường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niên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22/12.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giao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lưu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cô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đội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hiểu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rõ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lễ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đặc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biệt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này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Hoạt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này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có ý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nghĩa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việc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dục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lòng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yêu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nước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, ca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ngợi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trang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sử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hào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hùng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dân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tộc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0559" y="1783784"/>
            <a:ext cx="4961964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Tên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hoạt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động</a:t>
            </a:r>
            <a:endParaRPr lang="en-US" sz="2200" b="1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i="1" dirty="0" err="1">
                <a:latin typeface="UTM Avo" panose="02040603050506020204" pitchFamily="18" charset="0"/>
                <a:cs typeface="Arial" panose="020B0604020202020204" pitchFamily="34" charset="0"/>
              </a:rPr>
              <a:t>Thăm</a:t>
            </a:r>
            <a:r>
              <a:rPr lang="en-US" sz="2200" i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2200" i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UTM Avo" panose="02040603050506020204" pitchFamily="18" charset="0"/>
                <a:cs typeface="Arial" panose="020B0604020202020204" pitchFamily="34" charset="0"/>
              </a:rPr>
              <a:t>anh</a:t>
            </a:r>
            <a:r>
              <a:rPr lang="en-US" sz="2200" i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UTM Avo" panose="02040603050506020204" pitchFamily="18" charset="0"/>
                <a:cs typeface="Arial" panose="020B0604020202020204" pitchFamily="34" charset="0"/>
              </a:rPr>
              <a:t>hùng</a:t>
            </a:r>
            <a:r>
              <a:rPr lang="en-US" sz="2200" i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UTM Avo" panose="02040603050506020204" pitchFamily="18" charset="0"/>
                <a:cs typeface="Arial" panose="020B0604020202020204" pitchFamily="34" charset="0"/>
              </a:rPr>
              <a:t>dân</a:t>
            </a:r>
            <a:r>
              <a:rPr lang="en-US" sz="2200" i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UTM Avo" panose="02040603050506020204" pitchFamily="18" charset="0"/>
                <a:cs typeface="Arial" panose="020B0604020202020204" pitchFamily="34" charset="0"/>
              </a:rPr>
              <a:t>tộc</a:t>
            </a:r>
            <a:endParaRPr lang="en-US" sz="2200" i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8584" y="1917426"/>
            <a:ext cx="5329525" cy="4208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nhỏ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cùng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cô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thăm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viên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thân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liệt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sĩ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hiện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lòng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biết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ơn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sâu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sắc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tới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hệ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cha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anh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hy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sinh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nền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độc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do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dân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tộc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4" t="23138" r="6281" b="37924"/>
          <a:stretch>
            <a:fillRect/>
          </a:stretch>
        </p:blipFill>
        <p:spPr>
          <a:xfrm>
            <a:off x="6770559" y="2856163"/>
            <a:ext cx="5356657" cy="3877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2034561"/>
            <a:ext cx="6401611" cy="154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Tên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hoạt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động</a:t>
            </a:r>
            <a:endParaRPr lang="en-US" sz="2200" b="1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i="1" dirty="0" err="1">
                <a:latin typeface="UTM Avo" panose="02040603050506020204" pitchFamily="18" charset="0"/>
                <a:cs typeface="Arial" panose="020B0604020202020204" pitchFamily="34" charset="0"/>
              </a:rPr>
              <a:t>Ủng</a:t>
            </a:r>
            <a:r>
              <a:rPr lang="en-US" sz="2200" i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UTM Avo" panose="02040603050506020204" pitchFamily="18" charset="0"/>
                <a:cs typeface="Arial" panose="020B0604020202020204" pitchFamily="34" charset="0"/>
              </a:rPr>
              <a:t>hộ</a:t>
            </a:r>
            <a:r>
              <a:rPr lang="en-US" sz="2200" i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sz="2200" i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UTM Avo" panose="02040603050506020204" pitchFamily="18" charset="0"/>
                <a:cs typeface="Arial" panose="020B0604020202020204" pitchFamily="34" charset="0"/>
              </a:rPr>
              <a:t>bào</a:t>
            </a:r>
            <a:r>
              <a:rPr lang="en-US" sz="2200" i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UTM Avo" panose="02040603050506020204" pitchFamily="18" charset="0"/>
                <a:cs typeface="Arial" panose="020B0604020202020204" pitchFamily="34" charset="0"/>
              </a:rPr>
              <a:t>gặp</a:t>
            </a:r>
            <a:r>
              <a:rPr lang="en-US" sz="2200" i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US" sz="2200" i="1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i="1" dirty="0" err="1">
                <a:latin typeface="UTM Avo" panose="02040603050506020204" pitchFamily="18" charset="0"/>
                <a:cs typeface="Arial" panose="020B0604020202020204" pitchFamily="34" charset="0"/>
              </a:rPr>
              <a:t>thiên</a:t>
            </a:r>
            <a:r>
              <a:rPr lang="en-US" sz="2200" i="1" dirty="0">
                <a:latin typeface="UTM Avo" panose="02040603050506020204" pitchFamily="18" charset="0"/>
                <a:cs typeface="Arial" panose="020B0604020202020204" pitchFamily="34" charset="0"/>
              </a:rPr>
              <a:t> tai, </a:t>
            </a:r>
            <a:r>
              <a:rPr lang="en-US" sz="2200" i="1" dirty="0" err="1">
                <a:latin typeface="UTM Avo" panose="02040603050506020204" pitchFamily="18" charset="0"/>
                <a:cs typeface="Arial" panose="020B0604020202020204" pitchFamily="34" charset="0"/>
              </a:rPr>
              <a:t>lũ</a:t>
            </a:r>
            <a:r>
              <a:rPr lang="en-US" sz="2200" i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UTM Avo" panose="02040603050506020204" pitchFamily="18" charset="0"/>
                <a:cs typeface="Arial" panose="020B0604020202020204" pitchFamily="34" charset="0"/>
              </a:rPr>
              <a:t>lụt</a:t>
            </a:r>
            <a:r>
              <a:rPr lang="en-US" sz="2200" i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US" sz="2200" i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0" t="61530" r="15933" b="4119"/>
          <a:stretch>
            <a:fillRect/>
          </a:stretch>
        </p:blipFill>
        <p:spPr>
          <a:xfrm>
            <a:off x="6212958" y="3856371"/>
            <a:ext cx="5953054" cy="29084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2052" y="1665692"/>
            <a:ext cx="5017753" cy="499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diễn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ra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thường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niên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lũ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lụt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hằng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Chia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sẻ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khó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khăn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mất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mát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hoàn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cảnh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khốn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khó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khác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hiện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tinh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thần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quý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báu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dân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tộc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ta “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lá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lành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đùm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lá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rách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”.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956" y="1587717"/>
            <a:ext cx="4760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KẾT LUẬN</a:t>
            </a:r>
            <a:endParaRPr lang="en-US" sz="32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412" y="2278463"/>
            <a:ext cx="10851348" cy="281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2600" dirty="0" err="1">
                <a:latin typeface="UTM Avo" panose="02040603050506020204" pitchFamily="18" charset="0"/>
              </a:rPr>
              <a:t>Hoạt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động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kết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nối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với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xã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hội</a:t>
            </a:r>
            <a:r>
              <a:rPr lang="en-US" sz="2600" dirty="0">
                <a:latin typeface="UTM Avo" panose="02040603050506020204" pitchFamily="18" charset="0"/>
              </a:rPr>
              <a:t> là </a:t>
            </a:r>
            <a:r>
              <a:rPr lang="en-US" sz="2600" dirty="0" err="1">
                <a:latin typeface="UTM Avo" panose="02040603050506020204" pitchFamily="18" charset="0"/>
              </a:rPr>
              <a:t>những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hoạt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động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được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thực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hiện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nhằm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đem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lại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lợi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ích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cho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cộng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đồng</a:t>
            </a:r>
            <a:r>
              <a:rPr lang="en-US" sz="2600" dirty="0">
                <a:latin typeface="UTM Avo" panose="02040603050506020204" pitchFamily="18" charset="0"/>
              </a:rPr>
              <a:t>. Thông qua </a:t>
            </a:r>
            <a:r>
              <a:rPr lang="en-US" sz="2600" dirty="0" err="1">
                <a:latin typeface="UTM Avo" panose="02040603050506020204" pitchFamily="18" charset="0"/>
              </a:rPr>
              <a:t>hoạt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động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này</a:t>
            </a:r>
            <a:r>
              <a:rPr lang="en-US" sz="2600" dirty="0">
                <a:latin typeface="UTM Avo" panose="02040603050506020204" pitchFamily="18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</a:rPr>
              <a:t>chúng</a:t>
            </a:r>
            <a:r>
              <a:rPr lang="en-US" sz="2600" dirty="0">
                <a:latin typeface="UTM Avo" panose="02040603050506020204" pitchFamily="18" charset="0"/>
              </a:rPr>
              <a:t> ta </a:t>
            </a:r>
            <a:r>
              <a:rPr lang="vi-VN" sz="2600" dirty="0">
                <a:latin typeface="UTM Avo" panose="02040603050506020204" pitchFamily="18" charset="0"/>
              </a:rPr>
              <a:t>có cơ hội giúp đỡ mọi người, tăng thêm sự hiểu biết, được phát triển bản thân, được trau dồi các kĩ năng được làm quen với nhiều bạn mới.</a:t>
            </a:r>
            <a:endParaRPr lang="en-US" sz="2600" dirty="0">
              <a:latin typeface="UTM Avo" panose="020406030505060202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09184" y="5202578"/>
            <a:ext cx="5229030" cy="1424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2190</Words>
  <Application>WPS Presentation</Application>
  <PresentationFormat>Widescreen</PresentationFormat>
  <Paragraphs>69</Paragraphs>
  <Slides>14</Slides>
  <Notes>30</Notes>
  <HiddenSlides>0</HiddenSlides>
  <MMClips>13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SimSun</vt:lpstr>
      <vt:lpstr>Wingdings</vt:lpstr>
      <vt:lpstr>Arial</vt:lpstr>
      <vt:lpstr>Calibri</vt:lpstr>
      <vt:lpstr>UTM Avo</vt:lpstr>
      <vt:lpstr>UD Digi Kyokasho N-B</vt:lpstr>
      <vt:lpstr>LNTH-HOT-Ninja Std R 1</vt:lpstr>
      <vt:lpstr>Microsoft YaHei</vt:lpstr>
      <vt:lpstr>Arial Unicode MS</vt:lpstr>
      <vt:lpstr>Times New Roman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Ziczac</dc:creator>
  <cp:lastModifiedBy>Thị Thảo Nguyễn</cp:lastModifiedBy>
  <cp:revision>11</cp:revision>
  <dcterms:created xsi:type="dcterms:W3CDTF">2023-04-10T09:01:00Z</dcterms:created>
  <dcterms:modified xsi:type="dcterms:W3CDTF">2025-10-15T09:05:02Z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80AAF650ED1C41BDBCF6A2D6CB3FEA74_12</vt:lpwstr>
  </property>
  <property fmtid="{D5CDD505-2E9C-101B-9397-08002B2CF9AE}" pid="3" name="KSOProductBuildVer">
    <vt:lpwstr>1033-12.2.0.23131</vt:lpwstr>
  </property>
</Properties>
</file>