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15" r:id="rId3"/>
  </p:sldMasterIdLst>
  <p:notesMasterIdLst>
    <p:notesMasterId r:id="rId15"/>
  </p:notesMasterIdLst>
  <p:handoutMasterIdLst>
    <p:handoutMasterId r:id="rId16"/>
  </p:handoutMasterIdLst>
  <p:sldIdLst>
    <p:sldId id="323" r:id="rId4"/>
    <p:sldId id="257" r:id="rId5"/>
    <p:sldId id="2007577112" r:id="rId6"/>
    <p:sldId id="2007577119" r:id="rId7"/>
    <p:sldId id="2007577120" r:id="rId8"/>
    <p:sldId id="2007577121" r:id="rId9"/>
    <p:sldId id="2007577122" r:id="rId10"/>
    <p:sldId id="2007577123" r:id="rId11"/>
    <p:sldId id="2007577124" r:id="rId12"/>
    <p:sldId id="2007577125" r:id="rId13"/>
    <p:sldId id="200757712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05-05-2025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05-05-2025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3608F587-A0B0-F600-DB2A-D7F526B04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3" name="Hình chữ nhật: Góc Tròn 6">
            <a:extLst>
              <a:ext uri="{FF2B5EF4-FFF2-40B4-BE49-F238E27FC236}">
                <a16:creationId xmlns:a16="http://schemas.microsoft.com/office/drawing/2014/main" id="{7D7663D9-51AE-71DA-2FDF-F87FA4E174ED}"/>
              </a:ext>
            </a:extLst>
          </p:cNvPr>
          <p:cNvSpPr/>
          <p:nvPr userDrawn="1"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D192-19FA-B3FD-54D7-5BB9003AF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5F88C-C4F4-328D-87AB-CFBFF4B2B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EC55E-AABC-0258-A371-761B75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05-05-2025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BE7B2-942A-DA45-774D-A3EEC649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A59AC-1DFD-52FD-0DB0-30185A86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60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8734-30AF-E74D-08A9-FA2B7E34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07A9-CC25-6531-DC5D-F5CCF4EB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D9519-A081-888A-F2A5-27FC21B3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05-05-2025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34C23-634D-7B12-9B46-79B6A4CA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ADB81-9AF1-BB05-9269-E30A31F0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33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3E38-8BBE-2CBE-3769-B497FB1E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0B9BB-8EA0-06EE-E78A-512766E27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4A5E5-A4EE-9EC9-121D-7D63292D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05-05-2025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E41FA-1065-CBC0-40C0-B7129106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74932-3B4E-9EA5-21E7-26668658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35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9B9B7-BE28-812A-A4EB-DA578FD4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BEABF-DB87-ADEA-B662-5B7C67B2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47250-5B87-EE5F-022D-62C1FDA3E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DF6FC-EC73-444D-F02F-4432E491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05-05-2025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7599B-686B-8DD4-DDE0-F7B3B3E6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10C65-F02B-2D87-5062-7783327B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60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0196-A789-F0ED-4D34-AD185E9D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BCF63-6270-FED1-061F-9836E7FB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5BCBD-EE7F-348E-0230-3BEF50703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6095C-3235-2C4F-09C5-07C0B0167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EAD3A-1717-5C4C-00C1-A1B1ABF43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21D7E-C42B-EFCE-D6EA-03E84CC2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05-05-2025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E656F-8064-4FBC-D89C-6983CD50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8D052-4DAB-F1EA-0675-9B422908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8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05-05-2025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169E7-101B-7A09-2931-EA41C1A6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4DB15-7567-2F19-9DA4-805C5C1DE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05-05-2025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E4D25-6148-18E1-38A2-79A0B718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1E9F7-1E46-BEE4-17F2-D13D25E7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22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0D99C-DDC1-3528-9F41-776ADC9F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05-05-2025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7534E-FF0A-298B-6B55-2F216BD2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37A7E-54F5-8E5A-5AE8-B01618EA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9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5123-31D2-4B8A-10C5-3D2015B8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6F87D-01E9-664B-7D3C-F44ED15D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4662E-C3AF-212F-AF04-24B4153AD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826D3-C272-B1D9-018D-3D383E5A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05-05-2025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3C26F-93CE-FB49-6875-8018F36B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03A06-D914-9D8F-861A-7813A8BD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65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9EA06-997C-E02B-532D-0001022C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0138F-D581-C7B9-CA37-8B8DF4573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CD620-2D76-4F7B-7CFE-C7AE2EA56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39216-F502-8F58-4075-89A21799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05-05-2025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AB817-EC74-9C61-6AB2-81042200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BE123-C511-C357-533B-697A364F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94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50AD-4475-E58D-C5CC-5439D17E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4051A-BC5A-49CD-996B-3EA7CA8D7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A3E4E-61C4-97BF-76F0-7E943C23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05-05-2025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8E6A9-3C67-FA11-0220-02FF2312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7E4B5-2559-1EE6-923E-A5D39350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41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4C400C-FB21-C68A-96AD-116D1B6D8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FBD95-E035-E492-BE72-FA7B7E5FB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B7A4B-8D18-2064-76D7-01710B7E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05-05-2025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493F0-945D-CBEF-00E0-130BCB42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32077-2F1B-EBCA-B4CE-7F78AC08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4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912E58ED-CAB9-835B-0F36-F7886FDC6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3164EB0B-A2B1-FE35-28C5-663C7AB91353}"/>
              </a:ext>
            </a:extLst>
          </p:cNvPr>
          <p:cNvSpPr/>
          <p:nvPr userDrawn="1"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2025/5/5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-27444" y="0"/>
            <a:ext cx="12219444" cy="6857999"/>
          </a:xfrm>
          <a:prstGeom prst="rect">
            <a:avLst/>
          </a:prstGeom>
        </p:spPr>
      </p:pic>
      <p:pic>
        <p:nvPicPr>
          <p:cNvPr id="2" name="Picture 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996DF88C-5C6F-C285-5F95-BC6E5B51F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3" name="Hình chữ nhật: Góc Tròn 6">
            <a:extLst>
              <a:ext uri="{FF2B5EF4-FFF2-40B4-BE49-F238E27FC236}">
                <a16:creationId xmlns:a16="http://schemas.microsoft.com/office/drawing/2014/main" id="{58B894DC-7341-7733-6068-96ED19C79950}"/>
              </a:ext>
            </a:extLst>
          </p:cNvPr>
          <p:cNvSpPr/>
          <p:nvPr userDrawn="1"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28" y="-2542723"/>
            <a:ext cx="2031745" cy="189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19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A825A-40CA-46AA-0B49-4E945381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grpSp>
        <p:nvGrpSpPr>
          <p:cNvPr id="4" name="Nhóm 12">
            <a:extLst>
              <a:ext uri="{FF2B5EF4-FFF2-40B4-BE49-F238E27FC236}">
                <a16:creationId xmlns:a16="http://schemas.microsoft.com/office/drawing/2014/main" id="{8AF1AC38-A9E6-57B4-B9F5-BC2516C7A160}"/>
              </a:ext>
            </a:extLst>
          </p:cNvPr>
          <p:cNvGrpSpPr/>
          <p:nvPr/>
        </p:nvGrpSpPr>
        <p:grpSpPr>
          <a:xfrm>
            <a:off x="1593305" y="3016773"/>
            <a:ext cx="11223933" cy="1107997"/>
            <a:chOff x="-1786917" y="5907755"/>
            <a:chExt cx="8824330" cy="1151725"/>
          </a:xfrm>
        </p:grpSpPr>
        <p:sp>
          <p:nvSpPr>
            <p:cNvPr id="5" name="Hộp Văn bản 13">
              <a:extLst>
                <a:ext uri="{FF2B5EF4-FFF2-40B4-BE49-F238E27FC236}">
                  <a16:creationId xmlns:a16="http://schemas.microsoft.com/office/drawing/2014/main" id="{CB83ED30-4F59-143D-243F-AD6FEA0A2F44}"/>
                </a:ext>
              </a:extLst>
            </p:cNvPr>
            <p:cNvSpPr txBox="1"/>
            <p:nvPr/>
          </p:nvSpPr>
          <p:spPr>
            <a:xfrm>
              <a:off x="-1786917" y="5907756"/>
              <a:ext cx="8824330" cy="11517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 w="3810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KHỞI ĐỘNG</a:t>
              </a:r>
              <a:endParaRPr kumimoji="0" lang="vi-VN" sz="6600" b="0" i="0" u="none" strike="noStrike" kern="1200" cap="none" spc="0" normalizeH="0" baseline="0" noProof="0" dirty="0">
                <a:ln w="38100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Hộp Văn bản 14">
              <a:extLst>
                <a:ext uri="{FF2B5EF4-FFF2-40B4-BE49-F238E27FC236}">
                  <a16:creationId xmlns:a16="http://schemas.microsoft.com/office/drawing/2014/main" id="{30DE0224-8E8A-A506-105F-CA7F8472FF70}"/>
                </a:ext>
              </a:extLst>
            </p:cNvPr>
            <p:cNvSpPr txBox="1"/>
            <p:nvPr/>
          </p:nvSpPr>
          <p:spPr>
            <a:xfrm>
              <a:off x="-1285308" y="5907755"/>
              <a:ext cx="7821111" cy="11517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F4AFFF"/>
                  </a:solidFill>
                  <a:effectLst/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K</a:t>
              </a:r>
              <a:r>
                <a:rPr kumimoji="0" lang="en-US" sz="6600" b="0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FFFFAB"/>
                  </a:solidFill>
                  <a:effectLst/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H</a:t>
              </a:r>
              <a:r>
                <a:rPr kumimoji="0" lang="en-US" sz="6600" b="0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ABFFAB"/>
                  </a:solidFill>
                  <a:effectLst/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Ở</a:t>
              </a:r>
              <a:r>
                <a:rPr kumimoji="0" lang="en-US" sz="6600" b="0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ACD7FE"/>
                  </a:solidFill>
                  <a:effectLst/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I</a:t>
              </a:r>
              <a:r>
                <a:rPr kumimoji="0" lang="en-US" sz="6600" b="0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C6E3FE"/>
                  </a:solidFill>
                  <a:effectLst/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FFFFAB"/>
                  </a:solidFill>
                  <a:effectLst/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Đ</a:t>
              </a:r>
              <a:r>
                <a:rPr kumimoji="0" lang="en-US" sz="6600" b="0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FFD7AF"/>
                  </a:solidFill>
                  <a:effectLst/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Ộ</a:t>
              </a:r>
              <a:r>
                <a:rPr kumimoji="0" lang="en-US" sz="6600" b="0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ABFFAB"/>
                  </a:solidFill>
                  <a:effectLst/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N</a:t>
              </a:r>
              <a:r>
                <a:rPr kumimoji="0" lang="en-US" sz="6600" b="0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C6E3FE"/>
                  </a:solidFill>
                  <a:effectLst/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G</a:t>
              </a:r>
              <a:endParaRPr kumimoji="0" lang="vi-VN" sz="6600" b="0" i="0" u="none" strike="noStrike" kern="1200" cap="none" spc="0" normalizeH="0" baseline="0" noProof="0" dirty="0">
                <a:ln w="28575">
                  <a:solidFill>
                    <a:srgbClr val="0070C0"/>
                  </a:solidFill>
                </a:ln>
                <a:solidFill>
                  <a:srgbClr val="C6E3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946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170D9-BF6E-2CB5-5B6B-6C013D3A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7" name="Picture 6" descr="A yellow and pink text on a black background&#10;&#10;AI-generated content may be incorrect.">
            <a:extLst>
              <a:ext uri="{FF2B5EF4-FFF2-40B4-BE49-F238E27FC236}">
                <a16:creationId xmlns:a16="http://schemas.microsoft.com/office/drawing/2014/main" id="{AAE3B7C1-8C83-4E69-A14F-B93631209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42" y="1840854"/>
            <a:ext cx="9455716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28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3AF672-9DFB-5FFA-D856-C78BB31C84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667"/>
          <a:stretch/>
        </p:blipFill>
        <p:spPr>
          <a:xfrm>
            <a:off x="152401" y="3369923"/>
            <a:ext cx="5088868" cy="34023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CC133B8-6670-32D5-0AAC-4CBCD0ABA9C2}"/>
              </a:ext>
            </a:extLst>
          </p:cNvPr>
          <p:cNvGrpSpPr/>
          <p:nvPr/>
        </p:nvGrpSpPr>
        <p:grpSpPr>
          <a:xfrm>
            <a:off x="511759" y="549506"/>
            <a:ext cx="7005460" cy="2471095"/>
            <a:chOff x="-499893" y="-818671"/>
            <a:chExt cx="2171554" cy="939009"/>
          </a:xfrm>
        </p:grpSpPr>
        <p:sp>
          <p:nvSpPr>
            <p:cNvPr id="4" name="Oval Callout 49">
              <a:extLst>
                <a:ext uri="{FF2B5EF4-FFF2-40B4-BE49-F238E27FC236}">
                  <a16:creationId xmlns:a16="http://schemas.microsoft.com/office/drawing/2014/main" id="{C23E28DD-0889-DEDE-B839-F675D6EF507D}"/>
                </a:ext>
              </a:extLst>
            </p:cNvPr>
            <p:cNvSpPr/>
            <p:nvPr/>
          </p:nvSpPr>
          <p:spPr>
            <a:xfrm>
              <a:off x="-499893" y="-818671"/>
              <a:ext cx="2171554" cy="939009"/>
            </a:xfrm>
            <a:prstGeom prst="wedgeEllipseCallout">
              <a:avLst>
                <a:gd name="adj1" fmla="val 13442"/>
                <a:gd name="adj2" fmla="val 6615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6B60463-BA84-53B9-FED5-C6B62937EA5B}"/>
                </a:ext>
              </a:extLst>
            </p:cNvPr>
            <p:cNvSpPr txBox="1"/>
            <p:nvPr/>
          </p:nvSpPr>
          <p:spPr>
            <a:xfrm>
              <a:off x="-292953" y="-682749"/>
              <a:ext cx="1882217" cy="666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Lớp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mình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có 3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bạn trong đó có 15 bạn nữ. Tìm tỉ số phần trăm của HS nữ và HS nam.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9321DB4-3188-D74F-5DDE-43826C8F6CC4}"/>
              </a:ext>
            </a:extLst>
          </p:cNvPr>
          <p:cNvSpPr txBox="1"/>
          <p:nvPr/>
        </p:nvSpPr>
        <p:spPr>
          <a:xfrm>
            <a:off x="5770820" y="2617012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BCDA79-ED8C-B29C-28EF-6A3B535A590A}"/>
              </a:ext>
            </a:extLst>
          </p:cNvPr>
          <p:cNvSpPr txBox="1"/>
          <p:nvPr/>
        </p:nvSpPr>
        <p:spPr>
          <a:xfrm>
            <a:off x="5770820" y="3169905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30 – 15 = 15 (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9BDD6F-51E8-2B8B-0F11-27D0C281CF53}"/>
              </a:ext>
            </a:extLst>
          </p:cNvPr>
          <p:cNvSpPr txBox="1"/>
          <p:nvPr/>
        </p:nvSpPr>
        <p:spPr>
          <a:xfrm>
            <a:off x="5547537" y="3754695"/>
            <a:ext cx="6097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8430D3-6193-E049-C20E-795498F9AF27}"/>
              </a:ext>
            </a:extLst>
          </p:cNvPr>
          <p:cNvSpPr txBox="1"/>
          <p:nvPr/>
        </p:nvSpPr>
        <p:spPr>
          <a:xfrm>
            <a:off x="5855881" y="4956175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 :  30 x 100 = 50 % 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67E0F-2B5F-B159-77D9-736DC6FB7012}"/>
              </a:ext>
            </a:extLst>
          </p:cNvPr>
          <p:cNvSpPr txBox="1"/>
          <p:nvPr/>
        </p:nvSpPr>
        <p:spPr>
          <a:xfrm>
            <a:off x="5898411" y="5551598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50 %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990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with a desk and a lamp&#10;&#10;Description automatically generated">
            <a:extLst>
              <a:ext uri="{FF2B5EF4-FFF2-40B4-BE49-F238E27FC236}">
                <a16:creationId xmlns:a16="http://schemas.microsoft.com/office/drawing/2014/main" id="{FA119BCA-1FBA-D518-9625-434189AE1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3923C4-28FC-9558-0DD1-E6585527E867}"/>
              </a:ext>
            </a:extLst>
          </p:cNvPr>
          <p:cNvSpPr/>
          <p:nvPr/>
        </p:nvSpPr>
        <p:spPr>
          <a:xfrm>
            <a:off x="3477763" y="314970"/>
            <a:ext cx="8465318" cy="5019030"/>
          </a:xfrm>
          <a:custGeom>
            <a:avLst/>
            <a:gdLst>
              <a:gd name="connsiteX0" fmla="*/ 0 w 8465318"/>
              <a:gd name="connsiteY0" fmla="*/ 836522 h 5019030"/>
              <a:gd name="connsiteX1" fmla="*/ 836522 w 8465318"/>
              <a:gd name="connsiteY1" fmla="*/ 0 h 5019030"/>
              <a:gd name="connsiteX2" fmla="*/ 7628796 w 8465318"/>
              <a:gd name="connsiteY2" fmla="*/ 0 h 5019030"/>
              <a:gd name="connsiteX3" fmla="*/ 8465318 w 8465318"/>
              <a:gd name="connsiteY3" fmla="*/ 836522 h 5019030"/>
              <a:gd name="connsiteX4" fmla="*/ 8465318 w 8465318"/>
              <a:gd name="connsiteY4" fmla="*/ 4182508 h 5019030"/>
              <a:gd name="connsiteX5" fmla="*/ 7628796 w 8465318"/>
              <a:gd name="connsiteY5" fmla="*/ 5019030 h 5019030"/>
              <a:gd name="connsiteX6" fmla="*/ 836522 w 8465318"/>
              <a:gd name="connsiteY6" fmla="*/ 5019030 h 5019030"/>
              <a:gd name="connsiteX7" fmla="*/ 0 w 8465318"/>
              <a:gd name="connsiteY7" fmla="*/ 4182508 h 5019030"/>
              <a:gd name="connsiteX8" fmla="*/ 0 w 8465318"/>
              <a:gd name="connsiteY8" fmla="*/ 836522 h 5019030"/>
              <a:gd name="connsiteX0" fmla="*/ 0 w 8465318"/>
              <a:gd name="connsiteY0" fmla="*/ 836522 h 5019030"/>
              <a:gd name="connsiteX1" fmla="*/ 836522 w 8465318"/>
              <a:gd name="connsiteY1" fmla="*/ 0 h 5019030"/>
              <a:gd name="connsiteX2" fmla="*/ 7628796 w 8465318"/>
              <a:gd name="connsiteY2" fmla="*/ 0 h 5019030"/>
              <a:gd name="connsiteX3" fmla="*/ 8465318 w 8465318"/>
              <a:gd name="connsiteY3" fmla="*/ 836522 h 5019030"/>
              <a:gd name="connsiteX4" fmla="*/ 8465318 w 8465318"/>
              <a:gd name="connsiteY4" fmla="*/ 4182508 h 5019030"/>
              <a:gd name="connsiteX5" fmla="*/ 7628796 w 8465318"/>
              <a:gd name="connsiteY5" fmla="*/ 5019030 h 5019030"/>
              <a:gd name="connsiteX6" fmla="*/ 836522 w 8465318"/>
              <a:gd name="connsiteY6" fmla="*/ 5019030 h 5019030"/>
              <a:gd name="connsiteX7" fmla="*/ 0 w 8465318"/>
              <a:gd name="connsiteY7" fmla="*/ 4182508 h 5019030"/>
              <a:gd name="connsiteX8" fmla="*/ 0 w 8465318"/>
              <a:gd name="connsiteY8" fmla="*/ 836522 h 501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5019030" fill="none" extrusionOk="0">
                <a:moveTo>
                  <a:pt x="0" y="836522"/>
                </a:moveTo>
                <a:cubicBezTo>
                  <a:pt x="-40358" y="367996"/>
                  <a:pt x="453666" y="64724"/>
                  <a:pt x="836522" y="0"/>
                </a:cubicBezTo>
                <a:cubicBezTo>
                  <a:pt x="1932869" y="478939"/>
                  <a:pt x="5186441" y="208824"/>
                  <a:pt x="7628796" y="0"/>
                </a:cubicBezTo>
                <a:cubicBezTo>
                  <a:pt x="8143999" y="81954"/>
                  <a:pt x="8502888" y="420544"/>
                  <a:pt x="8465318" y="836522"/>
                </a:cubicBezTo>
                <a:cubicBezTo>
                  <a:pt x="8327411" y="1668099"/>
                  <a:pt x="8561708" y="3540774"/>
                  <a:pt x="8465318" y="4182508"/>
                </a:cubicBezTo>
                <a:cubicBezTo>
                  <a:pt x="8374978" y="4659340"/>
                  <a:pt x="8003943" y="4959104"/>
                  <a:pt x="7628796" y="5019030"/>
                </a:cubicBezTo>
                <a:cubicBezTo>
                  <a:pt x="4929821" y="5162249"/>
                  <a:pt x="1628937" y="5048418"/>
                  <a:pt x="836522" y="5019030"/>
                </a:cubicBezTo>
                <a:cubicBezTo>
                  <a:pt x="380421" y="4939268"/>
                  <a:pt x="-91285" y="4697807"/>
                  <a:pt x="0" y="4182508"/>
                </a:cubicBezTo>
                <a:cubicBezTo>
                  <a:pt x="-35260" y="3310394"/>
                  <a:pt x="96637" y="2041820"/>
                  <a:pt x="0" y="836522"/>
                </a:cubicBezTo>
                <a:close/>
              </a:path>
              <a:path w="8465318" h="5019030" stroke="0" extrusionOk="0">
                <a:moveTo>
                  <a:pt x="0" y="836522"/>
                </a:moveTo>
                <a:cubicBezTo>
                  <a:pt x="-13738" y="439667"/>
                  <a:pt x="368311" y="-7507"/>
                  <a:pt x="836522" y="0"/>
                </a:cubicBezTo>
                <a:cubicBezTo>
                  <a:pt x="2990473" y="306695"/>
                  <a:pt x="4525090" y="-82262"/>
                  <a:pt x="7628796" y="0"/>
                </a:cubicBezTo>
                <a:cubicBezTo>
                  <a:pt x="8096332" y="75872"/>
                  <a:pt x="8435661" y="470547"/>
                  <a:pt x="8465318" y="836522"/>
                </a:cubicBezTo>
                <a:cubicBezTo>
                  <a:pt x="8494306" y="2043926"/>
                  <a:pt x="8566907" y="2612134"/>
                  <a:pt x="8465318" y="4182508"/>
                </a:cubicBezTo>
                <a:cubicBezTo>
                  <a:pt x="8530426" y="4659976"/>
                  <a:pt x="8084620" y="5057478"/>
                  <a:pt x="7628796" y="5019030"/>
                </a:cubicBezTo>
                <a:cubicBezTo>
                  <a:pt x="4629242" y="5298054"/>
                  <a:pt x="1959184" y="4892508"/>
                  <a:pt x="836522" y="5019030"/>
                </a:cubicBezTo>
                <a:cubicBezTo>
                  <a:pt x="442570" y="4965597"/>
                  <a:pt x="-47272" y="4687860"/>
                  <a:pt x="0" y="4182508"/>
                </a:cubicBezTo>
                <a:cubicBezTo>
                  <a:pt x="35175" y="3689333"/>
                  <a:pt x="-5101" y="1332423"/>
                  <a:pt x="0" y="836522"/>
                </a:cubicBezTo>
                <a:close/>
              </a:path>
              <a:path w="8465318" h="5019030" fill="none" stroke="0" extrusionOk="0">
                <a:moveTo>
                  <a:pt x="0" y="836522"/>
                </a:moveTo>
                <a:cubicBezTo>
                  <a:pt x="-103293" y="324965"/>
                  <a:pt x="330190" y="55267"/>
                  <a:pt x="836522" y="0"/>
                </a:cubicBezTo>
                <a:cubicBezTo>
                  <a:pt x="1958017" y="185462"/>
                  <a:pt x="4798416" y="55405"/>
                  <a:pt x="7628796" y="0"/>
                </a:cubicBezTo>
                <a:cubicBezTo>
                  <a:pt x="8106029" y="80372"/>
                  <a:pt x="8475948" y="479550"/>
                  <a:pt x="8465318" y="836522"/>
                </a:cubicBezTo>
                <a:cubicBezTo>
                  <a:pt x="8231043" y="1633202"/>
                  <a:pt x="8603899" y="3615397"/>
                  <a:pt x="8465318" y="4182508"/>
                </a:cubicBezTo>
                <a:cubicBezTo>
                  <a:pt x="8429890" y="4653309"/>
                  <a:pt x="8076270" y="4984796"/>
                  <a:pt x="7628796" y="5019030"/>
                </a:cubicBezTo>
                <a:cubicBezTo>
                  <a:pt x="5058708" y="5168125"/>
                  <a:pt x="1686667" y="5189418"/>
                  <a:pt x="836522" y="5019030"/>
                </a:cubicBezTo>
                <a:cubicBezTo>
                  <a:pt x="371485" y="4868139"/>
                  <a:pt x="-91073" y="4737545"/>
                  <a:pt x="0" y="4182508"/>
                </a:cubicBezTo>
                <a:cubicBezTo>
                  <a:pt x="210124" y="3213180"/>
                  <a:pt x="94005" y="1983663"/>
                  <a:pt x="0" y="83652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465318"/>
                      <a:gd name="connsiteY0" fmla="*/ 836522 h 5019030"/>
                      <a:gd name="connsiteX1" fmla="*/ 836522 w 8465318"/>
                      <a:gd name="connsiteY1" fmla="*/ 0 h 5019030"/>
                      <a:gd name="connsiteX2" fmla="*/ 7628796 w 8465318"/>
                      <a:gd name="connsiteY2" fmla="*/ 0 h 5019030"/>
                      <a:gd name="connsiteX3" fmla="*/ 8465318 w 8465318"/>
                      <a:gd name="connsiteY3" fmla="*/ 836522 h 5019030"/>
                      <a:gd name="connsiteX4" fmla="*/ 8465318 w 8465318"/>
                      <a:gd name="connsiteY4" fmla="*/ 4182508 h 5019030"/>
                      <a:gd name="connsiteX5" fmla="*/ 7628796 w 8465318"/>
                      <a:gd name="connsiteY5" fmla="*/ 5019030 h 5019030"/>
                      <a:gd name="connsiteX6" fmla="*/ 836522 w 8465318"/>
                      <a:gd name="connsiteY6" fmla="*/ 5019030 h 5019030"/>
                      <a:gd name="connsiteX7" fmla="*/ 0 w 8465318"/>
                      <a:gd name="connsiteY7" fmla="*/ 4182508 h 5019030"/>
                      <a:gd name="connsiteX8" fmla="*/ 0 w 8465318"/>
                      <a:gd name="connsiteY8" fmla="*/ 836522 h 5019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465318" h="5019030" fill="none" extrusionOk="0">
                        <a:moveTo>
                          <a:pt x="0" y="836522"/>
                        </a:moveTo>
                        <a:cubicBezTo>
                          <a:pt x="-31104" y="369493"/>
                          <a:pt x="406899" y="26477"/>
                          <a:pt x="836522" y="0"/>
                        </a:cubicBezTo>
                        <a:cubicBezTo>
                          <a:pt x="1699103" y="130954"/>
                          <a:pt x="5170486" y="43574"/>
                          <a:pt x="7628796" y="0"/>
                        </a:cubicBezTo>
                        <a:cubicBezTo>
                          <a:pt x="8128638" y="58293"/>
                          <a:pt x="8489574" y="404236"/>
                          <a:pt x="8465318" y="836522"/>
                        </a:cubicBezTo>
                        <a:cubicBezTo>
                          <a:pt x="8314879" y="1679071"/>
                          <a:pt x="8551197" y="3590216"/>
                          <a:pt x="8465318" y="4182508"/>
                        </a:cubicBezTo>
                        <a:cubicBezTo>
                          <a:pt x="8419332" y="4652057"/>
                          <a:pt x="8067459" y="5002929"/>
                          <a:pt x="7628796" y="5019030"/>
                        </a:cubicBezTo>
                        <a:cubicBezTo>
                          <a:pt x="5098556" y="5174227"/>
                          <a:pt x="1694493" y="5182050"/>
                          <a:pt x="836522" y="5019030"/>
                        </a:cubicBezTo>
                        <a:cubicBezTo>
                          <a:pt x="379810" y="4947529"/>
                          <a:pt x="-41605" y="4668799"/>
                          <a:pt x="0" y="4182508"/>
                        </a:cubicBezTo>
                        <a:cubicBezTo>
                          <a:pt x="64656" y="3131741"/>
                          <a:pt x="-17807" y="1956779"/>
                          <a:pt x="0" y="836522"/>
                        </a:cubicBezTo>
                        <a:close/>
                      </a:path>
                      <a:path w="8465318" h="5019030" stroke="0" extrusionOk="0">
                        <a:moveTo>
                          <a:pt x="0" y="836522"/>
                        </a:moveTo>
                        <a:cubicBezTo>
                          <a:pt x="-10719" y="367912"/>
                          <a:pt x="323151" y="19281"/>
                          <a:pt x="836522" y="0"/>
                        </a:cubicBezTo>
                        <a:cubicBezTo>
                          <a:pt x="3099958" y="132882"/>
                          <a:pt x="4575515" y="-84951"/>
                          <a:pt x="7628796" y="0"/>
                        </a:cubicBezTo>
                        <a:cubicBezTo>
                          <a:pt x="8068841" y="21439"/>
                          <a:pt x="8449241" y="463386"/>
                          <a:pt x="8465318" y="836522"/>
                        </a:cubicBezTo>
                        <a:cubicBezTo>
                          <a:pt x="8485505" y="2094253"/>
                          <a:pt x="8617798" y="2615014"/>
                          <a:pt x="8465318" y="4182508"/>
                        </a:cubicBezTo>
                        <a:cubicBezTo>
                          <a:pt x="8519991" y="4650992"/>
                          <a:pt x="8111390" y="4976644"/>
                          <a:pt x="7628796" y="5019030"/>
                        </a:cubicBezTo>
                        <a:cubicBezTo>
                          <a:pt x="4724578" y="5106669"/>
                          <a:pt x="1999764" y="4946351"/>
                          <a:pt x="836522" y="5019030"/>
                        </a:cubicBezTo>
                        <a:cubicBezTo>
                          <a:pt x="366419" y="4941737"/>
                          <a:pt x="-46263" y="4708799"/>
                          <a:pt x="0" y="4182508"/>
                        </a:cubicBezTo>
                        <a:cubicBezTo>
                          <a:pt x="-38581" y="3642867"/>
                          <a:pt x="63341" y="1317404"/>
                          <a:pt x="0" y="83652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Hộp Văn bản 22">
            <a:extLst>
              <a:ext uri="{FF2B5EF4-FFF2-40B4-BE49-F238E27FC236}">
                <a16:creationId xmlns:a16="http://schemas.microsoft.com/office/drawing/2014/main" id="{A9D03521-E570-A200-6F7C-B61432A27C3A}"/>
              </a:ext>
            </a:extLst>
          </p:cNvPr>
          <p:cNvSpPr txBox="1"/>
          <p:nvPr/>
        </p:nvSpPr>
        <p:spPr>
          <a:xfrm>
            <a:off x="3477763" y="355482"/>
            <a:ext cx="8978584" cy="881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00" b="1" i="0" u="none" strike="noStrike" kern="1200" cap="none" spc="0" normalizeH="0" baseline="0" noProof="0" dirty="0" err="1">
                <a:ln w="254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kumimoji="0" lang="en-US" altLang="zh-CN" sz="3900" b="1" i="0" u="none" strike="noStrike" kern="1200" cap="none" spc="0" normalizeH="0" baseline="0" noProof="0" dirty="0">
                <a:ln w="254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...  Ngày ...  Tháng ...  </a:t>
            </a:r>
            <a:r>
              <a:rPr kumimoji="0" lang="en-US" altLang="zh-CN" sz="3900" b="1" i="0" u="none" strike="noStrike" kern="1200" cap="none" spc="0" normalizeH="0" baseline="0" noProof="0" dirty="0" err="1">
                <a:ln w="254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kumimoji="0" lang="en-US" altLang="zh-CN" sz="3900" b="1" i="0" u="none" strike="noStrike" kern="1200" cap="none" spc="0" normalizeH="0" baseline="0" noProof="0" dirty="0">
                <a:ln w="254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...…</a:t>
            </a:r>
          </a:p>
        </p:txBody>
      </p:sp>
      <p:pic>
        <p:nvPicPr>
          <p:cNvPr id="16" name="Picture 15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DE7F278D-DE8A-99B7-48C6-4D11354785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5075" y="1571779"/>
            <a:ext cx="4043590" cy="50957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8439A4-5443-BFE0-A6C1-FCE134EE4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773" y="1275030"/>
            <a:ext cx="3944454" cy="1158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75079A-BC48-1EFD-9C71-EB03D97A0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4622" y="2429566"/>
            <a:ext cx="8431499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52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2DD2345-071C-430B-9FCB-6AA0B82504F3}"/>
              </a:ext>
            </a:extLst>
          </p:cNvPr>
          <p:cNvGrpSpPr/>
          <p:nvPr/>
        </p:nvGrpSpPr>
        <p:grpSpPr>
          <a:xfrm>
            <a:off x="1176857" y="610892"/>
            <a:ext cx="11295133" cy="587016"/>
            <a:chOff x="1183343" y="1447876"/>
            <a:chExt cx="11295133" cy="58701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58A3895-B88D-45C5-95B4-6980980C4A29}"/>
                </a:ext>
              </a:extLst>
            </p:cNvPr>
            <p:cNvSpPr txBox="1"/>
            <p:nvPr/>
          </p:nvSpPr>
          <p:spPr>
            <a:xfrm>
              <a:off x="1811930" y="1447876"/>
              <a:ext cx="106665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 tỉ số của a và b (theo mẫu):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F5DD5CC-B417-453A-844E-FD84C64BF738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FD0B37F-4D42-F25F-5BE5-3374040F7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98" y="1391425"/>
            <a:ext cx="10525125" cy="1438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EFE336-1377-A124-8FFB-EDE7186C7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02" y="3193166"/>
            <a:ext cx="11415823" cy="100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4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4D0F46-4F47-60C6-266E-B4E5FF84C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59" y="839960"/>
            <a:ext cx="10972800" cy="968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FAFB7E-9B21-FA19-12E0-9A9119697B75}"/>
                  </a:ext>
                </a:extLst>
              </p:cNvPr>
              <p:cNvSpPr txBox="1"/>
              <p:nvPr/>
            </p:nvSpPr>
            <p:spPr>
              <a:xfrm>
                <a:off x="1073889" y="1956391"/>
                <a:ext cx="9462976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fr-FR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fr-FR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fr-FR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fr-FR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21 </a:t>
                </a:r>
                <a:r>
                  <a:rPr lang="fr-FR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fr-FR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100 </a:t>
                </a:r>
                <a:r>
                  <a:rPr lang="fr-FR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fr-FR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là 21: 100 </a:t>
                </a:r>
                <a:r>
                  <a:rPr lang="fr-FR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hay</a:t>
                </a:r>
                <a:r>
                  <a:rPr lang="fr-FR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FAFB7E-9B21-FA19-12E0-9A9119697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889" y="1956391"/>
                <a:ext cx="9462976" cy="879215"/>
              </a:xfrm>
              <a:prstGeom prst="rect">
                <a:avLst/>
              </a:prstGeom>
              <a:blipFill>
                <a:blip r:embed="rId3"/>
                <a:stretch>
                  <a:fillRect l="-193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A455B9-4464-BCA4-AA0A-E44531436242}"/>
                  </a:ext>
                </a:extLst>
              </p:cNvPr>
              <p:cNvSpPr txBox="1"/>
              <p:nvPr/>
            </p:nvSpPr>
            <p:spPr>
              <a:xfrm>
                <a:off x="1073889" y="3168503"/>
                <a:ext cx="9462976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fr-FR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:r>
                  <a:rPr lang="fr-FR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fr-FR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fr-FR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fr-FR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fr-FR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fr-FR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hay</a:t>
                </a:r>
                <a:r>
                  <a:rPr lang="fr-FR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A455B9-4464-BCA4-AA0A-E44531436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889" y="3168503"/>
                <a:ext cx="9462976" cy="879215"/>
              </a:xfrm>
              <a:prstGeom prst="rect">
                <a:avLst/>
              </a:prstGeom>
              <a:blipFill>
                <a:blip r:embed="rId4"/>
                <a:stretch>
                  <a:fillRect l="-193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D22674-4660-E14D-0589-E1FC9E69B244}"/>
                  </a:ext>
                </a:extLst>
              </p:cNvPr>
              <p:cNvSpPr txBox="1"/>
              <p:nvPr/>
            </p:nvSpPr>
            <p:spPr>
              <a:xfrm>
                <a:off x="1084522" y="4518838"/>
                <a:ext cx="9462976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Tỉ số của 1,2 và 2,5 viết là 1,2 : 2,5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D22674-4660-E14D-0589-E1FC9E69B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522" y="4518838"/>
                <a:ext cx="9462976" cy="879215"/>
              </a:xfrm>
              <a:prstGeom prst="rect">
                <a:avLst/>
              </a:prstGeom>
              <a:blipFill>
                <a:blip r:embed="rId5"/>
                <a:stretch>
                  <a:fillRect l="-1997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51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2DD2345-071C-430B-9FCB-6AA0B82504F3}"/>
              </a:ext>
            </a:extLst>
          </p:cNvPr>
          <p:cNvGrpSpPr/>
          <p:nvPr/>
        </p:nvGrpSpPr>
        <p:grpSpPr>
          <a:xfrm>
            <a:off x="896867" y="483302"/>
            <a:ext cx="10384277" cy="1446550"/>
            <a:chOff x="1183343" y="1352183"/>
            <a:chExt cx="10384277" cy="14465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58A3895-B88D-45C5-95B4-6980980C4A29}"/>
                </a:ext>
              </a:extLst>
            </p:cNvPr>
            <p:cNvSpPr txBox="1"/>
            <p:nvPr/>
          </p:nvSpPr>
          <p:spPr>
            <a:xfrm>
              <a:off x="1811930" y="1352183"/>
              <a:ext cx="975569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Viết số thập phân dưới dạng tỉ số phần trăm: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F5DD5CC-B417-453A-844E-FD84C64BF738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Arial"/>
                </a:rPr>
                <a:t>2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70B831A-4925-C879-A038-199512460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19" y="2454127"/>
            <a:ext cx="11250118" cy="11928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224D03-8B3E-7220-51AD-09D99B6A4159}"/>
              </a:ext>
            </a:extLst>
          </p:cNvPr>
          <p:cNvSpPr txBox="1"/>
          <p:nvPr/>
        </p:nvSpPr>
        <p:spPr>
          <a:xfrm>
            <a:off x="935665" y="3700130"/>
            <a:ext cx="1477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71 %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B9564E-ECAF-7BBC-F509-F82FF008611F}"/>
              </a:ext>
            </a:extLst>
          </p:cNvPr>
          <p:cNvSpPr txBox="1"/>
          <p:nvPr/>
        </p:nvSpPr>
        <p:spPr>
          <a:xfrm>
            <a:off x="5847907" y="3593805"/>
            <a:ext cx="1669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5,2 %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B4917A-C082-0E09-AA69-9F92E3EF5A5B}"/>
              </a:ext>
            </a:extLst>
          </p:cNvPr>
          <p:cNvSpPr txBox="1"/>
          <p:nvPr/>
        </p:nvSpPr>
        <p:spPr>
          <a:xfrm>
            <a:off x="9909544" y="3593805"/>
            <a:ext cx="180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968 %</a:t>
            </a:r>
          </a:p>
        </p:txBody>
      </p:sp>
    </p:spTree>
    <p:extLst>
      <p:ext uri="{BB962C8B-B14F-4D97-AF65-F5344CB8AC3E}">
        <p14:creationId xmlns:p14="http://schemas.microsoft.com/office/powerpoint/2010/main" val="121430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2DD2345-071C-430B-9FCB-6AA0B82504F3}"/>
              </a:ext>
            </a:extLst>
          </p:cNvPr>
          <p:cNvGrpSpPr/>
          <p:nvPr/>
        </p:nvGrpSpPr>
        <p:grpSpPr>
          <a:xfrm>
            <a:off x="896867" y="483302"/>
            <a:ext cx="10384277" cy="769441"/>
            <a:chOff x="1183343" y="1352183"/>
            <a:chExt cx="10384277" cy="76944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58A3895-B88D-45C5-95B4-6980980C4A29}"/>
                </a:ext>
              </a:extLst>
            </p:cNvPr>
            <p:cNvSpPr txBox="1"/>
            <p:nvPr/>
          </p:nvSpPr>
          <p:spPr>
            <a:xfrm>
              <a:off x="1811930" y="1352183"/>
              <a:ext cx="97556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c) Tìm tỉ số phần trăm của 3 và 15.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F5DD5CC-B417-453A-844E-FD84C64BF738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1E0F5F3-9A3C-1C99-3F78-F6A5568CB6CC}"/>
              </a:ext>
            </a:extLst>
          </p:cNvPr>
          <p:cNvSpPr txBox="1"/>
          <p:nvPr/>
        </p:nvSpPr>
        <p:spPr>
          <a:xfrm>
            <a:off x="1658679" y="1850065"/>
            <a:ext cx="9133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: 15 × 100% = 20%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17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2DD2345-071C-430B-9FCB-6AA0B82504F3}"/>
              </a:ext>
            </a:extLst>
          </p:cNvPr>
          <p:cNvGrpSpPr/>
          <p:nvPr/>
        </p:nvGrpSpPr>
        <p:grpSpPr>
          <a:xfrm>
            <a:off x="896867" y="483302"/>
            <a:ext cx="10384277" cy="769441"/>
            <a:chOff x="1183343" y="1352183"/>
            <a:chExt cx="10384277" cy="76944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58A3895-B88D-45C5-95B4-6980980C4A29}"/>
                </a:ext>
              </a:extLst>
            </p:cNvPr>
            <p:cNvSpPr txBox="1"/>
            <p:nvPr/>
          </p:nvSpPr>
          <p:spPr>
            <a:xfrm>
              <a:off x="1811930" y="1352183"/>
              <a:ext cx="97556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d) Tìm 2,5% của 164.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F5DD5CC-B417-453A-844E-FD84C64BF738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1E0F5F3-9A3C-1C99-3F78-F6A5568CB6CC}"/>
              </a:ext>
            </a:extLst>
          </p:cNvPr>
          <p:cNvSpPr txBox="1"/>
          <p:nvPr/>
        </p:nvSpPr>
        <p:spPr>
          <a:xfrm>
            <a:off x="1658679" y="1850065"/>
            <a:ext cx="9133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2,5%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164 là 164 × 2,5 : 100 = 4,1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56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92E34C-86E6-706F-F815-5848A8C44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728662"/>
            <a:ext cx="10163175" cy="54006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8CD90F-C09C-C19F-D37D-543FAB4E0DDF}"/>
              </a:ext>
            </a:extLst>
          </p:cNvPr>
          <p:cNvSpPr/>
          <p:nvPr/>
        </p:nvSpPr>
        <p:spPr>
          <a:xfrm>
            <a:off x="9175898" y="1786270"/>
            <a:ext cx="1180214" cy="5847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72 %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1A83CA-BD73-7506-E206-D6071B942015}"/>
              </a:ext>
            </a:extLst>
          </p:cNvPr>
          <p:cNvSpPr/>
          <p:nvPr/>
        </p:nvSpPr>
        <p:spPr>
          <a:xfrm>
            <a:off x="6847367" y="2775098"/>
            <a:ext cx="978195" cy="5847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6406FA-D662-B1AF-2B83-D6B63F2F1E52}"/>
              </a:ext>
            </a:extLst>
          </p:cNvPr>
          <p:cNvSpPr/>
          <p:nvPr/>
        </p:nvSpPr>
        <p:spPr>
          <a:xfrm>
            <a:off x="6889898" y="3870252"/>
            <a:ext cx="978195" cy="5847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0,26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5782BA-D93B-346E-2870-394534907DAD}"/>
              </a:ext>
            </a:extLst>
          </p:cNvPr>
          <p:cNvSpPr/>
          <p:nvPr/>
        </p:nvSpPr>
        <p:spPr>
          <a:xfrm>
            <a:off x="9197163" y="3859619"/>
            <a:ext cx="1201479" cy="5847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26 %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5E9D450-8ADE-C614-5552-94CF8AA5E0DC}"/>
                  </a:ext>
                </a:extLst>
              </p:cNvPr>
              <p:cNvSpPr/>
              <p:nvPr/>
            </p:nvSpPr>
            <p:spPr>
              <a:xfrm>
                <a:off x="4423145" y="4657061"/>
                <a:ext cx="978195" cy="5847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5E9D450-8ADE-C614-5552-94CF8AA5E0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145" y="4657061"/>
                <a:ext cx="978195" cy="5847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8BCA799A-45CB-783A-DD3B-E7A1741463EE}"/>
              </a:ext>
            </a:extLst>
          </p:cNvPr>
          <p:cNvSpPr/>
          <p:nvPr/>
        </p:nvSpPr>
        <p:spPr>
          <a:xfrm>
            <a:off x="9175897" y="4710223"/>
            <a:ext cx="1201479" cy="5847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62 %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CA403C1-9C97-E792-7F3F-02CD6056FA4F}"/>
                  </a:ext>
                </a:extLst>
              </p:cNvPr>
              <p:cNvSpPr/>
              <p:nvPr/>
            </p:nvSpPr>
            <p:spPr>
              <a:xfrm>
                <a:off x="4476308" y="5348177"/>
                <a:ext cx="978195" cy="5847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CA403C1-9C97-E792-7F3F-02CD6056FA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308" y="5348177"/>
                <a:ext cx="978195" cy="5847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DDAC6B2-793E-BC3C-6B57-C19116DDD642}"/>
                  </a:ext>
                </a:extLst>
              </p:cNvPr>
              <p:cNvSpPr/>
              <p:nvPr/>
            </p:nvSpPr>
            <p:spPr>
              <a:xfrm>
                <a:off x="6932429" y="5326912"/>
                <a:ext cx="978195" cy="5847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0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,45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DDAC6B2-793E-BC3C-6B57-C19116DDD6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429" y="5326912"/>
                <a:ext cx="978195" cy="5847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68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2DD2345-071C-430B-9FCB-6AA0B82504F3}"/>
              </a:ext>
            </a:extLst>
          </p:cNvPr>
          <p:cNvGrpSpPr/>
          <p:nvPr/>
        </p:nvGrpSpPr>
        <p:grpSpPr>
          <a:xfrm>
            <a:off x="326252" y="653422"/>
            <a:ext cx="11295133" cy="1938992"/>
            <a:chOff x="1183343" y="1447876"/>
            <a:chExt cx="11295133" cy="193899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58A3895-B88D-45C5-95B4-6980980C4A29}"/>
                </a:ext>
              </a:extLst>
            </p:cNvPr>
            <p:cNvSpPr txBox="1"/>
            <p:nvPr/>
          </p:nvSpPr>
          <p:spPr>
            <a:xfrm>
              <a:off x="1811930" y="1447876"/>
              <a:ext cx="1066654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Lớp 5A có 40 học sinh, trong đó 7,5% thuận tay trái và số còn lại thuận tay phải.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a) Tìm tỉ số phần trăm số học sinh thuận tay phải của lớp 5A.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Tính số học sinh thuận tay phải của lớp 5A.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F5DD5CC-B417-453A-844E-FD84C64BF738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9BBCED7-6ACE-5D7F-EF5C-918C30B55C4A}"/>
              </a:ext>
            </a:extLst>
          </p:cNvPr>
          <p:cNvSpPr txBox="1"/>
          <p:nvPr/>
        </p:nvSpPr>
        <p:spPr>
          <a:xfrm>
            <a:off x="1116419" y="3009014"/>
            <a:ext cx="100052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5A </a:t>
            </a:r>
            <a:r>
              <a:rPr lang="en-US" sz="3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100% – 7,5% = 92,5%</a:t>
            </a:r>
          </a:p>
          <a:p>
            <a:pPr algn="ctr"/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5A </a:t>
            </a:r>
            <a:r>
              <a:rPr lang="en-US" sz="3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 × 92,5 : 100 = 37 (</a:t>
            </a:r>
            <a:r>
              <a:rPr lang="en-US" sz="3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a) 92,5%</a:t>
            </a:r>
          </a:p>
          <a:p>
            <a:pPr algn="ctr"/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               b) 37 </a:t>
            </a:r>
            <a:r>
              <a:rPr lang="en-US" sz="3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8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361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等线</vt:lpstr>
      <vt:lpstr>微软雅黑</vt:lpstr>
      <vt:lpstr>Aptos</vt:lpstr>
      <vt:lpstr>Aptos Display</vt:lpstr>
      <vt:lpstr>Arial</vt:lpstr>
      <vt:lpstr>Arial-Rounded</vt:lpstr>
      <vt:lpstr>Calibri</vt:lpstr>
      <vt:lpstr>Cambria</vt:lpstr>
      <vt:lpstr>Cambria Math</vt:lpstr>
      <vt:lpstr>SVN-Gretoon</vt:lpstr>
      <vt:lpstr>Office Theme</vt:lpstr>
      <vt:lpstr>自定义设计方案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Administrator</cp:lastModifiedBy>
  <cp:revision>4</cp:revision>
  <dcterms:created xsi:type="dcterms:W3CDTF">2021-07-24T01:07:49Z</dcterms:created>
  <dcterms:modified xsi:type="dcterms:W3CDTF">2025-05-04T21:31:04Z</dcterms:modified>
</cp:coreProperties>
</file>