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5.svg" ContentType="image/svg+xml"/>
  <Override PartName="/ppt/media/image21.svg" ContentType="image/svg+xml"/>
  <Override PartName="/ppt/media/image26.svg" ContentType="image/svg+xml"/>
  <Override PartName="/ppt/media/image28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3"/>
  </p:sldMasterIdLst>
  <p:notesMasterIdLst>
    <p:notesMasterId r:id="rId10"/>
  </p:notesMasterIdLst>
  <p:sldIdLst>
    <p:sldId id="281" r:id="rId4"/>
    <p:sldId id="259" r:id="rId5"/>
    <p:sldId id="266" r:id="rId6"/>
    <p:sldId id="293" r:id="rId7"/>
    <p:sldId id="261" r:id="rId8"/>
    <p:sldId id="268" r:id="rId9"/>
    <p:sldId id="292" r:id="rId11"/>
    <p:sldId id="288" r:id="rId12"/>
    <p:sldId id="289" r:id="rId13"/>
    <p:sldId id="290" r:id="rId14"/>
    <p:sldId id="263" r:id="rId15"/>
    <p:sldId id="270" r:id="rId16"/>
    <p:sldId id="279" r:id="rId17"/>
  </p:sldIdLst>
  <p:sldSz cx="12192000" cy="6858000"/>
  <p:notesSz cx="6858000" cy="9144000"/>
  <p:embeddedFontLst>
    <p:embeddedFont>
      <p:font typeface="Calibri" panose="020F0502020204030204"/>
      <p:regular r:id="rId21"/>
      <p:bold r:id="rId22"/>
      <p:italic r:id="rId23"/>
      <p:boldItalic r:id="rId24"/>
    </p:embeddedFont>
    <p:embeddedFont>
      <p:font typeface="UTM Avo" panose="02040603050506020204" pitchFamily="18"/>
      <p:regular r:id="rId25"/>
      <p:bold r:id="rId26"/>
      <p:italic r:id="rId27"/>
      <p:boldItalic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Calibri Light" panose="020F030202020403020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8"/>
  </p:normalViewPr>
  <p:slideViewPr>
    <p:cSldViewPr snapToGrid="0">
      <p:cViewPr varScale="1">
        <p:scale>
          <a:sx n="104" d="100"/>
          <a:sy n="104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font" Target="fonts/font14.fntdata"/><Relationship Id="rId33" Type="http://schemas.openxmlformats.org/officeDocument/2006/relationships/font" Target="fonts/font13.fntdata"/><Relationship Id="rId32" Type="http://schemas.openxmlformats.org/officeDocument/2006/relationships/font" Target="fonts/font12.fntdata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279E7-53B5-1B43-87BF-EDC3FF64B5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80E5D-CF57-B04C-AC6B-FD61600D969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80E5D-CF57-B04C-AC6B-FD61600D969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hoc10.vn/doc-sach/tieng-viet-3-tap-1/1/134/35/" TargetMode="Externa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hoc10.vn/doc-sach/tieng-viet-3-tap-1/1/134/35/" TargetMode="Externa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6" Type="http://schemas.openxmlformats.org/officeDocument/2006/relationships/hyperlink" Target="https://hoc10.vn/doc-sach/tieng-viet-3-tap-1/1/134/33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0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hoc10.vn/doc-sach/tieng-viet-3-tap-1/1/134/35/" TargetMode="Externa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16.png"/><Relationship Id="rId3" Type="http://schemas.openxmlformats.org/officeDocument/2006/relationships/tags" Target="../tags/tag2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"/>
          <p:cNvSpPr txBox="1"/>
          <p:nvPr/>
        </p:nvSpPr>
        <p:spPr>
          <a:xfrm>
            <a:off x="1640958" y="2047174"/>
            <a:ext cx="8910084" cy="2484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 panose="020F0502020204030204"/>
              </a:rPr>
              <a:t>Tuần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 panose="020F0502020204030204"/>
              </a:rPr>
              <a:t> </a:t>
            </a:r>
            <a:r>
              <a:rPr lang="en-US" sz="5400" b="1" kern="0" dirty="0">
                <a:solidFill>
                  <a:srgbClr val="002060"/>
                </a:solidFill>
                <a:latin typeface="UTM Avo" panose="02040603050506020204" pitchFamily="18"/>
              </a:rPr>
              <a:t>5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 panose="020F0502020204030204"/>
              </a:rPr>
              <a:t>Kể chuyện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 panose="020F0502020204030204"/>
              </a:rPr>
              <a:t>: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Em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tiết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kiệm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Tiếng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Việt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 3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37693" y="836781"/>
            <a:ext cx="1673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74163" y="2345289"/>
            <a:ext cx="8899000" cy="230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kiệm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cha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mua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sắm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đòi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mua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;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đòi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mua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đắt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tiền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,...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Ngoài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kiệm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ngòi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bút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…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86438" y="2456873"/>
            <a:ext cx="2265139" cy="2592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95" y="691352"/>
            <a:ext cx="2997105" cy="16581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57188" y="3626453"/>
            <a:ext cx="6878341" cy="3501701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4481" y="4888016"/>
            <a:ext cx="2842561" cy="1488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15935" y="1186495"/>
            <a:ext cx="2578100" cy="2950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1540" y="2455977"/>
            <a:ext cx="633546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Ôn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hôm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nay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</a:t>
            </a:r>
            <a:r>
              <a:rPr lang="en-US" altLang="en-US" sz="2800" b="1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ết: Em Tiết Kiệm</a:t>
            </a:r>
            <a:endParaRPr lang="en-US" altLang="en-US" sz="2800" b="1" i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95" y="691352"/>
            <a:ext cx="2997105" cy="16581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2634" y="1838422"/>
            <a:ext cx="5593366" cy="4530627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9098" y="4047226"/>
            <a:ext cx="1700641" cy="22865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798" y="2479560"/>
            <a:ext cx="4464372" cy="2203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UTM Avo" panose="02040603050506020204" pitchFamily="18"/>
              </a:rPr>
              <a:t>Em rút ra được bài học gì từ câu chuyện </a:t>
            </a:r>
            <a:r>
              <a:rPr lang="en-US" sz="3200" i="1" dirty="0">
                <a:solidFill>
                  <a:schemeClr val="bg1"/>
                </a:solidFill>
                <a:latin typeface="UTM Avo" panose="02040603050506020204" pitchFamily="18"/>
              </a:rPr>
              <a:t>Con heo đất </a:t>
            </a:r>
            <a:endParaRPr lang="en-US" sz="3200" i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9630" r="12364" b="62778"/>
          <a:stretch>
            <a:fillRect/>
          </a:stretch>
        </p:blipFill>
        <p:spPr>
          <a:xfrm>
            <a:off x="6229536" y="2479560"/>
            <a:ext cx="5251264" cy="2445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9465" y="455010"/>
            <a:ext cx="1583601" cy="174209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dreamina-2025-10-06-624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pic>
        <p:nvPicPr>
          <p:cNvPr id="4" name="xin_chao_cac_ban_nho_lop_3a_to_ten_la_minh_hom_ba0e0173-7028-4f2f-abd8-fecccf335dc4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255" y="623887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10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90000">
                <p:cTn id="9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95" y="691352"/>
            <a:ext cx="2997105" cy="16581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05200" y="163644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HĐ 1: Kể chuyện</a:t>
            </a:r>
            <a:endParaRPr lang="en-US" sz="2800" b="1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4846" y="2279309"/>
            <a:ext cx="5415576" cy="2992120"/>
            <a:chOff x="175446" y="1932940"/>
            <a:chExt cx="5415576" cy="2992120"/>
          </a:xfrm>
        </p:grpSpPr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75446" y="1932940"/>
              <a:ext cx="5415576" cy="299212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0288" y="2634002"/>
              <a:ext cx="5224921" cy="1293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Nói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con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heo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đất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hoặc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vật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tiết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kiệm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tiền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096000" y="2383449"/>
            <a:ext cx="5822104" cy="278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Ai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mua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heo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dáng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heo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nó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heo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  <a:endParaRPr lang="vi-VN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Trung+Thu+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635"/>
            <a:ext cx="12191365" cy="6859270"/>
          </a:xfrm>
          <a:prstGeom prst="rect">
            <a:avLst/>
          </a:prstGeom>
        </p:spPr>
      </p:pic>
      <p:pic>
        <p:nvPicPr>
          <p:cNvPr id="3" name="trung_thu_me_mua_tang_em_mot_con_heo_dat_con_heo_1a7db889-2ec2-4468-bf16-c87fbc30449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910" y="613791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3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4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mute="1">
                <p:cTn id="10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285" t="49667" r="4664" b="2414"/>
          <a:stretch>
            <a:fillRect/>
          </a:stretch>
        </p:blipFill>
        <p:spPr>
          <a:xfrm>
            <a:off x="9049311" y="4387307"/>
            <a:ext cx="2888988" cy="2160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972" t="-232" r="3192" b="49899"/>
          <a:stretch>
            <a:fillRect/>
          </a:stretch>
        </p:blipFill>
        <p:spPr>
          <a:xfrm>
            <a:off x="3283123" y="4426705"/>
            <a:ext cx="2983360" cy="20820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6005" y="1515894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HĐ 2: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kiệm</a:t>
            </a:r>
            <a:endParaRPr lang="en-US" sz="24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8361" t="1228" r="53849" b="49803"/>
          <a:stretch>
            <a:fillRect/>
          </a:stretch>
        </p:blipFill>
        <p:spPr>
          <a:xfrm>
            <a:off x="160401" y="2026385"/>
            <a:ext cx="2905870" cy="22365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7839" t="49810" r="55792"/>
          <a:stretch>
            <a:fillRect/>
          </a:stretch>
        </p:blipFill>
        <p:spPr>
          <a:xfrm>
            <a:off x="6194193" y="2097733"/>
            <a:ext cx="2641600" cy="21651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03051" y="4232281"/>
            <a:ext cx="3269030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kiệm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nước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40288" y="3627788"/>
            <a:ext cx="3269030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kiệm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điện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59905" y="4232281"/>
            <a:ext cx="3269030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kiệm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ăn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35793" y="3609141"/>
            <a:ext cx="3269030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kiệm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mua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sắm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5" b="93432" l="6502" r="90248">
                        <a14:foregroundMark x1="19040" y1="19915" x2="16873" y2="37288"/>
                        <a14:foregroundMark x1="16873" y1="37288" x2="20898" y2="58475"/>
                        <a14:foregroundMark x1="20898" y1="58475" x2="17802" y2="75212"/>
                        <a14:foregroundMark x1="17802" y1="75212" x2="19659" y2="80508"/>
                        <a14:foregroundMark x1="70743" y1="23305" x2="78947" y2="37288"/>
                        <a14:foregroundMark x1="78947" y1="37288" x2="75077" y2="72034"/>
                        <a14:foregroundMark x1="37926" y1="11864" x2="52167" y2="9746"/>
                        <a14:foregroundMark x1="52167" y1="9746" x2="54954" y2="13136"/>
                        <a14:foregroundMark x1="29876" y1="8051" x2="37403" y2="4660"/>
                        <a14:foregroundMark x1="58445" y1="6044" x2="63003" y2="9322"/>
                        <a14:foregroundMark x1="16254" y1="15678" x2="13777" y2="66737"/>
                        <a14:foregroundMark x1="13777" y1="66737" x2="18111" y2="81568"/>
                        <a14:foregroundMark x1="18111" y1="81568" x2="30495" y2="78390"/>
                        <a14:foregroundMark x1="30495" y1="78390" x2="56811" y2="79237"/>
                        <a14:foregroundMark x1="56811" y1="79237" x2="68731" y2="84746"/>
                        <a14:foregroundMark x1="68731" y1="84746" x2="81579" y2="77542"/>
                        <a14:foregroundMark x1="81579" y1="77542" x2="80960" y2="43220"/>
                        <a14:foregroundMark x1="80960" y1="43220" x2="84830" y2="27542"/>
                        <a14:foregroundMark x1="84830" y1="27542" x2="84985" y2="23305"/>
                        <a14:foregroundMark x1="63003" y1="11441" x2="76316" y2="11864"/>
                        <a14:foregroundMark x1="76316" y1="11864" x2="87461" y2="16949"/>
                        <a14:foregroundMark x1="87461" y1="16949" x2="83901" y2="81780"/>
                        <a14:foregroundMark x1="83901" y1="81780" x2="78483" y2="86441"/>
                        <a14:foregroundMark x1="18111" y1="13136" x2="8050" y2="23305"/>
                        <a14:foregroundMark x1="8050" y1="23305" x2="14396" y2="55932"/>
                        <a14:foregroundMark x1="14396" y1="55932" x2="11920" y2="73305"/>
                        <a14:foregroundMark x1="11920" y1="73305" x2="18111" y2="87076"/>
                        <a14:foregroundMark x1="18111" y1="87076" x2="28638" y2="86864"/>
                        <a14:foregroundMark x1="13467" y1="65678" x2="10217" y2="81568"/>
                        <a14:foregroundMark x1="10217" y1="81568" x2="21827" y2="88559"/>
                        <a14:foregroundMark x1="21827" y1="88559" x2="28019" y2="88136"/>
                        <a14:foregroundMark x1="9443" y1="72458" x2="13467" y2="87500"/>
                        <a14:foregroundMark x1="13467" y1="87500" x2="25851" y2="91949"/>
                        <a14:foregroundMark x1="70124" y1="12288" x2="82817" y2="12712"/>
                        <a14:foregroundMark x1="82817" y1="12712" x2="90712" y2="25000"/>
                        <a14:foregroundMark x1="90712" y1="25000" x2="89009" y2="34746"/>
                        <a14:foregroundMark x1="6656" y1="21186" x2="17492" y2="14831"/>
                        <a14:foregroundMark x1="17492" y1="14831" x2="18111" y2="16102"/>
                        <a14:foregroundMark x1="22446" y1="93644" x2="33746" y2="86864"/>
                        <a14:foregroundMark x1="33746" y1="86864" x2="33901" y2="86441"/>
                        <a14:foregroundMark x1="85913" y1="15254" x2="69814" y2="10169"/>
                        <a14:foregroundMark x1="73839" y1="11864" x2="85449" y2="10805"/>
                        <a14:foregroundMark x1="85449" y1="10805" x2="86533" y2="12712"/>
                        <a14:foregroundMark x1="68885" y1="11441" x2="81734" y2="11017"/>
                        <a14:foregroundMark x1="81734" y1="11017" x2="85294" y2="11864"/>
                        <a14:foregroundMark x1="69814" y1="9322" x2="81579" y2="10381"/>
                        <a14:foregroundMark x1="81579" y1="10381" x2="81579" y2="10593"/>
                        <a14:foregroundMark x1="68546" y1="6740" x2="79721" y2="9322"/>
                        <a14:foregroundMark x1="79721" y1="9322" x2="80960" y2="11441"/>
                        <a14:foregroundMark x1="81579" y1="12288" x2="83437" y2="14407"/>
                        <a14:foregroundMark x1="70124" y1="10593" x2="46440" y2="3390"/>
                        <a14:foregroundMark x1="46440" y1="3390" x2="45158" y2="3496"/>
                        <a14:foregroundMark x1="81889" y1="13559" x2="70279" y2="6568"/>
                        <a14:foregroundMark x1="70279" y1="6568" x2="44919" y2="2956"/>
                        <a14:backgroundMark x1="44737" y1="2542" x2="33282" y2="1271"/>
                      </a14:backgroundRemoval>
                    </a14:imgEffect>
                  </a14:imgLayer>
                </a14:imgProps>
              </a:ext>
            </a:extLst>
          </a:blip>
          <a:srcRect l="5455" r="6309"/>
          <a:stretch>
            <a:fillRect/>
          </a:stretch>
        </p:blipFill>
        <p:spPr>
          <a:xfrm>
            <a:off x="6926310" y="3668642"/>
            <a:ext cx="3894090" cy="322458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9509" y="1871383"/>
            <a:ext cx="4572577" cy="37166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98397" y="2674205"/>
            <a:ext cx="4114800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Ở nhà, ở trường và ở nơi công cộng, em </a:t>
            </a:r>
            <a:r>
              <a:rPr lang="vi-VN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còn </a:t>
            </a:r>
            <a:endParaRPr lang="en-US" sz="240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tiết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kiệm những gì?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9615" y="1228823"/>
            <a:ext cx="4756727" cy="2356553"/>
          </a:xfrm>
          <a:prstGeom prst="wedgeEllipseCallout">
            <a:avLst>
              <a:gd name="adj1" fmla="val -53163"/>
              <a:gd name="adj2" fmla="val 39377"/>
            </a:avLst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kiệm</a:t>
            </a: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endParaRPr lang="en-US" sz="240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cha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đi</a:t>
            </a: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endParaRPr lang="en-US" sz="240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mua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sắm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751</Words>
  <Application>WPS Presentation</Application>
  <PresentationFormat>Widescreen</PresentationFormat>
  <Paragraphs>40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SimSun</vt:lpstr>
      <vt:lpstr>Wingdings</vt:lpstr>
      <vt:lpstr>Calibri</vt:lpstr>
      <vt:lpstr>Arial</vt:lpstr>
      <vt:lpstr>UTM Avo</vt:lpstr>
      <vt:lpstr>UTM Avo</vt:lpstr>
      <vt:lpstr>Microsoft YaHei</vt:lpstr>
      <vt:lpstr>Arial Unicode MS</vt:lpstr>
      <vt:lpstr>Calibri Light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Thị Thảo Nguyễn</cp:lastModifiedBy>
  <cp:revision>22</cp:revision>
  <dcterms:created xsi:type="dcterms:W3CDTF">2023-10-19T01:39:00Z</dcterms:created>
  <dcterms:modified xsi:type="dcterms:W3CDTF">2025-10-07T06:49:23Z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02D3E90DF1EA4B5D869EFBB0BA972C11_12</vt:lpwstr>
  </property>
  <property fmtid="{D5CDD505-2E9C-101B-9397-08002B2CF9AE}" pid="3" name="KSOProductBuildVer">
    <vt:lpwstr>1033-12.2.0.23131</vt:lpwstr>
  </property>
</Properties>
</file>