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3.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7.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8.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1412081"/>
            <a:ext cx="7468553" cy="1408033"/>
          </a:xfrm>
          <a:prstGeom prst="rect">
            <a:avLst/>
          </a:prstGeom>
          <a:noFill/>
          <a:ln/>
        </p:spPr>
        <p:txBody>
          <a:bodyPr wrap="square" lIns="0" tIns="0" rIns="0" bIns="0" rtlCol="0" anchor="t"/>
          <a:lstStyle/>
          <a:p>
            <a:pPr algn="l" indent="0" marL="0">
              <a:lnSpc>
                <a:spcPts val="5500"/>
              </a:lnSpc>
              <a:buNone/>
            </a:pPr>
            <a:r>
              <a:rPr lang="en-US" sz="4400" spc="-89" kern="0" dirty="0">
                <a:solidFill>
                  <a:srgbClr val="000000"/>
                </a:solidFill>
                <a:latin typeface="Source Serif Pro Semi Bold" pitchFamily="34" charset="0"/>
                <a:ea typeface="Source Serif Pro Semi Bold" pitchFamily="34" charset="-122"/>
                <a:cs typeface="Source Serif Pro Semi Bold" pitchFamily="34" charset="-120"/>
              </a:rPr>
              <a:t>Kế Hoạch Giảng Dạy: Bài Đọc Về Tình Hữu Nghị Quốc Tế</a:t>
            </a:r>
            <a:endParaRPr lang="en-US" sz="4400" dirty="0"/>
          </a:p>
        </p:txBody>
      </p:sp>
      <p:sp>
        <p:nvSpPr>
          <p:cNvPr id="4" name="Text 1"/>
          <p:cNvSpPr/>
          <p:nvPr/>
        </p:nvSpPr>
        <p:spPr>
          <a:xfrm>
            <a:off x="6324124" y="3179088"/>
            <a:ext cx="7468553" cy="1532096"/>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Kế hoạch giảng dạy này tập trung vào một bài đọc về cuộc gặp gỡ giữa đoàn cán bộ Việt Nam và học sinh trường tiểu học ở Luxembourg. Thông qua các hoạt động đa dạng, học sinh sẽ khám phá vẻ đẹp của đất nước Cuba, hiểu về tình hữu nghị quốc tế, và rèn luyện kỹ năng đọc hiểu.</a:t>
            </a:r>
            <a:endParaRPr lang="en-US" sz="1850" dirty="0"/>
          </a:p>
        </p:txBody>
      </p:sp>
      <p:sp>
        <p:nvSpPr>
          <p:cNvPr id="5" name="Text 2"/>
          <p:cNvSpPr/>
          <p:nvPr/>
        </p:nvSpPr>
        <p:spPr>
          <a:xfrm>
            <a:off x="6324124" y="4980384"/>
            <a:ext cx="7468553"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Bài học được chia thành ba phần chính: Khởi động với trò chơi "Hái hoa dân chủ", Khám phá qua việc đọc và phân tích văn bản, và Luyện tập để củng cố kiến thức về cách viết tên riêng.</a:t>
            </a:r>
            <a:endParaRPr lang="en-US" sz="1850" dirty="0"/>
          </a:p>
        </p:txBody>
      </p:sp>
      <p:sp>
        <p:nvSpPr>
          <p:cNvPr id="6" name="Shape 3"/>
          <p:cNvSpPr/>
          <p:nvPr/>
        </p:nvSpPr>
        <p:spPr>
          <a:xfrm>
            <a:off x="6324124" y="6416516"/>
            <a:ext cx="382905" cy="382905"/>
          </a:xfrm>
          <a:prstGeom prst="roundRect">
            <a:avLst>
              <a:gd name="adj" fmla="val 23878209"/>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6331744" y="6424136"/>
            <a:ext cx="367665" cy="367665"/>
          </a:xfrm>
          <a:prstGeom prst="rect">
            <a:avLst/>
          </a:prstGeom>
        </p:spPr>
      </p:pic>
      <p:sp>
        <p:nvSpPr>
          <p:cNvPr id="8" name="Text 4"/>
          <p:cNvSpPr/>
          <p:nvPr/>
        </p:nvSpPr>
        <p:spPr>
          <a:xfrm>
            <a:off x="6826687" y="6398657"/>
            <a:ext cx="1374338" cy="418862"/>
          </a:xfrm>
          <a:prstGeom prst="rect">
            <a:avLst/>
          </a:prstGeom>
          <a:noFill/>
          <a:ln/>
        </p:spPr>
        <p:txBody>
          <a:bodyPr wrap="none" lIns="0" tIns="0" rIns="0" bIns="0" rtlCol="0" anchor="t"/>
          <a:lstStyle/>
          <a:p>
            <a:pPr algn="l" indent="0" marL="0">
              <a:lnSpc>
                <a:spcPts val="3250"/>
              </a:lnSpc>
              <a:buNone/>
            </a:pPr>
            <a:r>
              <a:rPr lang="en-US" sz="2350" b="1" spc="-38" kern="0" dirty="0">
                <a:solidFill>
                  <a:srgbClr val="272525"/>
                </a:solidFill>
                <a:latin typeface="Source Sans Pro Bold" pitchFamily="34" charset="0"/>
                <a:ea typeface="Source Sans Pro Bold" pitchFamily="34" charset="-122"/>
                <a:cs typeface="Source Sans Pro Bold" pitchFamily="34" charset="-120"/>
              </a:rPr>
              <a:t>by Hiền Hồ</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857375"/>
            <a:ext cx="12389048"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000000"/>
                </a:solidFill>
                <a:latin typeface="Source Serif Pro Semi Bold" pitchFamily="34" charset="0"/>
                <a:ea typeface="Source Serif Pro Semi Bold" pitchFamily="34" charset="-122"/>
                <a:cs typeface="Source Serif Pro Semi Bold" pitchFamily="34" charset="-120"/>
              </a:rPr>
              <a:t>Hoạt Động Khởi Động: Trò Chơi "Hái Hoa Dân Chủ"</a:t>
            </a:r>
            <a:endParaRPr lang="en-US" sz="4400" dirty="0"/>
          </a:p>
        </p:txBody>
      </p:sp>
      <p:sp>
        <p:nvSpPr>
          <p:cNvPr id="3" name="Shape 1"/>
          <p:cNvSpPr/>
          <p:nvPr/>
        </p:nvSpPr>
        <p:spPr>
          <a:xfrm>
            <a:off x="837724" y="3309342"/>
            <a:ext cx="538520" cy="538520"/>
          </a:xfrm>
          <a:prstGeom prst="roundRect">
            <a:avLst>
              <a:gd name="adj" fmla="val 18670"/>
            </a:avLst>
          </a:prstGeom>
          <a:solidFill>
            <a:srgbClr val="F0D4F7"/>
          </a:solidFill>
          <a:ln w="7620">
            <a:solidFill>
              <a:srgbClr val="D6BADD"/>
            </a:solidFill>
            <a:prstDash val="solid"/>
          </a:ln>
        </p:spPr>
      </p:sp>
      <p:pic>
        <p:nvPicPr>
          <p:cNvPr id="4" name="Image 0" descr="preencoded.png">    </p:cNvPr>
          <p:cNvPicPr>
            <a:picLocks noChangeAspect="1"/>
          </p:cNvPicPr>
          <p:nvPr/>
        </p:nvPicPr>
        <p:blipFill>
          <a:blip r:embed="rId1"/>
          <a:stretch>
            <a:fillRect/>
          </a:stretch>
        </p:blipFill>
        <p:spPr>
          <a:xfrm>
            <a:off x="937974" y="3367326"/>
            <a:ext cx="337899" cy="422434"/>
          </a:xfrm>
          <a:prstGeom prst="rect">
            <a:avLst/>
          </a:prstGeom>
        </p:spPr>
      </p:pic>
      <p:sp>
        <p:nvSpPr>
          <p:cNvPr id="5" name="Text 2"/>
          <p:cNvSpPr/>
          <p:nvPr/>
        </p:nvSpPr>
        <p:spPr>
          <a:xfrm>
            <a:off x="1615559" y="330934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Câu hỏi về vẻ đẹp Cuba</a:t>
            </a:r>
            <a:endParaRPr lang="en-US" sz="2200" dirty="0"/>
          </a:p>
        </p:txBody>
      </p:sp>
      <p:sp>
        <p:nvSpPr>
          <p:cNvPr id="6" name="Text 3"/>
          <p:cNvSpPr/>
          <p:nvPr/>
        </p:nvSpPr>
        <p:spPr>
          <a:xfrm>
            <a:off x="1615559" y="3804880"/>
            <a:ext cx="3380899" cy="1532096"/>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tìm những từ ngữ, hình ảnh nói lên vẻ đẹp của đất nước Cu-ba, giúp các em hình dung về quốc gia này trước khi đi vào bài đọc.</a:t>
            </a:r>
            <a:endParaRPr lang="en-US" sz="1850" dirty="0"/>
          </a:p>
        </p:txBody>
      </p:sp>
      <p:sp>
        <p:nvSpPr>
          <p:cNvPr id="7" name="Shape 4"/>
          <p:cNvSpPr/>
          <p:nvPr/>
        </p:nvSpPr>
        <p:spPr>
          <a:xfrm>
            <a:off x="5235773" y="3309342"/>
            <a:ext cx="538520" cy="538520"/>
          </a:xfrm>
          <a:prstGeom prst="roundRect">
            <a:avLst>
              <a:gd name="adj" fmla="val 18670"/>
            </a:avLst>
          </a:prstGeom>
          <a:solidFill>
            <a:srgbClr val="F0D4F7"/>
          </a:solidFill>
          <a:ln w="7620">
            <a:solidFill>
              <a:srgbClr val="D6BADD"/>
            </a:solidFill>
            <a:prstDash val="solid"/>
          </a:ln>
        </p:spPr>
      </p:sp>
      <p:pic>
        <p:nvPicPr>
          <p:cNvPr id="8" name="Image 1" descr="preencoded.png">    </p:cNvPr>
          <p:cNvPicPr>
            <a:picLocks noChangeAspect="1"/>
          </p:cNvPicPr>
          <p:nvPr/>
        </p:nvPicPr>
        <p:blipFill>
          <a:blip r:embed="rId2"/>
          <a:stretch>
            <a:fillRect/>
          </a:stretch>
        </p:blipFill>
        <p:spPr>
          <a:xfrm>
            <a:off x="5336024" y="3367326"/>
            <a:ext cx="337899" cy="422434"/>
          </a:xfrm>
          <a:prstGeom prst="rect">
            <a:avLst/>
          </a:prstGeom>
        </p:spPr>
      </p:pic>
      <p:sp>
        <p:nvSpPr>
          <p:cNvPr id="9" name="Text 5"/>
          <p:cNvSpPr/>
          <p:nvPr/>
        </p:nvSpPr>
        <p:spPr>
          <a:xfrm>
            <a:off x="6013609" y="330934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Sản vật nổi tiếng</a:t>
            </a:r>
            <a:endParaRPr lang="en-US" sz="2200" dirty="0"/>
          </a:p>
        </p:txBody>
      </p:sp>
      <p:sp>
        <p:nvSpPr>
          <p:cNvPr id="10" name="Text 6"/>
          <p:cNvSpPr/>
          <p:nvPr/>
        </p:nvSpPr>
        <p:spPr>
          <a:xfrm>
            <a:off x="6013609" y="3804880"/>
            <a:ext cx="3380899" cy="1532096"/>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kể tên những sản vật nổi tiếng của Cu-ba, mở rộng hiểu biết về văn hóa và đặc trưng của đất nước bạn.</a:t>
            </a:r>
            <a:endParaRPr lang="en-US" sz="1850" dirty="0"/>
          </a:p>
        </p:txBody>
      </p:sp>
      <p:sp>
        <p:nvSpPr>
          <p:cNvPr id="11" name="Shape 7"/>
          <p:cNvSpPr/>
          <p:nvPr/>
        </p:nvSpPr>
        <p:spPr>
          <a:xfrm>
            <a:off x="9633823" y="3309342"/>
            <a:ext cx="538520" cy="538520"/>
          </a:xfrm>
          <a:prstGeom prst="roundRect">
            <a:avLst>
              <a:gd name="adj" fmla="val 18670"/>
            </a:avLst>
          </a:prstGeom>
          <a:solidFill>
            <a:srgbClr val="F0D4F7"/>
          </a:solidFill>
          <a:ln w="7620">
            <a:solidFill>
              <a:srgbClr val="D6BADD"/>
            </a:solidFill>
            <a:prstDash val="solid"/>
          </a:ln>
        </p:spPr>
      </p:sp>
      <p:pic>
        <p:nvPicPr>
          <p:cNvPr id="12" name="Image 2" descr="preencoded.png">    </p:cNvPr>
          <p:cNvPicPr>
            <a:picLocks noChangeAspect="1"/>
          </p:cNvPicPr>
          <p:nvPr/>
        </p:nvPicPr>
        <p:blipFill>
          <a:blip r:embed="rId3"/>
          <a:stretch>
            <a:fillRect/>
          </a:stretch>
        </p:blipFill>
        <p:spPr>
          <a:xfrm>
            <a:off x="9734074" y="3367326"/>
            <a:ext cx="337899" cy="422434"/>
          </a:xfrm>
          <a:prstGeom prst="rect">
            <a:avLst/>
          </a:prstGeom>
        </p:spPr>
      </p:pic>
      <p:sp>
        <p:nvSpPr>
          <p:cNvPr id="13" name="Text 8"/>
          <p:cNvSpPr/>
          <p:nvPr/>
        </p:nvSpPr>
        <p:spPr>
          <a:xfrm>
            <a:off x="10411658" y="330934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Tình cảm của tác giả</a:t>
            </a:r>
            <a:endParaRPr lang="en-US" sz="2200" dirty="0"/>
          </a:p>
        </p:txBody>
      </p:sp>
      <p:sp>
        <p:nvSpPr>
          <p:cNvPr id="14" name="Text 9"/>
          <p:cNvSpPr/>
          <p:nvPr/>
        </p:nvSpPr>
        <p:spPr>
          <a:xfrm>
            <a:off x="10411658" y="3804880"/>
            <a:ext cx="3380899" cy="1532096"/>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phân tích khổ thơ cuối thể hiện tình cảm của tác giả với nước bạn và với Tổ quốc Việt Nam, khơi gợi tinh thần yêu nước.</a:t>
            </a:r>
            <a:endParaRPr lang="en-US" sz="1850" dirty="0"/>
          </a:p>
        </p:txBody>
      </p:sp>
      <p:sp>
        <p:nvSpPr>
          <p:cNvPr id="15" name="Text 10"/>
          <p:cNvSpPr/>
          <p:nvPr/>
        </p:nvSpPr>
        <p:spPr>
          <a:xfrm>
            <a:off x="837724" y="5606177"/>
            <a:ext cx="12954952"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Sau khi học sinh tham gia trò chơi, giáo viên nhận xét, tuyên dương và yêu cầu các em quan sát tranh minh họa của bài để dẫn dắt vào bài học mới. Hoạt động này giúp tạo không khí học tập sôi nổi và kích thích tò mò của học sinh.</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3312" y="615910"/>
            <a:ext cx="6528435" cy="658416"/>
          </a:xfrm>
          <a:prstGeom prst="rect">
            <a:avLst/>
          </a:prstGeom>
          <a:noFill/>
          <a:ln/>
        </p:spPr>
        <p:txBody>
          <a:bodyPr wrap="none" lIns="0" tIns="0" rIns="0" bIns="0" rtlCol="0" anchor="t"/>
          <a:lstStyle/>
          <a:p>
            <a:pPr algn="l" indent="0" marL="0">
              <a:lnSpc>
                <a:spcPts val="5150"/>
              </a:lnSpc>
              <a:buNone/>
            </a:pPr>
            <a:r>
              <a:rPr lang="en-US" sz="4100" spc="-83" kern="0" dirty="0">
                <a:solidFill>
                  <a:srgbClr val="000000"/>
                </a:solidFill>
                <a:latin typeface="Source Serif Pro Semi Bold" pitchFamily="34" charset="0"/>
                <a:ea typeface="Source Serif Pro Semi Bold" pitchFamily="34" charset="-122"/>
                <a:cs typeface="Source Serif Pro Semi Bold" pitchFamily="34" charset="-120"/>
              </a:rPr>
              <a:t>Khám Phá: Đọc Thành Tiếng</a:t>
            </a:r>
            <a:endParaRPr lang="en-US" sz="4100" dirty="0"/>
          </a:p>
        </p:txBody>
      </p:sp>
      <p:sp>
        <p:nvSpPr>
          <p:cNvPr id="3" name="Shape 1"/>
          <p:cNvSpPr/>
          <p:nvPr/>
        </p:nvSpPr>
        <p:spPr>
          <a:xfrm>
            <a:off x="7299960" y="1721882"/>
            <a:ext cx="30480" cy="4923830"/>
          </a:xfrm>
          <a:prstGeom prst="roundRect">
            <a:avLst>
              <a:gd name="adj" fmla="val 308436"/>
            </a:avLst>
          </a:prstGeom>
          <a:solidFill>
            <a:srgbClr val="D6BADD"/>
          </a:solidFill>
          <a:ln/>
        </p:spPr>
      </p:sp>
      <p:sp>
        <p:nvSpPr>
          <p:cNvPr id="4" name="Shape 2"/>
          <p:cNvSpPr/>
          <p:nvPr/>
        </p:nvSpPr>
        <p:spPr>
          <a:xfrm>
            <a:off x="6422529" y="2210038"/>
            <a:ext cx="671393" cy="30480"/>
          </a:xfrm>
          <a:prstGeom prst="roundRect">
            <a:avLst>
              <a:gd name="adj" fmla="val 308436"/>
            </a:avLst>
          </a:prstGeom>
          <a:solidFill>
            <a:srgbClr val="D6BADD"/>
          </a:solidFill>
          <a:ln/>
        </p:spPr>
      </p:sp>
      <p:sp>
        <p:nvSpPr>
          <p:cNvPr id="5" name="Shape 3"/>
          <p:cNvSpPr/>
          <p:nvPr/>
        </p:nvSpPr>
        <p:spPr>
          <a:xfrm>
            <a:off x="7063442" y="1973580"/>
            <a:ext cx="503515" cy="503515"/>
          </a:xfrm>
          <a:prstGeom prst="roundRect">
            <a:avLst>
              <a:gd name="adj" fmla="val 18671"/>
            </a:avLst>
          </a:prstGeom>
          <a:solidFill>
            <a:srgbClr val="F0D4F7"/>
          </a:solidFill>
          <a:ln w="7620">
            <a:solidFill>
              <a:srgbClr val="D6BADD"/>
            </a:solidFill>
            <a:prstDash val="solid"/>
          </a:ln>
        </p:spPr>
      </p:sp>
      <p:pic>
        <p:nvPicPr>
          <p:cNvPr id="6" name="Image 0" descr="preencoded.png">    </p:cNvPr>
          <p:cNvPicPr>
            <a:picLocks noChangeAspect="1"/>
          </p:cNvPicPr>
          <p:nvPr/>
        </p:nvPicPr>
        <p:blipFill>
          <a:blip r:embed="rId1"/>
          <a:stretch>
            <a:fillRect/>
          </a:stretch>
        </p:blipFill>
        <p:spPr>
          <a:xfrm>
            <a:off x="7157145" y="2027813"/>
            <a:ext cx="315992" cy="394930"/>
          </a:xfrm>
          <a:prstGeom prst="rect">
            <a:avLst/>
          </a:prstGeom>
        </p:spPr>
      </p:pic>
      <p:sp>
        <p:nvSpPr>
          <p:cNvPr id="7" name="Text 4"/>
          <p:cNvSpPr/>
          <p:nvPr/>
        </p:nvSpPr>
        <p:spPr>
          <a:xfrm>
            <a:off x="3562826" y="1945600"/>
            <a:ext cx="2633305" cy="329208"/>
          </a:xfrm>
          <a:prstGeom prst="rect">
            <a:avLst/>
          </a:prstGeom>
          <a:noFill/>
          <a:ln/>
        </p:spPr>
        <p:txBody>
          <a:bodyPr wrap="none" lIns="0" tIns="0" rIns="0" bIns="0" rtlCol="0" anchor="t"/>
          <a:lstStyle/>
          <a:p>
            <a:pPr algn="r"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Giáo viên đọc mẫu</a:t>
            </a:r>
            <a:endParaRPr lang="en-US" sz="2050" dirty="0"/>
          </a:p>
        </p:txBody>
      </p:sp>
      <p:sp>
        <p:nvSpPr>
          <p:cNvPr id="8" name="Text 5"/>
          <p:cNvSpPr/>
          <p:nvPr/>
        </p:nvSpPr>
        <p:spPr>
          <a:xfrm>
            <a:off x="783312" y="2408992"/>
            <a:ext cx="5412819" cy="716280"/>
          </a:xfrm>
          <a:prstGeom prst="rect">
            <a:avLst/>
          </a:prstGeom>
          <a:noFill/>
          <a:ln/>
        </p:spPr>
        <p:txBody>
          <a:bodyPr wrap="square" lIns="0" tIns="0" rIns="0" bIns="0" rtlCol="0" anchor="t"/>
          <a:lstStyle/>
          <a:p>
            <a:pPr algn="r"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Đọc diễn cảm toàn bài với giọng thong thả, trang trọng và nhấn giọng các từ gợi tả, gợi cảm.</a:t>
            </a:r>
            <a:endParaRPr lang="en-US" sz="1750" dirty="0"/>
          </a:p>
        </p:txBody>
      </p:sp>
      <p:sp>
        <p:nvSpPr>
          <p:cNvPr id="9" name="Shape 6"/>
          <p:cNvSpPr/>
          <p:nvPr/>
        </p:nvSpPr>
        <p:spPr>
          <a:xfrm>
            <a:off x="7536478" y="3328987"/>
            <a:ext cx="671393" cy="30480"/>
          </a:xfrm>
          <a:prstGeom prst="roundRect">
            <a:avLst>
              <a:gd name="adj" fmla="val 308436"/>
            </a:avLst>
          </a:prstGeom>
          <a:solidFill>
            <a:srgbClr val="D6BADD"/>
          </a:solidFill>
          <a:ln/>
        </p:spPr>
      </p:sp>
      <p:sp>
        <p:nvSpPr>
          <p:cNvPr id="10" name="Shape 7"/>
          <p:cNvSpPr/>
          <p:nvPr/>
        </p:nvSpPr>
        <p:spPr>
          <a:xfrm>
            <a:off x="7063442" y="3092529"/>
            <a:ext cx="503515" cy="503515"/>
          </a:xfrm>
          <a:prstGeom prst="roundRect">
            <a:avLst>
              <a:gd name="adj" fmla="val 18671"/>
            </a:avLst>
          </a:prstGeom>
          <a:solidFill>
            <a:srgbClr val="F0D4F7"/>
          </a:solidFill>
          <a:ln w="7620">
            <a:solidFill>
              <a:srgbClr val="D6BADD"/>
            </a:solidFill>
            <a:prstDash val="solid"/>
          </a:ln>
        </p:spPr>
      </p:sp>
      <p:pic>
        <p:nvPicPr>
          <p:cNvPr id="11" name="Image 1" descr="preencoded.png">    </p:cNvPr>
          <p:cNvPicPr>
            <a:picLocks noChangeAspect="1"/>
          </p:cNvPicPr>
          <p:nvPr/>
        </p:nvPicPr>
        <p:blipFill>
          <a:blip r:embed="rId2"/>
          <a:stretch>
            <a:fillRect/>
          </a:stretch>
        </p:blipFill>
        <p:spPr>
          <a:xfrm>
            <a:off x="7157145" y="3146762"/>
            <a:ext cx="315992" cy="394930"/>
          </a:xfrm>
          <a:prstGeom prst="rect">
            <a:avLst/>
          </a:prstGeom>
        </p:spPr>
      </p:pic>
      <p:sp>
        <p:nvSpPr>
          <p:cNvPr id="12" name="Text 8"/>
          <p:cNvSpPr/>
          <p:nvPr/>
        </p:nvSpPr>
        <p:spPr>
          <a:xfrm>
            <a:off x="8434268" y="3064550"/>
            <a:ext cx="2633305" cy="329208"/>
          </a:xfrm>
          <a:prstGeom prst="rect">
            <a:avLst/>
          </a:prstGeom>
          <a:noFill/>
          <a:ln/>
        </p:spPr>
        <p:txBody>
          <a:bodyPr wrap="none" lIns="0" tIns="0" rIns="0" bIns="0" rtlCol="0" anchor="t"/>
          <a:lstStyle/>
          <a:p>
            <a:pPr algn="l"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Học sinh đọc toàn bài</a:t>
            </a:r>
            <a:endParaRPr lang="en-US" sz="2050" dirty="0"/>
          </a:p>
        </p:txBody>
      </p:sp>
      <p:sp>
        <p:nvSpPr>
          <p:cNvPr id="13" name="Text 9"/>
          <p:cNvSpPr/>
          <p:nvPr/>
        </p:nvSpPr>
        <p:spPr>
          <a:xfrm>
            <a:off x="8434268" y="3527941"/>
            <a:ext cx="5412819" cy="716280"/>
          </a:xfrm>
          <a:prstGeom prst="rect">
            <a:avLst/>
          </a:prstGeom>
          <a:noFill/>
          <a:ln/>
        </p:spPr>
        <p:txBody>
          <a:bodyPr wrap="square" lIns="0" tIns="0" rIns="0" bIns="0" rtlCol="0" anchor="t"/>
          <a:lstStyle/>
          <a:p>
            <a:pPr algn="l"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Một học sinh được mời đọc toàn bài để thực hành kỹ năng đọc.</a:t>
            </a:r>
            <a:endParaRPr lang="en-US" sz="1750" dirty="0"/>
          </a:p>
        </p:txBody>
      </p:sp>
      <p:sp>
        <p:nvSpPr>
          <p:cNvPr id="14" name="Shape 10"/>
          <p:cNvSpPr/>
          <p:nvPr/>
        </p:nvSpPr>
        <p:spPr>
          <a:xfrm>
            <a:off x="6422529" y="4336137"/>
            <a:ext cx="671393" cy="30480"/>
          </a:xfrm>
          <a:prstGeom prst="roundRect">
            <a:avLst>
              <a:gd name="adj" fmla="val 308436"/>
            </a:avLst>
          </a:prstGeom>
          <a:solidFill>
            <a:srgbClr val="D6BADD"/>
          </a:solidFill>
          <a:ln/>
        </p:spPr>
      </p:sp>
      <p:sp>
        <p:nvSpPr>
          <p:cNvPr id="15" name="Shape 11"/>
          <p:cNvSpPr/>
          <p:nvPr/>
        </p:nvSpPr>
        <p:spPr>
          <a:xfrm>
            <a:off x="7063442" y="4099679"/>
            <a:ext cx="503515" cy="503515"/>
          </a:xfrm>
          <a:prstGeom prst="roundRect">
            <a:avLst>
              <a:gd name="adj" fmla="val 18671"/>
            </a:avLst>
          </a:prstGeom>
          <a:solidFill>
            <a:srgbClr val="F0D4F7"/>
          </a:solidFill>
          <a:ln w="7620">
            <a:solidFill>
              <a:srgbClr val="D6BADD"/>
            </a:solidFill>
            <a:prstDash val="solid"/>
          </a:ln>
        </p:spPr>
      </p:sp>
      <p:pic>
        <p:nvPicPr>
          <p:cNvPr id="16" name="Image 2" descr="preencoded.png">    </p:cNvPr>
          <p:cNvPicPr>
            <a:picLocks noChangeAspect="1"/>
          </p:cNvPicPr>
          <p:nvPr/>
        </p:nvPicPr>
        <p:blipFill>
          <a:blip r:embed="rId3"/>
          <a:stretch>
            <a:fillRect/>
          </a:stretch>
        </p:blipFill>
        <p:spPr>
          <a:xfrm>
            <a:off x="7157145" y="4153912"/>
            <a:ext cx="315992" cy="394930"/>
          </a:xfrm>
          <a:prstGeom prst="rect">
            <a:avLst/>
          </a:prstGeom>
        </p:spPr>
      </p:pic>
      <p:sp>
        <p:nvSpPr>
          <p:cNvPr id="17" name="Text 12"/>
          <p:cNvSpPr/>
          <p:nvPr/>
        </p:nvSpPr>
        <p:spPr>
          <a:xfrm>
            <a:off x="3562826" y="4071699"/>
            <a:ext cx="2633305" cy="329208"/>
          </a:xfrm>
          <a:prstGeom prst="rect">
            <a:avLst/>
          </a:prstGeom>
          <a:noFill/>
          <a:ln/>
        </p:spPr>
        <p:txBody>
          <a:bodyPr wrap="none" lIns="0" tIns="0" rIns="0" bIns="0" rtlCol="0" anchor="t"/>
          <a:lstStyle/>
          <a:p>
            <a:pPr algn="r"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Đọc theo đoạn</a:t>
            </a:r>
            <a:endParaRPr lang="en-US" sz="2050" dirty="0"/>
          </a:p>
        </p:txBody>
      </p:sp>
      <p:sp>
        <p:nvSpPr>
          <p:cNvPr id="18" name="Text 13"/>
          <p:cNvSpPr/>
          <p:nvPr/>
        </p:nvSpPr>
        <p:spPr>
          <a:xfrm>
            <a:off x="783312" y="4535091"/>
            <a:ext cx="5412819" cy="716280"/>
          </a:xfrm>
          <a:prstGeom prst="rect">
            <a:avLst/>
          </a:prstGeom>
          <a:noFill/>
          <a:ln/>
        </p:spPr>
        <p:txBody>
          <a:bodyPr wrap="square" lIns="0" tIns="0" rIns="0" bIns="0" rtlCol="0" anchor="t"/>
          <a:lstStyle/>
          <a:p>
            <a:pPr algn="r"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Giáo viên chia bài thành 6 đoạn và gọi học sinh đọc nối tiếp theo từng đoạn.</a:t>
            </a:r>
            <a:endParaRPr lang="en-US" sz="1750" dirty="0"/>
          </a:p>
        </p:txBody>
      </p:sp>
      <p:sp>
        <p:nvSpPr>
          <p:cNvPr id="19" name="Shape 14"/>
          <p:cNvSpPr/>
          <p:nvPr/>
        </p:nvSpPr>
        <p:spPr>
          <a:xfrm>
            <a:off x="7536478" y="5343287"/>
            <a:ext cx="671393" cy="30480"/>
          </a:xfrm>
          <a:prstGeom prst="roundRect">
            <a:avLst>
              <a:gd name="adj" fmla="val 308436"/>
            </a:avLst>
          </a:prstGeom>
          <a:solidFill>
            <a:srgbClr val="D6BADD"/>
          </a:solidFill>
          <a:ln/>
        </p:spPr>
      </p:sp>
      <p:sp>
        <p:nvSpPr>
          <p:cNvPr id="20" name="Shape 15"/>
          <p:cNvSpPr/>
          <p:nvPr/>
        </p:nvSpPr>
        <p:spPr>
          <a:xfrm>
            <a:off x="7063442" y="5106829"/>
            <a:ext cx="503515" cy="503515"/>
          </a:xfrm>
          <a:prstGeom prst="roundRect">
            <a:avLst>
              <a:gd name="adj" fmla="val 18671"/>
            </a:avLst>
          </a:prstGeom>
          <a:solidFill>
            <a:srgbClr val="F0D4F7"/>
          </a:solidFill>
          <a:ln w="7620">
            <a:solidFill>
              <a:srgbClr val="D6BADD"/>
            </a:solidFill>
            <a:prstDash val="solid"/>
          </a:ln>
        </p:spPr>
      </p:sp>
      <p:pic>
        <p:nvPicPr>
          <p:cNvPr id="21" name="Image 3" descr="preencoded.png">    </p:cNvPr>
          <p:cNvPicPr>
            <a:picLocks noChangeAspect="1"/>
          </p:cNvPicPr>
          <p:nvPr/>
        </p:nvPicPr>
        <p:blipFill>
          <a:blip r:embed="rId4"/>
          <a:stretch>
            <a:fillRect/>
          </a:stretch>
        </p:blipFill>
        <p:spPr>
          <a:xfrm>
            <a:off x="7157145" y="5161062"/>
            <a:ext cx="315992" cy="394930"/>
          </a:xfrm>
          <a:prstGeom prst="rect">
            <a:avLst/>
          </a:prstGeom>
        </p:spPr>
      </p:pic>
      <p:sp>
        <p:nvSpPr>
          <p:cNvPr id="22" name="Text 16"/>
          <p:cNvSpPr/>
          <p:nvPr/>
        </p:nvSpPr>
        <p:spPr>
          <a:xfrm>
            <a:off x="8434268" y="5078849"/>
            <a:ext cx="2728555" cy="329208"/>
          </a:xfrm>
          <a:prstGeom prst="rect">
            <a:avLst/>
          </a:prstGeom>
          <a:noFill/>
          <a:ln/>
        </p:spPr>
        <p:txBody>
          <a:bodyPr wrap="none" lIns="0" tIns="0" rIns="0" bIns="0" rtlCol="0" anchor="t"/>
          <a:lstStyle/>
          <a:p>
            <a:pPr algn="l" indent="0" marL="0">
              <a:lnSpc>
                <a:spcPts val="2550"/>
              </a:lnSpc>
              <a:buNone/>
            </a:pPr>
            <a:r>
              <a:rPr lang="en-US" sz="2050" spc="-41" kern="0" dirty="0">
                <a:solidFill>
                  <a:srgbClr val="272525"/>
                </a:solidFill>
                <a:latin typeface="Source Serif Pro Semi Bold" pitchFamily="34" charset="0"/>
                <a:ea typeface="Source Serif Pro Semi Bold" pitchFamily="34" charset="-122"/>
                <a:cs typeface="Source Serif Pro Semi Bold" pitchFamily="34" charset="-120"/>
              </a:rPr>
              <a:t>Luyện đọc từ khó và câu</a:t>
            </a:r>
            <a:endParaRPr lang="en-US" sz="2050" dirty="0"/>
          </a:p>
        </p:txBody>
      </p:sp>
      <p:sp>
        <p:nvSpPr>
          <p:cNvPr id="23" name="Text 17"/>
          <p:cNvSpPr/>
          <p:nvPr/>
        </p:nvSpPr>
        <p:spPr>
          <a:xfrm>
            <a:off x="8434268" y="5542240"/>
            <a:ext cx="5412819" cy="716280"/>
          </a:xfrm>
          <a:prstGeom prst="rect">
            <a:avLst/>
          </a:prstGeom>
          <a:noFill/>
          <a:ln/>
        </p:spPr>
        <p:txBody>
          <a:bodyPr wrap="square" lIns="0" tIns="0" rIns="0" bIns="0" rtlCol="0" anchor="t"/>
          <a:lstStyle/>
          <a:p>
            <a:pPr algn="l"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Tập trung vào các từ như Lúc-xăm-bua, Mô-ni-ca, Giét-xi-ca, In-tơ-nét và các câu phức tạp.</a:t>
            </a:r>
            <a:endParaRPr lang="en-US" sz="1750" dirty="0"/>
          </a:p>
        </p:txBody>
      </p:sp>
      <p:sp>
        <p:nvSpPr>
          <p:cNvPr id="24" name="Text 18"/>
          <p:cNvSpPr/>
          <p:nvPr/>
        </p:nvSpPr>
        <p:spPr>
          <a:xfrm>
            <a:off x="783312" y="6897410"/>
            <a:ext cx="13063776" cy="716280"/>
          </a:xfrm>
          <a:prstGeom prst="rect">
            <a:avLst/>
          </a:prstGeom>
          <a:noFill/>
          <a:ln/>
        </p:spPr>
        <p:txBody>
          <a:bodyPr wrap="square" lIns="0" tIns="0" rIns="0" bIns="0" rtlCol="0" anchor="t"/>
          <a:lstStyle/>
          <a:p>
            <a:pPr algn="l"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Giáo viên kết hợp giải nghĩa từ khó trong quá trình luyện đọc, giúp học sinh hiểu rõ nội dung bài. Việc tổ chức cho học sinh luyện đọc theo nhóm tạo cơ hội cho các em hỗ trợ nhau và phát triển kỹ năng làm việc nhóm.</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214080"/>
            <a:ext cx="7178159"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000000"/>
                </a:solidFill>
                <a:latin typeface="Source Serif Pro Semi Bold" pitchFamily="34" charset="0"/>
                <a:ea typeface="Source Serif Pro Semi Bold" pitchFamily="34" charset="-122"/>
                <a:cs typeface="Source Serif Pro Semi Bold" pitchFamily="34" charset="-120"/>
              </a:rPr>
              <a:t>Khám Phá: Đọc Hiểu Văn Bản</a:t>
            </a:r>
            <a:endParaRPr lang="en-US" sz="4400" dirty="0"/>
          </a:p>
        </p:txBody>
      </p:sp>
      <p:pic>
        <p:nvPicPr>
          <p:cNvPr id="3" name="Image 0" descr="preencoded.png">    </p:cNvPr>
          <p:cNvPicPr>
            <a:picLocks noChangeAspect="1"/>
          </p:cNvPicPr>
          <p:nvPr/>
        </p:nvPicPr>
        <p:blipFill>
          <a:blip r:embed="rId1"/>
          <a:stretch>
            <a:fillRect/>
          </a:stretch>
        </p:blipFill>
        <p:spPr>
          <a:xfrm>
            <a:off x="837724" y="2396847"/>
            <a:ext cx="3238738" cy="957501"/>
          </a:xfrm>
          <a:prstGeom prst="rect">
            <a:avLst/>
          </a:prstGeom>
        </p:spPr>
      </p:pic>
      <p:sp>
        <p:nvSpPr>
          <p:cNvPr id="4" name="Text 1"/>
          <p:cNvSpPr/>
          <p:nvPr/>
        </p:nvSpPr>
        <p:spPr>
          <a:xfrm>
            <a:off x="1077039" y="3713321"/>
            <a:ext cx="2760107"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Đọc câu hỏi</a:t>
            </a:r>
            <a:endParaRPr lang="en-US" sz="2200" dirty="0"/>
          </a:p>
        </p:txBody>
      </p:sp>
      <p:sp>
        <p:nvSpPr>
          <p:cNvPr id="5" name="Text 2"/>
          <p:cNvSpPr/>
          <p:nvPr/>
        </p:nvSpPr>
        <p:spPr>
          <a:xfrm>
            <a:off x="1077039" y="4208859"/>
            <a:ext cx="2760107"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đọc các câu hỏi trong sách giáo khoa để nắm rõ yêu cầu.</a:t>
            </a:r>
            <a:endParaRPr lang="en-US" sz="1850" dirty="0"/>
          </a:p>
        </p:txBody>
      </p:sp>
      <p:pic>
        <p:nvPicPr>
          <p:cNvPr id="6" name="Image 1" descr="preencoded.png">    </p:cNvPr>
          <p:cNvPicPr>
            <a:picLocks noChangeAspect="1"/>
          </p:cNvPicPr>
          <p:nvPr/>
        </p:nvPicPr>
        <p:blipFill>
          <a:blip r:embed="rId2"/>
          <a:stretch>
            <a:fillRect/>
          </a:stretch>
        </p:blipFill>
        <p:spPr>
          <a:xfrm>
            <a:off x="4076462" y="2396847"/>
            <a:ext cx="3238738" cy="957501"/>
          </a:xfrm>
          <a:prstGeom prst="rect">
            <a:avLst/>
          </a:prstGeom>
        </p:spPr>
      </p:pic>
      <p:sp>
        <p:nvSpPr>
          <p:cNvPr id="7" name="Text 3"/>
          <p:cNvSpPr/>
          <p:nvPr/>
        </p:nvSpPr>
        <p:spPr>
          <a:xfrm>
            <a:off x="4315778" y="3713321"/>
            <a:ext cx="2760107"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Tìm đáp án</a:t>
            </a:r>
            <a:endParaRPr lang="en-US" sz="2200" dirty="0"/>
          </a:p>
        </p:txBody>
      </p:sp>
      <p:sp>
        <p:nvSpPr>
          <p:cNvPr id="8" name="Text 4"/>
          <p:cNvSpPr/>
          <p:nvPr/>
        </p:nvSpPr>
        <p:spPr>
          <a:xfrm>
            <a:off x="4315778" y="4208859"/>
            <a:ext cx="2760107"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đọc lại bài và tìm thông tin để trả lời câu hỏi.</a:t>
            </a:r>
            <a:endParaRPr lang="en-US" sz="1850" dirty="0"/>
          </a:p>
        </p:txBody>
      </p:sp>
      <p:pic>
        <p:nvPicPr>
          <p:cNvPr id="9" name="Image 2" descr="preencoded.png">    </p:cNvPr>
          <p:cNvPicPr>
            <a:picLocks noChangeAspect="1"/>
          </p:cNvPicPr>
          <p:nvPr/>
        </p:nvPicPr>
        <p:blipFill>
          <a:blip r:embed="rId3"/>
          <a:stretch>
            <a:fillRect/>
          </a:stretch>
        </p:blipFill>
        <p:spPr>
          <a:xfrm>
            <a:off x="7315200" y="2396847"/>
            <a:ext cx="3238738" cy="957501"/>
          </a:xfrm>
          <a:prstGeom prst="rect">
            <a:avLst/>
          </a:prstGeom>
        </p:spPr>
      </p:pic>
      <p:sp>
        <p:nvSpPr>
          <p:cNvPr id="10" name="Text 5"/>
          <p:cNvSpPr/>
          <p:nvPr/>
        </p:nvSpPr>
        <p:spPr>
          <a:xfrm>
            <a:off x="7554516" y="3713321"/>
            <a:ext cx="2760107"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Trả lời</a:t>
            </a:r>
            <a:endParaRPr lang="en-US" sz="2200" dirty="0"/>
          </a:p>
        </p:txBody>
      </p:sp>
      <p:sp>
        <p:nvSpPr>
          <p:cNvPr id="11" name="Text 6"/>
          <p:cNvSpPr/>
          <p:nvPr/>
        </p:nvSpPr>
        <p:spPr>
          <a:xfrm>
            <a:off x="7554516" y="4208859"/>
            <a:ext cx="2760107"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trình bày câu trả lời đầy đủ, rõ ràng.</a:t>
            </a:r>
            <a:endParaRPr lang="en-US" sz="1850" dirty="0"/>
          </a:p>
        </p:txBody>
      </p:sp>
      <p:pic>
        <p:nvPicPr>
          <p:cNvPr id="12" name="Image 3" descr="preencoded.png">    </p:cNvPr>
          <p:cNvPicPr>
            <a:picLocks noChangeAspect="1"/>
          </p:cNvPicPr>
          <p:nvPr/>
        </p:nvPicPr>
        <p:blipFill>
          <a:blip r:embed="rId4"/>
          <a:stretch>
            <a:fillRect/>
          </a:stretch>
        </p:blipFill>
        <p:spPr>
          <a:xfrm>
            <a:off x="10553938" y="2396847"/>
            <a:ext cx="3238738" cy="957501"/>
          </a:xfrm>
          <a:prstGeom prst="rect">
            <a:avLst/>
          </a:prstGeom>
        </p:spPr>
      </p:pic>
      <p:sp>
        <p:nvSpPr>
          <p:cNvPr id="13" name="Text 7"/>
          <p:cNvSpPr/>
          <p:nvPr/>
        </p:nvSpPr>
        <p:spPr>
          <a:xfrm>
            <a:off x="10793254" y="3713321"/>
            <a:ext cx="2760107"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Nhận xét</a:t>
            </a:r>
            <a:endParaRPr lang="en-US" sz="2200" dirty="0"/>
          </a:p>
        </p:txBody>
      </p:sp>
      <p:sp>
        <p:nvSpPr>
          <p:cNvPr id="14" name="Text 8"/>
          <p:cNvSpPr/>
          <p:nvPr/>
        </p:nvSpPr>
        <p:spPr>
          <a:xfrm>
            <a:off x="10793254" y="4208859"/>
            <a:ext cx="2760107"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Giáo viên và học sinh khác nhận xét, bổ sung.</a:t>
            </a:r>
            <a:endParaRPr lang="en-US" sz="1850" dirty="0"/>
          </a:p>
        </p:txBody>
      </p:sp>
      <p:sp>
        <p:nvSpPr>
          <p:cNvPr id="15" name="Text 9"/>
          <p:cNvSpPr/>
          <p:nvPr/>
        </p:nvSpPr>
        <p:spPr>
          <a:xfrm>
            <a:off x="837724" y="5866448"/>
            <a:ext cx="12954952"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Giáo viên hỗ trợ học sinh gặp khó khăn và lưu ý rèn cách trả lời đầy đủ câu. Sau khi thảo luận các câu hỏi, giáo viên mời học sinh nêu nội dung bài và chốt lại: "Bài đọc kể lại cuộc gặp gỡ thú vị, đầy bất ngờ của đoàn cán bộ Việt Nam với học sinh trường tiểu học ở Lúc-xăm-bua, thể hiện tình hữu nghị, đoàn kết giữa các dân tộc."</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170503"/>
            <a:ext cx="7622977"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000000"/>
                </a:solidFill>
                <a:latin typeface="Source Serif Pro Semi Bold" pitchFamily="34" charset="0"/>
                <a:ea typeface="Source Serif Pro Semi Bold" pitchFamily="34" charset="-122"/>
                <a:cs typeface="Source Serif Pro Semi Bold" pitchFamily="34" charset="-120"/>
              </a:rPr>
              <a:t>Luyện Tập: Cách Viết Tên Riêng</a:t>
            </a:r>
            <a:endParaRPr lang="en-US" sz="4400" dirty="0"/>
          </a:p>
        </p:txBody>
      </p:sp>
      <p:sp>
        <p:nvSpPr>
          <p:cNvPr id="3" name="Shape 1"/>
          <p:cNvSpPr/>
          <p:nvPr/>
        </p:nvSpPr>
        <p:spPr>
          <a:xfrm>
            <a:off x="837724" y="2353270"/>
            <a:ext cx="4158734" cy="3670578"/>
          </a:xfrm>
          <a:prstGeom prst="roundRect">
            <a:avLst>
              <a:gd name="adj" fmla="val 2739"/>
            </a:avLst>
          </a:prstGeom>
          <a:solidFill>
            <a:srgbClr val="F0D4F7"/>
          </a:solidFill>
          <a:ln w="7620">
            <a:solidFill>
              <a:srgbClr val="D6BADD"/>
            </a:solidFill>
            <a:prstDash val="solid"/>
          </a:ln>
        </p:spPr>
      </p:sp>
      <p:sp>
        <p:nvSpPr>
          <p:cNvPr id="4" name="Text 2"/>
          <p:cNvSpPr/>
          <p:nvPr/>
        </p:nvSpPr>
        <p:spPr>
          <a:xfrm>
            <a:off x="1084659" y="2600206"/>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Câu hỏi về tên riêng</a:t>
            </a:r>
            <a:endParaRPr lang="en-US" sz="2200" dirty="0"/>
          </a:p>
        </p:txBody>
      </p:sp>
      <p:sp>
        <p:nvSpPr>
          <p:cNvPr id="5" name="Text 3"/>
          <p:cNvSpPr/>
          <p:nvPr/>
        </p:nvSpPr>
        <p:spPr>
          <a:xfrm>
            <a:off x="1084659" y="3095744"/>
            <a:ext cx="3664863" cy="268116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chọn cách viết đúng cho tên riêng "Lúc-xăm-bua" từ ba phương án: a) Viết hoa chữ cái đầu tiên và đặt dấu gạch nối giữa các tiếng, b) Viết hoa chữ cái đầu tiên, không đặt dấu gạch nối, c) Viết hoa chữ cái đầu tiên của tất cả các tiếng.</a:t>
            </a:r>
            <a:endParaRPr lang="en-US" sz="1850" dirty="0"/>
          </a:p>
        </p:txBody>
      </p:sp>
      <p:sp>
        <p:nvSpPr>
          <p:cNvPr id="6" name="Shape 4"/>
          <p:cNvSpPr/>
          <p:nvPr/>
        </p:nvSpPr>
        <p:spPr>
          <a:xfrm>
            <a:off x="5235773" y="2353270"/>
            <a:ext cx="4158734" cy="3670578"/>
          </a:xfrm>
          <a:prstGeom prst="roundRect">
            <a:avLst>
              <a:gd name="adj" fmla="val 2739"/>
            </a:avLst>
          </a:prstGeom>
          <a:solidFill>
            <a:srgbClr val="F0D4F7"/>
          </a:solidFill>
          <a:ln w="7620">
            <a:solidFill>
              <a:srgbClr val="D6BADD"/>
            </a:solidFill>
            <a:prstDash val="solid"/>
          </a:ln>
        </p:spPr>
      </p:sp>
      <p:sp>
        <p:nvSpPr>
          <p:cNvPr id="7" name="Text 5"/>
          <p:cNvSpPr/>
          <p:nvPr/>
        </p:nvSpPr>
        <p:spPr>
          <a:xfrm>
            <a:off x="5482709" y="2600206"/>
            <a:ext cx="281880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Tìm tên riêng trong bài</a:t>
            </a:r>
            <a:endParaRPr lang="en-US" sz="2200" dirty="0"/>
          </a:p>
        </p:txBody>
      </p:sp>
      <p:sp>
        <p:nvSpPr>
          <p:cNvPr id="8" name="Text 6"/>
          <p:cNvSpPr/>
          <p:nvPr/>
        </p:nvSpPr>
        <p:spPr>
          <a:xfrm>
            <a:off x="5482709" y="3095744"/>
            <a:ext cx="3664863"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đọc lại bài và tìm tên riêng của các bạn học sinh Lúc-xăm-bua được nhắc đến trong bài đọc.</a:t>
            </a:r>
            <a:endParaRPr lang="en-US" sz="1850" dirty="0"/>
          </a:p>
        </p:txBody>
      </p:sp>
      <p:sp>
        <p:nvSpPr>
          <p:cNvPr id="9" name="Shape 7"/>
          <p:cNvSpPr/>
          <p:nvPr/>
        </p:nvSpPr>
        <p:spPr>
          <a:xfrm>
            <a:off x="9633823" y="2353270"/>
            <a:ext cx="4158734" cy="3670578"/>
          </a:xfrm>
          <a:prstGeom prst="roundRect">
            <a:avLst>
              <a:gd name="adj" fmla="val 2739"/>
            </a:avLst>
          </a:prstGeom>
          <a:solidFill>
            <a:srgbClr val="F0D4F7"/>
          </a:solidFill>
          <a:ln w="7620">
            <a:solidFill>
              <a:srgbClr val="D6BADD"/>
            </a:solidFill>
            <a:prstDash val="solid"/>
          </a:ln>
        </p:spPr>
      </p:sp>
      <p:sp>
        <p:nvSpPr>
          <p:cNvPr id="10" name="Text 8"/>
          <p:cNvSpPr/>
          <p:nvPr/>
        </p:nvSpPr>
        <p:spPr>
          <a:xfrm>
            <a:off x="9880759" y="2600206"/>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Thực hành viết</a:t>
            </a:r>
            <a:endParaRPr lang="en-US" sz="2200" dirty="0"/>
          </a:p>
        </p:txBody>
      </p:sp>
      <p:sp>
        <p:nvSpPr>
          <p:cNvPr id="11" name="Text 9"/>
          <p:cNvSpPr/>
          <p:nvPr/>
        </p:nvSpPr>
        <p:spPr>
          <a:xfrm>
            <a:off x="9880759" y="3095744"/>
            <a:ext cx="3664863"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Học sinh viết tên hai bạn học sinh vào vở ô li, hai học sinh được mời lên viết trên bảng lớp để cả lớp cùng nhận xét.</a:t>
            </a:r>
            <a:endParaRPr lang="en-US" sz="1850" dirty="0"/>
          </a:p>
        </p:txBody>
      </p:sp>
      <p:sp>
        <p:nvSpPr>
          <p:cNvPr id="12" name="Text 10"/>
          <p:cNvSpPr/>
          <p:nvPr/>
        </p:nvSpPr>
        <p:spPr>
          <a:xfrm>
            <a:off x="837724" y="6293048"/>
            <a:ext cx="12954952"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Hoạt động này giúp học sinh nắm vững quy tắc viết tên riêng, đặc biệt là tên riêng nước ngoài. Giáo viên nhận xét, tuyên dương sau khi học sinh hoàn thành bài tập, củng cố kiến thức về cách viết hoa và sử dụng dấu gạch nối trong tên riêng.</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99373" y="549473"/>
            <a:ext cx="5721072" cy="587693"/>
          </a:xfrm>
          <a:prstGeom prst="rect">
            <a:avLst/>
          </a:prstGeom>
          <a:noFill/>
          <a:ln/>
        </p:spPr>
        <p:txBody>
          <a:bodyPr wrap="none" lIns="0" tIns="0" rIns="0" bIns="0" rtlCol="0" anchor="t"/>
          <a:lstStyle/>
          <a:p>
            <a:pPr algn="l" indent="0" marL="0">
              <a:lnSpc>
                <a:spcPts val="4600"/>
              </a:lnSpc>
              <a:buNone/>
            </a:pPr>
            <a:r>
              <a:rPr lang="en-US" sz="3700" spc="-74" kern="0" dirty="0">
                <a:solidFill>
                  <a:srgbClr val="000000"/>
                </a:solidFill>
                <a:latin typeface="Source Serif Pro Semi Bold" pitchFamily="34" charset="0"/>
                <a:ea typeface="Source Serif Pro Semi Bold" pitchFamily="34" charset="-122"/>
                <a:cs typeface="Source Serif Pro Semi Bold" pitchFamily="34" charset="-120"/>
              </a:rPr>
              <a:t>Phân Tích Nội Dung Bài Đọc</a:t>
            </a:r>
            <a:endParaRPr lang="en-US" sz="3700" dirty="0"/>
          </a:p>
        </p:txBody>
      </p:sp>
      <p:pic>
        <p:nvPicPr>
          <p:cNvPr id="3" name="Image 0" descr="preencoded.png">    </p:cNvPr>
          <p:cNvPicPr>
            <a:picLocks noChangeAspect="1"/>
          </p:cNvPicPr>
          <p:nvPr/>
        </p:nvPicPr>
        <p:blipFill>
          <a:blip r:embed="rId1"/>
          <a:stretch>
            <a:fillRect/>
          </a:stretch>
        </p:blipFill>
        <p:spPr>
          <a:xfrm>
            <a:off x="3345656" y="3127534"/>
            <a:ext cx="7938968" cy="7938968"/>
          </a:xfrm>
          <a:prstGeom prst="rect">
            <a:avLst/>
          </a:prstGeom>
        </p:spPr>
      </p:pic>
      <p:pic>
        <p:nvPicPr>
          <p:cNvPr id="4" name="Image 1" descr="preencoded.png">    </p:cNvPr>
          <p:cNvPicPr>
            <a:picLocks noChangeAspect="1"/>
          </p:cNvPicPr>
          <p:nvPr/>
        </p:nvPicPr>
        <p:blipFill>
          <a:blip r:embed="rId2"/>
          <a:stretch>
            <a:fillRect/>
          </a:stretch>
        </p:blipFill>
        <p:spPr>
          <a:xfrm>
            <a:off x="4395966" y="5746849"/>
            <a:ext cx="337185" cy="421481"/>
          </a:xfrm>
          <a:prstGeom prst="rect">
            <a:avLst/>
          </a:prstGeom>
        </p:spPr>
      </p:pic>
      <p:pic>
        <p:nvPicPr>
          <p:cNvPr id="5" name="Image 2" descr="preencoded.png">    </p:cNvPr>
          <p:cNvPicPr>
            <a:picLocks noChangeAspect="1"/>
          </p:cNvPicPr>
          <p:nvPr/>
        </p:nvPicPr>
        <p:blipFill>
          <a:blip r:embed="rId3"/>
          <a:stretch>
            <a:fillRect/>
          </a:stretch>
        </p:blipFill>
        <p:spPr>
          <a:xfrm>
            <a:off x="3345656" y="3127534"/>
            <a:ext cx="7938968" cy="7938968"/>
          </a:xfrm>
          <a:prstGeom prst="rect">
            <a:avLst/>
          </a:prstGeom>
        </p:spPr>
      </p:pic>
      <p:pic>
        <p:nvPicPr>
          <p:cNvPr id="6" name="Image 3" descr="preencoded.png">    </p:cNvPr>
          <p:cNvPicPr>
            <a:picLocks noChangeAspect="1"/>
          </p:cNvPicPr>
          <p:nvPr/>
        </p:nvPicPr>
        <p:blipFill>
          <a:blip r:embed="rId4"/>
          <a:stretch>
            <a:fillRect/>
          </a:stretch>
        </p:blipFill>
        <p:spPr>
          <a:xfrm>
            <a:off x="6007120" y="4135695"/>
            <a:ext cx="337185" cy="421481"/>
          </a:xfrm>
          <a:prstGeom prst="rect">
            <a:avLst/>
          </a:prstGeom>
        </p:spPr>
      </p:pic>
      <p:pic>
        <p:nvPicPr>
          <p:cNvPr id="7" name="Image 4" descr="preencoded.png">    </p:cNvPr>
          <p:cNvPicPr>
            <a:picLocks noChangeAspect="1"/>
          </p:cNvPicPr>
          <p:nvPr/>
        </p:nvPicPr>
        <p:blipFill>
          <a:blip r:embed="rId5"/>
          <a:stretch>
            <a:fillRect/>
          </a:stretch>
        </p:blipFill>
        <p:spPr>
          <a:xfrm>
            <a:off x="3345656" y="3127534"/>
            <a:ext cx="7938968" cy="7938968"/>
          </a:xfrm>
          <a:prstGeom prst="rect">
            <a:avLst/>
          </a:prstGeom>
        </p:spPr>
      </p:pic>
      <p:pic>
        <p:nvPicPr>
          <p:cNvPr id="8" name="Image 5" descr="preencoded.png">    </p:cNvPr>
          <p:cNvPicPr>
            <a:picLocks noChangeAspect="1"/>
          </p:cNvPicPr>
          <p:nvPr/>
        </p:nvPicPr>
        <p:blipFill>
          <a:blip r:embed="rId6"/>
          <a:stretch>
            <a:fillRect/>
          </a:stretch>
        </p:blipFill>
        <p:spPr>
          <a:xfrm>
            <a:off x="8285619" y="4135695"/>
            <a:ext cx="337185" cy="421481"/>
          </a:xfrm>
          <a:prstGeom prst="rect">
            <a:avLst/>
          </a:prstGeom>
        </p:spPr>
      </p:pic>
      <p:pic>
        <p:nvPicPr>
          <p:cNvPr id="9" name="Image 6" descr="preencoded.png">    </p:cNvPr>
          <p:cNvPicPr>
            <a:picLocks noChangeAspect="1"/>
          </p:cNvPicPr>
          <p:nvPr/>
        </p:nvPicPr>
        <p:blipFill>
          <a:blip r:embed="rId7"/>
          <a:stretch>
            <a:fillRect/>
          </a:stretch>
        </p:blipFill>
        <p:spPr>
          <a:xfrm>
            <a:off x="3345656" y="3127534"/>
            <a:ext cx="7938968" cy="7938968"/>
          </a:xfrm>
          <a:prstGeom prst="rect">
            <a:avLst/>
          </a:prstGeom>
        </p:spPr>
      </p:pic>
      <p:pic>
        <p:nvPicPr>
          <p:cNvPr id="10" name="Image 7" descr="preencoded.png">    </p:cNvPr>
          <p:cNvPicPr>
            <a:picLocks noChangeAspect="1"/>
          </p:cNvPicPr>
          <p:nvPr/>
        </p:nvPicPr>
        <p:blipFill>
          <a:blip r:embed="rId8"/>
          <a:stretch>
            <a:fillRect/>
          </a:stretch>
        </p:blipFill>
        <p:spPr>
          <a:xfrm>
            <a:off x="9896773" y="5746849"/>
            <a:ext cx="337185" cy="421481"/>
          </a:xfrm>
          <a:prstGeom prst="rect">
            <a:avLst/>
          </a:prstGeom>
        </p:spPr>
      </p:pic>
      <p:sp>
        <p:nvSpPr>
          <p:cNvPr id="11" name="Text 1"/>
          <p:cNvSpPr/>
          <p:nvPr/>
        </p:nvSpPr>
        <p:spPr>
          <a:xfrm>
            <a:off x="699373" y="7321748"/>
            <a:ext cx="13231654" cy="639127"/>
          </a:xfrm>
          <a:prstGeom prst="rect">
            <a:avLst/>
          </a:prstGeom>
          <a:noFill/>
          <a:ln/>
        </p:spPr>
        <p:txBody>
          <a:bodyPr wrap="square" lIns="0" tIns="0" rIns="0" bIns="0" rtlCol="0" anchor="t"/>
          <a:lstStyle/>
          <a:p>
            <a:pPr algn="l" indent="0" marL="0">
              <a:lnSpc>
                <a:spcPts val="2500"/>
              </a:lnSpc>
              <a:buNone/>
            </a:pPr>
            <a:r>
              <a:rPr lang="en-US" sz="1550" spc="-31" kern="0" dirty="0">
                <a:solidFill>
                  <a:srgbClr val="272525"/>
                </a:solidFill>
                <a:latin typeface="Source Sans Pro" pitchFamily="34" charset="0"/>
                <a:ea typeface="Source Sans Pro" pitchFamily="34" charset="-122"/>
                <a:cs typeface="Source Sans Pro" pitchFamily="34" charset="-120"/>
              </a:rPr>
              <a:t>Bài đọc không chỉ là câu chuyện về một cuộc gặp gỡ thú vị mà còn mang thông điệp sâu sắc về tình đoàn kết quốc tế. Qua đó, học sinh hiểu được tầm quan trọng của việc xây dựng tình hữu nghị giữa các dân tộc và vai trò của thế hệ trẻ trong việc duy trì, phát triển mối quan hệ này.</a:t>
            </a:r>
            <a:endParaRPr lang="en-US" sz="1550" dirty="0"/>
          </a:p>
        </p:txBody>
      </p:sp>
      <p:sp>
        <p:nvSpPr>
          <p:cNvPr id="12" name="Text 2"/>
          <p:cNvSpPr/>
          <p:nvPr/>
        </p:nvSpPr>
        <p:spPr>
          <a:xfrm>
            <a:off x="1065490" y="2825710"/>
            <a:ext cx="2350889" cy="293846"/>
          </a:xfrm>
          <a:prstGeom prst="rect">
            <a:avLst/>
          </a:prstGeom>
          <a:noFill/>
          <a:ln/>
        </p:spPr>
        <p:txBody>
          <a:bodyPr wrap="none" lIns="0" tIns="0" rIns="0" bIns="0" rtlCol="0" anchor="t"/>
          <a:lstStyle/>
          <a:p>
            <a:pPr algn="ctr" indent="0" marL="0">
              <a:lnSpc>
                <a:spcPts val="2300"/>
              </a:lnSpc>
              <a:buNone/>
            </a:pPr>
            <a:r>
              <a:rPr lang="en-US" sz="1850" spc="-37" kern="0" dirty="0">
                <a:solidFill>
                  <a:srgbClr val="000000"/>
                </a:solidFill>
                <a:latin typeface="Source Serif Pro Semi Bold" pitchFamily="34" charset="0"/>
                <a:ea typeface="Source Serif Pro Semi Bold" pitchFamily="34" charset="-122"/>
                <a:cs typeface="Source Serif Pro Semi Bold" pitchFamily="34" charset="-120"/>
              </a:rPr>
              <a:t>Bối cảnh</a:t>
            </a:r>
            <a:endParaRPr lang="en-US" sz="1850" dirty="0"/>
          </a:p>
        </p:txBody>
      </p:sp>
      <p:sp>
        <p:nvSpPr>
          <p:cNvPr id="13" name="Text 3"/>
          <p:cNvSpPr/>
          <p:nvPr/>
        </p:nvSpPr>
        <p:spPr>
          <a:xfrm>
            <a:off x="699373" y="3239452"/>
            <a:ext cx="3083123" cy="958691"/>
          </a:xfrm>
          <a:prstGeom prst="rect">
            <a:avLst/>
          </a:prstGeom>
          <a:noFill/>
          <a:ln/>
        </p:spPr>
        <p:txBody>
          <a:bodyPr wrap="square" lIns="0" tIns="0" rIns="0" bIns="0" rtlCol="0" anchor="t"/>
          <a:lstStyle/>
          <a:p>
            <a:pPr algn="ctr" indent="0" marL="0">
              <a:lnSpc>
                <a:spcPts val="2500"/>
              </a:lnSpc>
              <a:buNone/>
            </a:pPr>
            <a:r>
              <a:rPr lang="en-US" sz="1550" spc="-31" kern="0" dirty="0">
                <a:solidFill>
                  <a:srgbClr val="272525"/>
                </a:solidFill>
                <a:latin typeface="Source Sans Pro" pitchFamily="34" charset="0"/>
                <a:ea typeface="Source Sans Pro" pitchFamily="34" charset="-122"/>
                <a:cs typeface="Source Sans Pro" pitchFamily="34" charset="-120"/>
              </a:rPr>
              <a:t>Cuộc gặp gỡ diễn ra tại trường tiểu học ở Luxembourg, trong không khí thân thiện và cởi mở.</a:t>
            </a:r>
            <a:endParaRPr lang="en-US" sz="1550" dirty="0"/>
          </a:p>
        </p:txBody>
      </p:sp>
      <p:sp>
        <p:nvSpPr>
          <p:cNvPr id="14" name="Text 4"/>
          <p:cNvSpPr/>
          <p:nvPr/>
        </p:nvSpPr>
        <p:spPr>
          <a:xfrm>
            <a:off x="4448294" y="1536740"/>
            <a:ext cx="2350889" cy="293846"/>
          </a:xfrm>
          <a:prstGeom prst="rect">
            <a:avLst/>
          </a:prstGeom>
          <a:noFill/>
          <a:ln/>
        </p:spPr>
        <p:txBody>
          <a:bodyPr wrap="none" lIns="0" tIns="0" rIns="0" bIns="0" rtlCol="0" anchor="t"/>
          <a:lstStyle/>
          <a:p>
            <a:pPr algn="ctr" indent="0" marL="0">
              <a:lnSpc>
                <a:spcPts val="2300"/>
              </a:lnSpc>
              <a:buNone/>
            </a:pPr>
            <a:r>
              <a:rPr lang="en-US" sz="1850" spc="-37" kern="0" dirty="0">
                <a:solidFill>
                  <a:srgbClr val="000000"/>
                </a:solidFill>
                <a:latin typeface="Source Serif Pro Semi Bold" pitchFamily="34" charset="0"/>
                <a:ea typeface="Source Serif Pro Semi Bold" pitchFamily="34" charset="-122"/>
                <a:cs typeface="Source Serif Pro Semi Bold" pitchFamily="34" charset="-120"/>
              </a:rPr>
              <a:t>Tình hữu nghị</a:t>
            </a:r>
            <a:endParaRPr lang="en-US" sz="1850" dirty="0"/>
          </a:p>
        </p:txBody>
      </p:sp>
      <p:sp>
        <p:nvSpPr>
          <p:cNvPr id="15" name="Text 5"/>
          <p:cNvSpPr/>
          <p:nvPr/>
        </p:nvSpPr>
        <p:spPr>
          <a:xfrm>
            <a:off x="4082177" y="1950482"/>
            <a:ext cx="3083123" cy="958691"/>
          </a:xfrm>
          <a:prstGeom prst="rect">
            <a:avLst/>
          </a:prstGeom>
          <a:noFill/>
          <a:ln/>
        </p:spPr>
        <p:txBody>
          <a:bodyPr wrap="square" lIns="0" tIns="0" rIns="0" bIns="0" rtlCol="0" anchor="t"/>
          <a:lstStyle/>
          <a:p>
            <a:pPr algn="ctr" indent="0" marL="0">
              <a:lnSpc>
                <a:spcPts val="2500"/>
              </a:lnSpc>
              <a:buNone/>
            </a:pPr>
            <a:r>
              <a:rPr lang="en-US" sz="1550" spc="-31" kern="0" dirty="0">
                <a:solidFill>
                  <a:srgbClr val="272525"/>
                </a:solidFill>
                <a:latin typeface="Source Sans Pro" pitchFamily="34" charset="0"/>
                <a:ea typeface="Source Sans Pro" pitchFamily="34" charset="-122"/>
                <a:cs typeface="Source Sans Pro" pitchFamily="34" charset="-120"/>
              </a:rPr>
              <a:t>Bài đọc thể hiện tình đoàn kết, hữu nghị giữa Việt Nam và các quốc gia trên thế giới.</a:t>
            </a:r>
            <a:endParaRPr lang="en-US" sz="1550" dirty="0"/>
          </a:p>
        </p:txBody>
      </p:sp>
      <p:sp>
        <p:nvSpPr>
          <p:cNvPr id="16" name="Text 6"/>
          <p:cNvSpPr/>
          <p:nvPr/>
        </p:nvSpPr>
        <p:spPr>
          <a:xfrm>
            <a:off x="7831098" y="1536740"/>
            <a:ext cx="2350889" cy="293846"/>
          </a:xfrm>
          <a:prstGeom prst="rect">
            <a:avLst/>
          </a:prstGeom>
          <a:noFill/>
          <a:ln/>
        </p:spPr>
        <p:txBody>
          <a:bodyPr wrap="none" lIns="0" tIns="0" rIns="0" bIns="0" rtlCol="0" anchor="t"/>
          <a:lstStyle/>
          <a:p>
            <a:pPr algn="ctr" indent="0" marL="0">
              <a:lnSpc>
                <a:spcPts val="2300"/>
              </a:lnSpc>
              <a:buNone/>
            </a:pPr>
            <a:r>
              <a:rPr lang="en-US" sz="1850" spc="-37" kern="0" dirty="0">
                <a:solidFill>
                  <a:srgbClr val="000000"/>
                </a:solidFill>
                <a:latin typeface="Source Serif Pro Semi Bold" pitchFamily="34" charset="0"/>
                <a:ea typeface="Source Serif Pro Semi Bold" pitchFamily="34" charset="-122"/>
                <a:cs typeface="Source Serif Pro Semi Bold" pitchFamily="34" charset="-120"/>
              </a:rPr>
              <a:t>Nhân vật</a:t>
            </a:r>
            <a:endParaRPr lang="en-US" sz="1850" dirty="0"/>
          </a:p>
        </p:txBody>
      </p:sp>
      <p:sp>
        <p:nvSpPr>
          <p:cNvPr id="17" name="Text 7"/>
          <p:cNvSpPr/>
          <p:nvPr/>
        </p:nvSpPr>
        <p:spPr>
          <a:xfrm>
            <a:off x="7464981" y="1950482"/>
            <a:ext cx="3083123" cy="958691"/>
          </a:xfrm>
          <a:prstGeom prst="rect">
            <a:avLst/>
          </a:prstGeom>
          <a:noFill/>
          <a:ln/>
        </p:spPr>
        <p:txBody>
          <a:bodyPr wrap="square" lIns="0" tIns="0" rIns="0" bIns="0" rtlCol="0" anchor="t"/>
          <a:lstStyle/>
          <a:p>
            <a:pPr algn="ctr" indent="0" marL="0">
              <a:lnSpc>
                <a:spcPts val="2500"/>
              </a:lnSpc>
              <a:buNone/>
            </a:pPr>
            <a:r>
              <a:rPr lang="en-US" sz="1550" spc="-31" kern="0" dirty="0">
                <a:solidFill>
                  <a:srgbClr val="272525"/>
                </a:solidFill>
                <a:latin typeface="Source Sans Pro" pitchFamily="34" charset="0"/>
                <a:ea typeface="Source Sans Pro" pitchFamily="34" charset="-122"/>
                <a:cs typeface="Source Sans Pro" pitchFamily="34" charset="-120"/>
              </a:rPr>
              <a:t>Đoàn cán bộ Việt Nam và các học sinh Luxembourg, đặc biệt là Mônica và Giétxica.</a:t>
            </a:r>
            <a:endParaRPr lang="en-US" sz="1550" dirty="0"/>
          </a:p>
        </p:txBody>
      </p:sp>
      <p:sp>
        <p:nvSpPr>
          <p:cNvPr id="18" name="Text 8"/>
          <p:cNvSpPr/>
          <p:nvPr/>
        </p:nvSpPr>
        <p:spPr>
          <a:xfrm>
            <a:off x="11213902" y="2825710"/>
            <a:ext cx="2350889" cy="293846"/>
          </a:xfrm>
          <a:prstGeom prst="rect">
            <a:avLst/>
          </a:prstGeom>
          <a:noFill/>
          <a:ln/>
        </p:spPr>
        <p:txBody>
          <a:bodyPr wrap="none" lIns="0" tIns="0" rIns="0" bIns="0" rtlCol="0" anchor="t"/>
          <a:lstStyle/>
          <a:p>
            <a:pPr algn="ctr" indent="0" marL="0">
              <a:lnSpc>
                <a:spcPts val="2300"/>
              </a:lnSpc>
              <a:buNone/>
            </a:pPr>
            <a:r>
              <a:rPr lang="en-US" sz="1850" spc="-37" kern="0" dirty="0">
                <a:solidFill>
                  <a:srgbClr val="000000"/>
                </a:solidFill>
                <a:latin typeface="Source Serif Pro Semi Bold" pitchFamily="34" charset="0"/>
                <a:ea typeface="Source Serif Pro Semi Bold" pitchFamily="34" charset="-122"/>
                <a:cs typeface="Source Serif Pro Semi Bold" pitchFamily="34" charset="-120"/>
              </a:rPr>
              <a:t>Thông điệp</a:t>
            </a:r>
            <a:endParaRPr lang="en-US" sz="1850" dirty="0"/>
          </a:p>
        </p:txBody>
      </p:sp>
      <p:sp>
        <p:nvSpPr>
          <p:cNvPr id="19" name="Text 9"/>
          <p:cNvSpPr/>
          <p:nvPr/>
        </p:nvSpPr>
        <p:spPr>
          <a:xfrm>
            <a:off x="10847784" y="3239452"/>
            <a:ext cx="3083243" cy="958691"/>
          </a:xfrm>
          <a:prstGeom prst="rect">
            <a:avLst/>
          </a:prstGeom>
          <a:noFill/>
          <a:ln/>
        </p:spPr>
        <p:txBody>
          <a:bodyPr wrap="square" lIns="0" tIns="0" rIns="0" bIns="0" rtlCol="0" anchor="t"/>
          <a:lstStyle/>
          <a:p>
            <a:pPr algn="ctr" indent="0" marL="0">
              <a:lnSpc>
                <a:spcPts val="2500"/>
              </a:lnSpc>
              <a:buNone/>
            </a:pPr>
            <a:r>
              <a:rPr lang="en-US" sz="1550" spc="-31" kern="0" dirty="0">
                <a:solidFill>
                  <a:srgbClr val="272525"/>
                </a:solidFill>
                <a:latin typeface="Source Sans Pro" pitchFamily="34" charset="0"/>
                <a:ea typeface="Source Sans Pro" pitchFamily="34" charset="-122"/>
                <a:cs typeface="Source Sans Pro" pitchFamily="34" charset="-120"/>
              </a:rPr>
              <a:t>Khuyến khích sự hiểu biết và tôn trọng giữa các nền văn hóa, đặc biệt là qua thế hệ trẻ.</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04017" y="553164"/>
            <a:ext cx="6557248" cy="591503"/>
          </a:xfrm>
          <a:prstGeom prst="rect">
            <a:avLst/>
          </a:prstGeom>
          <a:noFill/>
          <a:ln/>
        </p:spPr>
        <p:txBody>
          <a:bodyPr wrap="none" lIns="0" tIns="0" rIns="0" bIns="0" rtlCol="0" anchor="t"/>
          <a:lstStyle/>
          <a:p>
            <a:pPr algn="l" indent="0" marL="0">
              <a:lnSpc>
                <a:spcPts val="4650"/>
              </a:lnSpc>
              <a:buNone/>
            </a:pPr>
            <a:r>
              <a:rPr lang="en-US" sz="3700" spc="-75" kern="0" dirty="0">
                <a:solidFill>
                  <a:srgbClr val="000000"/>
                </a:solidFill>
                <a:latin typeface="Source Serif Pro Semi Bold" pitchFamily="34" charset="0"/>
                <a:ea typeface="Source Serif Pro Semi Bold" pitchFamily="34" charset="-122"/>
                <a:cs typeface="Source Serif Pro Semi Bold" pitchFamily="34" charset="-120"/>
              </a:rPr>
              <a:t>Phương Pháp Dạy Đọc Hiệu Quả</a:t>
            </a:r>
            <a:endParaRPr lang="en-US" sz="3700" dirty="0"/>
          </a:p>
        </p:txBody>
      </p:sp>
      <p:pic>
        <p:nvPicPr>
          <p:cNvPr id="3" name="Image 0" descr="preencoded.png">    </p:cNvPr>
          <p:cNvPicPr>
            <a:picLocks noChangeAspect="1"/>
          </p:cNvPicPr>
          <p:nvPr/>
        </p:nvPicPr>
        <p:blipFill>
          <a:blip r:embed="rId1"/>
          <a:stretch>
            <a:fillRect/>
          </a:stretch>
        </p:blipFill>
        <p:spPr>
          <a:xfrm>
            <a:off x="3191470" y="1546979"/>
            <a:ext cx="1636157" cy="1140619"/>
          </a:xfrm>
          <a:prstGeom prst="rect">
            <a:avLst/>
          </a:prstGeom>
        </p:spPr>
      </p:pic>
      <p:pic>
        <p:nvPicPr>
          <p:cNvPr id="4" name="Image 1" descr="preencoded.png">    </p:cNvPr>
          <p:cNvPicPr>
            <a:picLocks noChangeAspect="1"/>
          </p:cNvPicPr>
          <p:nvPr/>
        </p:nvPicPr>
        <p:blipFill>
          <a:blip r:embed="rId2"/>
          <a:stretch>
            <a:fillRect/>
          </a:stretch>
        </p:blipFill>
        <p:spPr>
          <a:xfrm>
            <a:off x="3868103" y="2081332"/>
            <a:ext cx="282773" cy="353497"/>
          </a:xfrm>
          <a:prstGeom prst="rect">
            <a:avLst/>
          </a:prstGeom>
        </p:spPr>
      </p:pic>
      <p:sp>
        <p:nvSpPr>
          <p:cNvPr id="5" name="Text 1"/>
          <p:cNvSpPr/>
          <p:nvPr/>
        </p:nvSpPr>
        <p:spPr>
          <a:xfrm>
            <a:off x="5028724" y="1748076"/>
            <a:ext cx="2366605" cy="295870"/>
          </a:xfrm>
          <a:prstGeom prst="rect">
            <a:avLst/>
          </a:prstGeom>
          <a:noFill/>
          <a:ln/>
        </p:spPr>
        <p:txBody>
          <a:bodyPr wrap="none" lIns="0" tIns="0" rIns="0" bIns="0" rtlCol="0" anchor="t"/>
          <a:lstStyle/>
          <a:p>
            <a:pPr algn="l" indent="0" marL="0">
              <a:lnSpc>
                <a:spcPts val="2300"/>
              </a:lnSpc>
              <a:buNone/>
            </a:pPr>
            <a:r>
              <a:rPr lang="en-US" sz="1850" spc="-37" kern="0" dirty="0">
                <a:solidFill>
                  <a:srgbClr val="272525"/>
                </a:solidFill>
                <a:latin typeface="Source Serif Pro Semi Bold" pitchFamily="34" charset="0"/>
                <a:ea typeface="Source Serif Pro Semi Bold" pitchFamily="34" charset="-122"/>
                <a:cs typeface="Source Serif Pro Semi Bold" pitchFamily="34" charset="-120"/>
              </a:rPr>
              <a:t>Đọc diễn cảm</a:t>
            </a:r>
            <a:endParaRPr lang="en-US" sz="1850" dirty="0"/>
          </a:p>
        </p:txBody>
      </p:sp>
      <p:sp>
        <p:nvSpPr>
          <p:cNvPr id="6" name="Text 2"/>
          <p:cNvSpPr/>
          <p:nvPr/>
        </p:nvSpPr>
        <p:spPr>
          <a:xfrm>
            <a:off x="5028724" y="2164556"/>
            <a:ext cx="3466028" cy="321945"/>
          </a:xfrm>
          <a:prstGeom prst="rect">
            <a:avLst/>
          </a:prstGeom>
          <a:noFill/>
          <a:ln/>
        </p:spPr>
        <p:txBody>
          <a:bodyPr wrap="none" lIns="0" tIns="0" rIns="0" bIns="0" rtlCol="0" anchor="t"/>
          <a:lstStyle/>
          <a:p>
            <a:pPr algn="l"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Nhấn mạnh cảm xúc và ý nghĩa của văn bản</a:t>
            </a:r>
            <a:endParaRPr lang="en-US" sz="1550" dirty="0"/>
          </a:p>
        </p:txBody>
      </p:sp>
      <p:sp>
        <p:nvSpPr>
          <p:cNvPr id="7" name="Shape 3"/>
          <p:cNvSpPr/>
          <p:nvPr/>
        </p:nvSpPr>
        <p:spPr>
          <a:xfrm>
            <a:off x="4877872" y="2703195"/>
            <a:ext cx="8998268" cy="11430"/>
          </a:xfrm>
          <a:prstGeom prst="roundRect">
            <a:avLst>
              <a:gd name="adj" fmla="val 739187"/>
            </a:avLst>
          </a:prstGeom>
          <a:solidFill>
            <a:srgbClr val="D6BADD"/>
          </a:solidFill>
          <a:ln/>
        </p:spPr>
      </p:sp>
      <p:pic>
        <p:nvPicPr>
          <p:cNvPr id="8" name="Image 2" descr="preencoded.png">    </p:cNvPr>
          <p:cNvPicPr>
            <a:picLocks noChangeAspect="1"/>
          </p:cNvPicPr>
          <p:nvPr/>
        </p:nvPicPr>
        <p:blipFill>
          <a:blip r:embed="rId3"/>
          <a:stretch>
            <a:fillRect/>
          </a:stretch>
        </p:blipFill>
        <p:spPr>
          <a:xfrm>
            <a:off x="2373273" y="2737842"/>
            <a:ext cx="3272433" cy="1140619"/>
          </a:xfrm>
          <a:prstGeom prst="rect">
            <a:avLst/>
          </a:prstGeom>
        </p:spPr>
      </p:pic>
      <p:pic>
        <p:nvPicPr>
          <p:cNvPr id="9" name="Image 3" descr="preencoded.png">    </p:cNvPr>
          <p:cNvPicPr>
            <a:picLocks noChangeAspect="1"/>
          </p:cNvPicPr>
          <p:nvPr/>
        </p:nvPicPr>
        <p:blipFill>
          <a:blip r:embed="rId4"/>
          <a:stretch>
            <a:fillRect/>
          </a:stretch>
        </p:blipFill>
        <p:spPr>
          <a:xfrm>
            <a:off x="3868103" y="3131344"/>
            <a:ext cx="282773" cy="353497"/>
          </a:xfrm>
          <a:prstGeom prst="rect">
            <a:avLst/>
          </a:prstGeom>
        </p:spPr>
      </p:pic>
      <p:sp>
        <p:nvSpPr>
          <p:cNvPr id="10" name="Text 4"/>
          <p:cNvSpPr/>
          <p:nvPr/>
        </p:nvSpPr>
        <p:spPr>
          <a:xfrm>
            <a:off x="5846802" y="2938939"/>
            <a:ext cx="2366605" cy="295870"/>
          </a:xfrm>
          <a:prstGeom prst="rect">
            <a:avLst/>
          </a:prstGeom>
          <a:noFill/>
          <a:ln/>
        </p:spPr>
        <p:txBody>
          <a:bodyPr wrap="none" lIns="0" tIns="0" rIns="0" bIns="0" rtlCol="0" anchor="t"/>
          <a:lstStyle/>
          <a:p>
            <a:pPr algn="l" indent="0" marL="0">
              <a:lnSpc>
                <a:spcPts val="2300"/>
              </a:lnSpc>
              <a:buNone/>
            </a:pPr>
            <a:r>
              <a:rPr lang="en-US" sz="1850" spc="-37" kern="0" dirty="0">
                <a:solidFill>
                  <a:srgbClr val="272525"/>
                </a:solidFill>
                <a:latin typeface="Source Serif Pro Semi Bold" pitchFamily="34" charset="0"/>
                <a:ea typeface="Source Serif Pro Semi Bold" pitchFamily="34" charset="-122"/>
                <a:cs typeface="Source Serif Pro Semi Bold" pitchFamily="34" charset="-120"/>
              </a:rPr>
              <a:t>Phân tích từ vựng</a:t>
            </a:r>
            <a:endParaRPr lang="en-US" sz="1850" dirty="0"/>
          </a:p>
        </p:txBody>
      </p:sp>
      <p:sp>
        <p:nvSpPr>
          <p:cNvPr id="11" name="Text 5"/>
          <p:cNvSpPr/>
          <p:nvPr/>
        </p:nvSpPr>
        <p:spPr>
          <a:xfrm>
            <a:off x="5846802" y="3355419"/>
            <a:ext cx="2967157" cy="321945"/>
          </a:xfrm>
          <a:prstGeom prst="rect">
            <a:avLst/>
          </a:prstGeom>
          <a:noFill/>
          <a:ln/>
        </p:spPr>
        <p:txBody>
          <a:bodyPr wrap="none" lIns="0" tIns="0" rIns="0" bIns="0" rtlCol="0" anchor="t"/>
          <a:lstStyle/>
          <a:p>
            <a:pPr algn="l"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Giải thích từ khó và ngữ cảnh sử dụng</a:t>
            </a:r>
            <a:endParaRPr lang="en-US" sz="1550" dirty="0"/>
          </a:p>
        </p:txBody>
      </p:sp>
      <p:sp>
        <p:nvSpPr>
          <p:cNvPr id="12" name="Shape 6"/>
          <p:cNvSpPr/>
          <p:nvPr/>
        </p:nvSpPr>
        <p:spPr>
          <a:xfrm>
            <a:off x="5695950" y="3894058"/>
            <a:ext cx="8180189" cy="11430"/>
          </a:xfrm>
          <a:prstGeom prst="roundRect">
            <a:avLst>
              <a:gd name="adj" fmla="val 739187"/>
            </a:avLst>
          </a:prstGeom>
          <a:solidFill>
            <a:srgbClr val="D6BADD"/>
          </a:solidFill>
          <a:ln/>
        </p:spPr>
      </p:sp>
      <p:pic>
        <p:nvPicPr>
          <p:cNvPr id="13" name="Image 4" descr="preencoded.png">    </p:cNvPr>
          <p:cNvPicPr>
            <a:picLocks noChangeAspect="1"/>
          </p:cNvPicPr>
          <p:nvPr/>
        </p:nvPicPr>
        <p:blipFill>
          <a:blip r:embed="rId5"/>
          <a:stretch>
            <a:fillRect/>
          </a:stretch>
        </p:blipFill>
        <p:spPr>
          <a:xfrm>
            <a:off x="1555194" y="3928705"/>
            <a:ext cx="4908709" cy="1140619"/>
          </a:xfrm>
          <a:prstGeom prst="rect">
            <a:avLst/>
          </a:prstGeom>
        </p:spPr>
      </p:pic>
      <p:pic>
        <p:nvPicPr>
          <p:cNvPr id="14" name="Image 5" descr="preencoded.png">    </p:cNvPr>
          <p:cNvPicPr>
            <a:picLocks noChangeAspect="1"/>
          </p:cNvPicPr>
          <p:nvPr/>
        </p:nvPicPr>
        <p:blipFill>
          <a:blip r:embed="rId6"/>
          <a:stretch>
            <a:fillRect/>
          </a:stretch>
        </p:blipFill>
        <p:spPr>
          <a:xfrm>
            <a:off x="3868103" y="4322207"/>
            <a:ext cx="282773" cy="353497"/>
          </a:xfrm>
          <a:prstGeom prst="rect">
            <a:avLst/>
          </a:prstGeom>
        </p:spPr>
      </p:pic>
      <p:sp>
        <p:nvSpPr>
          <p:cNvPr id="15" name="Text 7"/>
          <p:cNvSpPr/>
          <p:nvPr/>
        </p:nvSpPr>
        <p:spPr>
          <a:xfrm>
            <a:off x="6665000" y="4129802"/>
            <a:ext cx="2366605" cy="295870"/>
          </a:xfrm>
          <a:prstGeom prst="rect">
            <a:avLst/>
          </a:prstGeom>
          <a:noFill/>
          <a:ln/>
        </p:spPr>
        <p:txBody>
          <a:bodyPr wrap="none" lIns="0" tIns="0" rIns="0" bIns="0" rtlCol="0" anchor="t"/>
          <a:lstStyle/>
          <a:p>
            <a:pPr algn="l" indent="0" marL="0">
              <a:lnSpc>
                <a:spcPts val="2300"/>
              </a:lnSpc>
              <a:buNone/>
            </a:pPr>
            <a:r>
              <a:rPr lang="en-US" sz="1850" spc="-37" kern="0" dirty="0">
                <a:solidFill>
                  <a:srgbClr val="272525"/>
                </a:solidFill>
                <a:latin typeface="Source Serif Pro Semi Bold" pitchFamily="34" charset="0"/>
                <a:ea typeface="Source Serif Pro Semi Bold" pitchFamily="34" charset="-122"/>
                <a:cs typeface="Source Serif Pro Semi Bold" pitchFamily="34" charset="-120"/>
              </a:rPr>
              <a:t>Đọc hiểu nội dung</a:t>
            </a:r>
            <a:endParaRPr lang="en-US" sz="1850" dirty="0"/>
          </a:p>
        </p:txBody>
      </p:sp>
      <p:sp>
        <p:nvSpPr>
          <p:cNvPr id="16" name="Text 8"/>
          <p:cNvSpPr/>
          <p:nvPr/>
        </p:nvSpPr>
        <p:spPr>
          <a:xfrm>
            <a:off x="6665000" y="4546283"/>
            <a:ext cx="3242905" cy="321945"/>
          </a:xfrm>
          <a:prstGeom prst="rect">
            <a:avLst/>
          </a:prstGeom>
          <a:noFill/>
          <a:ln/>
        </p:spPr>
        <p:txBody>
          <a:bodyPr wrap="none" lIns="0" tIns="0" rIns="0" bIns="0" rtlCol="0" anchor="t"/>
          <a:lstStyle/>
          <a:p>
            <a:pPr algn="l"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Tìm hiểu thông tin và ý nghĩa của bài đọc</a:t>
            </a:r>
            <a:endParaRPr lang="en-US" sz="1550" dirty="0"/>
          </a:p>
        </p:txBody>
      </p:sp>
      <p:sp>
        <p:nvSpPr>
          <p:cNvPr id="17" name="Shape 9"/>
          <p:cNvSpPr/>
          <p:nvPr/>
        </p:nvSpPr>
        <p:spPr>
          <a:xfrm>
            <a:off x="6514148" y="5084921"/>
            <a:ext cx="7361992" cy="11430"/>
          </a:xfrm>
          <a:prstGeom prst="roundRect">
            <a:avLst>
              <a:gd name="adj" fmla="val 739187"/>
            </a:avLst>
          </a:prstGeom>
          <a:solidFill>
            <a:srgbClr val="D6BADD"/>
          </a:solidFill>
          <a:ln/>
        </p:spPr>
      </p:sp>
      <p:pic>
        <p:nvPicPr>
          <p:cNvPr id="18" name="Image 6" descr="preencoded.png">    </p:cNvPr>
          <p:cNvPicPr>
            <a:picLocks noChangeAspect="1"/>
          </p:cNvPicPr>
          <p:nvPr/>
        </p:nvPicPr>
        <p:blipFill>
          <a:blip r:embed="rId7"/>
          <a:stretch>
            <a:fillRect/>
          </a:stretch>
        </p:blipFill>
        <p:spPr>
          <a:xfrm>
            <a:off x="736997" y="5119568"/>
            <a:ext cx="6544985" cy="1140619"/>
          </a:xfrm>
          <a:prstGeom prst="rect">
            <a:avLst/>
          </a:prstGeom>
        </p:spPr>
      </p:pic>
      <p:pic>
        <p:nvPicPr>
          <p:cNvPr id="19" name="Image 7" descr="preencoded.png">    </p:cNvPr>
          <p:cNvPicPr>
            <a:picLocks noChangeAspect="1"/>
          </p:cNvPicPr>
          <p:nvPr/>
        </p:nvPicPr>
        <p:blipFill>
          <a:blip r:embed="rId8"/>
          <a:stretch>
            <a:fillRect/>
          </a:stretch>
        </p:blipFill>
        <p:spPr>
          <a:xfrm>
            <a:off x="3868103" y="5513070"/>
            <a:ext cx="282773" cy="353497"/>
          </a:xfrm>
          <a:prstGeom prst="rect">
            <a:avLst/>
          </a:prstGeom>
        </p:spPr>
      </p:pic>
      <p:sp>
        <p:nvSpPr>
          <p:cNvPr id="20" name="Text 10"/>
          <p:cNvSpPr/>
          <p:nvPr/>
        </p:nvSpPr>
        <p:spPr>
          <a:xfrm>
            <a:off x="7483078" y="5320665"/>
            <a:ext cx="2366605" cy="295870"/>
          </a:xfrm>
          <a:prstGeom prst="rect">
            <a:avLst/>
          </a:prstGeom>
          <a:noFill/>
          <a:ln/>
        </p:spPr>
        <p:txBody>
          <a:bodyPr wrap="none" lIns="0" tIns="0" rIns="0" bIns="0" rtlCol="0" anchor="t"/>
          <a:lstStyle/>
          <a:p>
            <a:pPr algn="l" indent="0" marL="0">
              <a:lnSpc>
                <a:spcPts val="2300"/>
              </a:lnSpc>
              <a:buNone/>
            </a:pPr>
            <a:r>
              <a:rPr lang="en-US" sz="1850" spc="-37" kern="0" dirty="0">
                <a:solidFill>
                  <a:srgbClr val="272525"/>
                </a:solidFill>
                <a:latin typeface="Source Serif Pro Semi Bold" pitchFamily="34" charset="0"/>
                <a:ea typeface="Source Serif Pro Semi Bold" pitchFamily="34" charset="-122"/>
                <a:cs typeface="Source Serif Pro Semi Bold" pitchFamily="34" charset="-120"/>
              </a:rPr>
              <a:t>Thực hành ứng dụng</a:t>
            </a:r>
            <a:endParaRPr lang="en-US" sz="1850" dirty="0"/>
          </a:p>
        </p:txBody>
      </p:sp>
      <p:sp>
        <p:nvSpPr>
          <p:cNvPr id="21" name="Text 11"/>
          <p:cNvSpPr/>
          <p:nvPr/>
        </p:nvSpPr>
        <p:spPr>
          <a:xfrm>
            <a:off x="7483078" y="5737146"/>
            <a:ext cx="3254573" cy="321945"/>
          </a:xfrm>
          <a:prstGeom prst="rect">
            <a:avLst/>
          </a:prstGeom>
          <a:noFill/>
          <a:ln/>
        </p:spPr>
        <p:txBody>
          <a:bodyPr wrap="none" lIns="0" tIns="0" rIns="0" bIns="0" rtlCol="0" anchor="t"/>
          <a:lstStyle/>
          <a:p>
            <a:pPr algn="l"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Liên hệ nội dung với thực tế và cuộc sống</a:t>
            </a:r>
            <a:endParaRPr lang="en-US" sz="1550" dirty="0"/>
          </a:p>
        </p:txBody>
      </p:sp>
      <p:sp>
        <p:nvSpPr>
          <p:cNvPr id="22" name="Text 12"/>
          <p:cNvSpPr/>
          <p:nvPr/>
        </p:nvSpPr>
        <p:spPr>
          <a:xfrm>
            <a:off x="704017" y="6486406"/>
            <a:ext cx="13222367" cy="643890"/>
          </a:xfrm>
          <a:prstGeom prst="rect">
            <a:avLst/>
          </a:prstGeom>
          <a:noFill/>
          <a:ln/>
        </p:spPr>
        <p:txBody>
          <a:bodyPr wrap="square" lIns="0" tIns="0" rIns="0" bIns="0" rtlCol="0" anchor="t"/>
          <a:lstStyle/>
          <a:p>
            <a:pPr algn="l"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Phương pháp dạy đọc trong bài học này tuân theo một quy trình từ cơ bản đến nâng cao. Bắt đầu với việc rèn luyện kỹ năng đọc diễn cảm, giáo viên dần dẫn dắt học sinh đi sâu vào phân tích từ vựng, hiểu nội dung và cuối cùng là ứng dụng kiến thức vào thực tế.</a:t>
            </a:r>
            <a:endParaRPr lang="en-US" sz="1550" dirty="0"/>
          </a:p>
        </p:txBody>
      </p:sp>
      <p:sp>
        <p:nvSpPr>
          <p:cNvPr id="23" name="Text 13"/>
          <p:cNvSpPr/>
          <p:nvPr/>
        </p:nvSpPr>
        <p:spPr>
          <a:xfrm>
            <a:off x="704017" y="7356515"/>
            <a:ext cx="13222367" cy="321945"/>
          </a:xfrm>
          <a:prstGeom prst="rect">
            <a:avLst/>
          </a:prstGeom>
          <a:noFill/>
          <a:ln/>
        </p:spPr>
        <p:txBody>
          <a:bodyPr wrap="none" lIns="0" tIns="0" rIns="0" bIns="0" rtlCol="0" anchor="t"/>
          <a:lstStyle/>
          <a:p>
            <a:pPr algn="l"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Cách tiếp cận này giúp học sinh không chỉ đọc được văn bản mà còn hiểu sâu và rộng nội dung, phát triển tư duy phản biện và khả năng liên hệ với cuộc sống.</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25579" y="648653"/>
            <a:ext cx="8084463" cy="693777"/>
          </a:xfrm>
          <a:prstGeom prst="rect">
            <a:avLst/>
          </a:prstGeom>
          <a:noFill/>
          <a:ln/>
        </p:spPr>
        <p:txBody>
          <a:bodyPr wrap="none" lIns="0" tIns="0" rIns="0" bIns="0" rtlCol="0" anchor="t"/>
          <a:lstStyle/>
          <a:p>
            <a:pPr algn="l" indent="0" marL="0">
              <a:lnSpc>
                <a:spcPts val="5450"/>
              </a:lnSpc>
              <a:buNone/>
            </a:pPr>
            <a:r>
              <a:rPr lang="en-US" sz="4350" spc="-87" kern="0" dirty="0">
                <a:solidFill>
                  <a:srgbClr val="000000"/>
                </a:solidFill>
                <a:latin typeface="Source Serif Pro Semi Bold" pitchFamily="34" charset="0"/>
                <a:ea typeface="Source Serif Pro Semi Bold" pitchFamily="34" charset="-122"/>
                <a:cs typeface="Source Serif Pro Semi Bold" pitchFamily="34" charset="-120"/>
              </a:rPr>
              <a:t>Kết Nối Giữa Văn Hóa Và Giáo Dục</a:t>
            </a:r>
            <a:endParaRPr lang="en-US" sz="4350" dirty="0"/>
          </a:p>
        </p:txBody>
      </p:sp>
      <p:pic>
        <p:nvPicPr>
          <p:cNvPr id="3" name="Image 0" descr="preencoded.png">    </p:cNvPr>
          <p:cNvPicPr>
            <a:picLocks noChangeAspect="1"/>
          </p:cNvPicPr>
          <p:nvPr/>
        </p:nvPicPr>
        <p:blipFill>
          <a:blip r:embed="rId1"/>
          <a:stretch>
            <a:fillRect/>
          </a:stretch>
        </p:blipFill>
        <p:spPr>
          <a:xfrm>
            <a:off x="833199" y="1965603"/>
            <a:ext cx="3099554" cy="3099554"/>
          </a:xfrm>
          <a:prstGeom prst="rect">
            <a:avLst/>
          </a:prstGeom>
        </p:spPr>
      </p:pic>
      <p:pic>
        <p:nvPicPr>
          <p:cNvPr id="4" name="Image 1" descr="preencoded.png">    </p:cNvPr>
          <p:cNvPicPr>
            <a:picLocks noChangeAspect="1"/>
          </p:cNvPicPr>
          <p:nvPr/>
        </p:nvPicPr>
        <p:blipFill>
          <a:blip r:embed="rId2"/>
          <a:stretch>
            <a:fillRect/>
          </a:stretch>
        </p:blipFill>
        <p:spPr>
          <a:xfrm>
            <a:off x="4121348" y="1965603"/>
            <a:ext cx="3099554" cy="3099554"/>
          </a:xfrm>
          <a:prstGeom prst="rect">
            <a:avLst/>
          </a:prstGeom>
        </p:spPr>
      </p:pic>
      <p:pic>
        <p:nvPicPr>
          <p:cNvPr id="5" name="Image 2" descr="preencoded.png">    </p:cNvPr>
          <p:cNvPicPr>
            <a:picLocks noChangeAspect="1"/>
          </p:cNvPicPr>
          <p:nvPr/>
        </p:nvPicPr>
        <p:blipFill>
          <a:blip r:embed="rId3"/>
          <a:stretch>
            <a:fillRect/>
          </a:stretch>
        </p:blipFill>
        <p:spPr>
          <a:xfrm>
            <a:off x="7409498" y="1965603"/>
            <a:ext cx="3099554" cy="3099554"/>
          </a:xfrm>
          <a:prstGeom prst="rect">
            <a:avLst/>
          </a:prstGeom>
        </p:spPr>
      </p:pic>
      <p:pic>
        <p:nvPicPr>
          <p:cNvPr id="6" name="Image 3" descr="preencoded.png">    </p:cNvPr>
          <p:cNvPicPr>
            <a:picLocks noChangeAspect="1"/>
          </p:cNvPicPr>
          <p:nvPr/>
        </p:nvPicPr>
        <p:blipFill>
          <a:blip r:embed="rId4"/>
          <a:stretch>
            <a:fillRect/>
          </a:stretch>
        </p:blipFill>
        <p:spPr>
          <a:xfrm>
            <a:off x="10697647" y="1965603"/>
            <a:ext cx="3099554" cy="3099554"/>
          </a:xfrm>
          <a:prstGeom prst="rect">
            <a:avLst/>
          </a:prstGeom>
        </p:spPr>
      </p:pic>
      <p:sp>
        <p:nvSpPr>
          <p:cNvPr id="7" name="Text 1"/>
          <p:cNvSpPr/>
          <p:nvPr/>
        </p:nvSpPr>
        <p:spPr>
          <a:xfrm>
            <a:off x="825579" y="5481876"/>
            <a:ext cx="12979241" cy="1131927"/>
          </a:xfrm>
          <a:prstGeom prst="rect">
            <a:avLst/>
          </a:prstGeom>
          <a:noFill/>
          <a:ln/>
        </p:spPr>
        <p:txBody>
          <a:bodyPr wrap="square" lIns="0" tIns="0" rIns="0" bIns="0" rtlCol="0" anchor="t"/>
          <a:lstStyle/>
          <a:p>
            <a:pPr algn="l" indent="0" marL="0">
              <a:lnSpc>
                <a:spcPts val="2950"/>
              </a:lnSpc>
              <a:buNone/>
            </a:pPr>
            <a:r>
              <a:rPr lang="en-US" sz="1850" spc="-37" kern="0" dirty="0">
                <a:solidFill>
                  <a:srgbClr val="272525"/>
                </a:solidFill>
                <a:latin typeface="Source Sans Pro" pitchFamily="34" charset="0"/>
                <a:ea typeface="Source Sans Pro" pitchFamily="34" charset="-122"/>
                <a:cs typeface="Source Sans Pro" pitchFamily="34" charset="-120"/>
              </a:rPr>
              <a:t>Bài học này không chỉ giúp học sinh rèn luyện kỹ năng đọc mà còn mở rộng tầm nhìn về thế giới. Thông qua câu chuyện về cuộc gặp gỡ giữa đoàn cán bộ Việt Nam và học sinh Luxembourg, các em hiểu được giá trị của tình hữu nghị quốc tế và sự tôn trọng đối với các nền văn hóa khác.</a:t>
            </a:r>
            <a:endParaRPr lang="en-US" sz="1850" dirty="0"/>
          </a:p>
        </p:txBody>
      </p:sp>
      <p:sp>
        <p:nvSpPr>
          <p:cNvPr id="8" name="Text 2"/>
          <p:cNvSpPr/>
          <p:nvPr/>
        </p:nvSpPr>
        <p:spPr>
          <a:xfrm>
            <a:off x="825579" y="6879074"/>
            <a:ext cx="12979241" cy="754618"/>
          </a:xfrm>
          <a:prstGeom prst="rect">
            <a:avLst/>
          </a:prstGeom>
          <a:noFill/>
          <a:ln/>
        </p:spPr>
        <p:txBody>
          <a:bodyPr wrap="square" lIns="0" tIns="0" rIns="0" bIns="0" rtlCol="0" anchor="t"/>
          <a:lstStyle/>
          <a:p>
            <a:pPr algn="l" indent="0" marL="0">
              <a:lnSpc>
                <a:spcPts val="2950"/>
              </a:lnSpc>
              <a:buNone/>
            </a:pPr>
            <a:r>
              <a:rPr lang="en-US" sz="1850" spc="-37" kern="0" dirty="0">
                <a:solidFill>
                  <a:srgbClr val="272525"/>
                </a:solidFill>
                <a:latin typeface="Source Sans Pro" pitchFamily="34" charset="0"/>
                <a:ea typeface="Source Sans Pro" pitchFamily="34" charset="-122"/>
                <a:cs typeface="Source Sans Pro" pitchFamily="34" charset="-120"/>
              </a:rPr>
              <a:t>Giáo dục văn hóa và giáo dục ngôn ngữ được kết hợp hài hòa trong bài học, tạo nên trải nghiệm học tập toàn diện. Học sinh không chỉ học cách đọc và viết đúng tên riêng nước ngoài mà còn phát triển ý thức về bản sắc văn hóa và tinh thần đoàn kết quốc tế.</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2025-04-25T15:06:58Z</dcterms:created>
  <dcterms:modified xsi:type="dcterms:W3CDTF">2025-04-25T15:06:58Z</dcterms:modified>
</cp:coreProperties>
</file>